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07" r:id="rId2"/>
  </p:sldMasterIdLst>
  <p:notesMasterIdLst>
    <p:notesMasterId r:id="rId171"/>
  </p:notesMasterIdLst>
  <p:handoutMasterIdLst>
    <p:handoutMasterId r:id="rId172"/>
  </p:handoutMasterIdLst>
  <p:sldIdLst>
    <p:sldId id="778" r:id="rId3"/>
    <p:sldId id="938" r:id="rId4"/>
    <p:sldId id="258" r:id="rId5"/>
    <p:sldId id="523" r:id="rId6"/>
    <p:sldId id="783" r:id="rId7"/>
    <p:sldId id="814" r:id="rId8"/>
    <p:sldId id="937" r:id="rId9"/>
    <p:sldId id="530" r:id="rId10"/>
    <p:sldId id="531" r:id="rId11"/>
    <p:sldId id="532" r:id="rId12"/>
    <p:sldId id="776" r:id="rId13"/>
    <p:sldId id="538" r:id="rId14"/>
    <p:sldId id="789" r:id="rId15"/>
    <p:sldId id="790" r:id="rId16"/>
    <p:sldId id="791" r:id="rId17"/>
    <p:sldId id="792" r:id="rId18"/>
    <p:sldId id="793" r:id="rId19"/>
    <p:sldId id="939" r:id="rId20"/>
    <p:sldId id="263" r:id="rId21"/>
    <p:sldId id="940" r:id="rId22"/>
    <p:sldId id="941" r:id="rId23"/>
    <p:sldId id="942" r:id="rId24"/>
    <p:sldId id="946" r:id="rId25"/>
    <p:sldId id="943" r:id="rId26"/>
    <p:sldId id="944" r:id="rId27"/>
    <p:sldId id="945" r:id="rId28"/>
    <p:sldId id="947" r:id="rId29"/>
    <p:sldId id="643" r:id="rId30"/>
    <p:sldId id="957" r:id="rId31"/>
    <p:sldId id="958" r:id="rId32"/>
    <p:sldId id="959" r:id="rId33"/>
    <p:sldId id="960" r:id="rId34"/>
    <p:sldId id="949" r:id="rId35"/>
    <p:sldId id="961" r:id="rId36"/>
    <p:sldId id="817" r:id="rId37"/>
    <p:sldId id="962" r:id="rId38"/>
    <p:sldId id="963" r:id="rId39"/>
    <p:sldId id="964" r:id="rId40"/>
    <p:sldId id="908" r:id="rId41"/>
    <p:sldId id="826" r:id="rId42"/>
    <p:sldId id="909" r:id="rId43"/>
    <p:sldId id="910" r:id="rId44"/>
    <p:sldId id="327" r:id="rId45"/>
    <p:sldId id="328" r:id="rId46"/>
    <p:sldId id="965" r:id="rId47"/>
    <p:sldId id="828" r:id="rId48"/>
    <p:sldId id="443" r:id="rId49"/>
    <p:sldId id="829" r:id="rId50"/>
    <p:sldId id="646" r:id="rId51"/>
    <p:sldId id="323" r:id="rId52"/>
    <p:sldId id="928" r:id="rId53"/>
    <p:sldId id="830" r:id="rId54"/>
    <p:sldId id="831" r:id="rId55"/>
    <p:sldId id="462" r:id="rId56"/>
    <p:sldId id="463" r:id="rId57"/>
    <p:sldId id="833" r:id="rId58"/>
    <p:sldId id="446" r:id="rId59"/>
    <p:sldId id="834" r:id="rId60"/>
    <p:sldId id="448" r:id="rId61"/>
    <p:sldId id="966" r:id="rId62"/>
    <p:sldId id="440" r:id="rId63"/>
    <p:sldId id="333" r:id="rId64"/>
    <p:sldId id="449" r:id="rId65"/>
    <p:sldId id="989" r:id="rId66"/>
    <p:sldId id="450" r:id="rId67"/>
    <p:sldId id="818" r:id="rId68"/>
    <p:sldId id="451" r:id="rId69"/>
    <p:sldId id="329" r:id="rId70"/>
    <p:sldId id="453" r:id="rId71"/>
    <p:sldId id="331" r:id="rId72"/>
    <p:sldId id="967" r:id="rId73"/>
    <p:sldId id="821" r:id="rId74"/>
    <p:sldId id="360" r:id="rId75"/>
    <p:sldId id="359" r:id="rId76"/>
    <p:sldId id="785" r:id="rId77"/>
    <p:sldId id="361" r:id="rId78"/>
    <p:sldId id="364" r:id="rId79"/>
    <p:sldId id="950" r:id="rId80"/>
    <p:sldId id="365" r:id="rId81"/>
    <p:sldId id="362" r:id="rId82"/>
    <p:sldId id="990" r:id="rId83"/>
    <p:sldId id="367" r:id="rId84"/>
    <p:sldId id="366" r:id="rId85"/>
    <p:sldId id="381" r:id="rId86"/>
    <p:sldId id="952" r:id="rId87"/>
    <p:sldId id="953" r:id="rId88"/>
    <p:sldId id="954" r:id="rId89"/>
    <p:sldId id="955" r:id="rId90"/>
    <p:sldId id="956" r:id="rId91"/>
    <p:sldId id="368" r:id="rId92"/>
    <p:sldId id="379" r:id="rId93"/>
    <p:sldId id="380" r:id="rId94"/>
    <p:sldId id="378" r:id="rId95"/>
    <p:sldId id="383" r:id="rId96"/>
    <p:sldId id="823" r:id="rId97"/>
    <p:sldId id="991" r:id="rId98"/>
    <p:sldId id="355" r:id="rId99"/>
    <p:sldId id="372" r:id="rId100"/>
    <p:sldId id="373" r:id="rId101"/>
    <p:sldId id="374" r:id="rId102"/>
    <p:sldId id="375" r:id="rId103"/>
    <p:sldId id="376" r:id="rId104"/>
    <p:sldId id="377" r:id="rId105"/>
    <p:sldId id="924" r:id="rId106"/>
    <p:sldId id="925" r:id="rId107"/>
    <p:sldId id="837" r:id="rId108"/>
    <p:sldId id="840" r:id="rId109"/>
    <p:sldId id="838" r:id="rId110"/>
    <p:sldId id="904" r:id="rId111"/>
    <p:sldId id="293" r:id="rId112"/>
    <p:sldId id="968" r:id="rId113"/>
    <p:sldId id="537" r:id="rId114"/>
    <p:sldId id="969" r:id="rId115"/>
    <p:sldId id="970" r:id="rId116"/>
    <p:sldId id="517" r:id="rId117"/>
    <p:sldId id="971" r:id="rId118"/>
    <p:sldId id="527" r:id="rId119"/>
    <p:sldId id="972" r:id="rId120"/>
    <p:sldId id="529" r:id="rId121"/>
    <p:sldId id="973" r:id="rId122"/>
    <p:sldId id="974" r:id="rId123"/>
    <p:sldId id="992" r:id="rId124"/>
    <p:sldId id="993" r:id="rId125"/>
    <p:sldId id="994" r:id="rId126"/>
    <p:sldId id="995" r:id="rId127"/>
    <p:sldId id="996" r:id="rId128"/>
    <p:sldId id="997" r:id="rId129"/>
    <p:sldId id="998" r:id="rId130"/>
    <p:sldId id="999" r:id="rId131"/>
    <p:sldId id="1000" r:id="rId132"/>
    <p:sldId id="1001" r:id="rId133"/>
    <p:sldId id="1002" r:id="rId134"/>
    <p:sldId id="1003" r:id="rId135"/>
    <p:sldId id="1004" r:id="rId136"/>
    <p:sldId id="1005" r:id="rId137"/>
    <p:sldId id="988" r:id="rId138"/>
    <p:sldId id="926" r:id="rId139"/>
    <p:sldId id="982" r:id="rId140"/>
    <p:sldId id="306" r:id="rId141"/>
    <p:sldId id="983" r:id="rId142"/>
    <p:sldId id="307" r:id="rId143"/>
    <p:sldId id="927" r:id="rId144"/>
    <p:sldId id="319" r:id="rId145"/>
    <p:sldId id="560" r:id="rId146"/>
    <p:sldId id="984" r:id="rId147"/>
    <p:sldId id="555" r:id="rId148"/>
    <p:sldId id="985" r:id="rId149"/>
    <p:sldId id="502" r:id="rId150"/>
    <p:sldId id="308" r:id="rId151"/>
    <p:sldId id="902" r:id="rId152"/>
    <p:sldId id="986" r:id="rId153"/>
    <p:sldId id="326" r:id="rId154"/>
    <p:sldId id="987" r:id="rId155"/>
    <p:sldId id="313" r:id="rId156"/>
    <p:sldId id="694" r:id="rId157"/>
    <p:sldId id="309" r:id="rId158"/>
    <p:sldId id="951" r:id="rId159"/>
    <p:sldId id="931" r:id="rId160"/>
    <p:sldId id="554" r:id="rId161"/>
    <p:sldId id="556" r:id="rId162"/>
    <p:sldId id="557" r:id="rId163"/>
    <p:sldId id="559" r:id="rId164"/>
    <p:sldId id="519" r:id="rId165"/>
    <p:sldId id="528" r:id="rId166"/>
    <p:sldId id="1007" r:id="rId167"/>
    <p:sldId id="979" r:id="rId168"/>
    <p:sldId id="1006" r:id="rId169"/>
    <p:sldId id="518" r:id="rId1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60"/>
    <p:restoredTop sz="89818"/>
  </p:normalViewPr>
  <p:slideViewPr>
    <p:cSldViewPr snapToGrid="0">
      <p:cViewPr varScale="1">
        <p:scale>
          <a:sx n="92" d="100"/>
          <a:sy n="92" d="100"/>
        </p:scale>
        <p:origin x="2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2" d="100"/>
        <a:sy n="122" d="100"/>
      </p:scale>
      <p:origin x="0" y="14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4" Type="http://schemas.openxmlformats.org/officeDocument/2006/relationships/image" Target="../media/image8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>
            <a:extLst>
              <a:ext uri="{FF2B5EF4-FFF2-40B4-BE49-F238E27FC236}">
                <a16:creationId xmlns:a16="http://schemas.microsoft.com/office/drawing/2014/main" id="{99071959-D012-BD4F-8F1A-0CC463E7C1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>
            <a:extLst>
              <a:ext uri="{FF2B5EF4-FFF2-40B4-BE49-F238E27FC236}">
                <a16:creationId xmlns:a16="http://schemas.microsoft.com/office/drawing/2014/main" id="{861717C8-2BF8-B045-BF8C-C23407A453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>
            <a:extLst>
              <a:ext uri="{FF2B5EF4-FFF2-40B4-BE49-F238E27FC236}">
                <a16:creationId xmlns:a16="http://schemas.microsoft.com/office/drawing/2014/main" id="{E11A0778-586A-D74B-8DEC-9C56CF224A2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>
            <a:extLst>
              <a:ext uri="{FF2B5EF4-FFF2-40B4-BE49-F238E27FC236}">
                <a16:creationId xmlns:a16="http://schemas.microsoft.com/office/drawing/2014/main" id="{862DE663-0705-644C-B3D2-7E32D8D078F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26B67775-FF2C-8A48-97BA-E8B16B28E5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09F53CD-3967-0840-BB53-9E53DBBE01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DCF4729-F0D6-7D48-B216-EBB1C80073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4C26867C-324B-0E41-8D17-3D82A60583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A60F1DE-260A-F444-9538-8544D7B1A4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2A69D916-5CD4-7240-924E-52B71FD902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D204AD48-FE27-DC4F-8064-6414771282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7209CA45-AC0B-A64E-A757-1DAAB25921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5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 aliasing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 is associating more than one IP address to a network interface. With this, one node on a network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Times New Roman" pitchFamily="-109" charset="0"/>
              <a:ea typeface="ＭＳ Ｐゴシック" charset="0"/>
              <a:cs typeface="ＭＳ Ｐゴシック" charset="0"/>
              <a:hlinkClick r:id="rId3" tooltip="Computer network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can have multiple connections to a network, each serving a different purpose.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 aliasing can be used to provide multiple network addresses on a single physical interface.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This demonstrates using IP version 4 addresses only. One reason for using this could be to make a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computer look as though it is multiple computers, so for example you could have one server that is acting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as both a gateway (router) and a DHCP server and DNS using three different IP addresses, perhaps with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 future plan to use a hardware router and to move the functionality to separate DNS and DHCP servers.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Or indeed the opposite you could decide to replace the three different hardware devices with a single server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to reduce the administration overhead. In this case you can have three different addresses which are all on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the same computer without having to install many physical network interfaces. Another reason is that you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want to have the computer on two different logical network subnets whilst using a single physical interface.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For a router, you can have two subnets on one interface: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Router(config-if)#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 address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-address mask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secondary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Why?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There might not be enough host addresses for a particular network segment. For example, suppose your subnetting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allows up to 254 hosts per logical subnet, but on one physical subnet you must have 300 host addresses.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Using secondary IP addresses on the routers or access servers allows you to have two logical subnets using one physical subnet.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Note If any router on a network segment uses a secondary address, all other routers on that same segment must also use a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secondary address from the same network or subnet.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VLANS now used to solve a lot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0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39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 aliasing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 is associating more than one IP address to a network interface. With this, one node on a network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Times New Roman" pitchFamily="-109" charset="0"/>
              <a:ea typeface="ＭＳ Ｐゴシック" charset="0"/>
              <a:cs typeface="ＭＳ Ｐゴシック" charset="0"/>
              <a:hlinkClick r:id="rId3" tooltip="Computer network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can have multiple connections to a network, each serving a different purpose.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 aliasing can be used to provide multiple network addresses on a single physical interface.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One reason for using this could be to make a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computer look as though it is multiple computers, so for example you could have one server that is acting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as both a gateway (router) and a DHCP server and DNS using three different IP addresses, perhaps with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 future plan to use a hardware router and to move the functionality to separate DNS and DHCP servers.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Or indeed the opposite you could decide to replace the three different hardware devices with a single server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to reduce the administration overhead. In this case you can have three different addresses which are all on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the same computer without having to install many physical network interfaces. Another reason is that you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want to have the computer on two different logical network subnets whilst using a single physical interface.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For a router, you can have two subnets on one interface: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Router(config-if)#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 address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-address mask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secondary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Why?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There might not be enough host addresses for a particular network segment. For example, suppose your subnetting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allows up to 254 hosts per logical subnet, but on one physical subnet you must have 300 host addresses.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Using secondary IP addresses on the routers or access servers allows you to have two logical subnets using one physical subnet.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Note If any router on a network segment uses a secondary address, all other routers on that same segment must also use a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secondary address from the same network or subnet.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</a:rPr>
              <a:t>VLANS now used to solve a lot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57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29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180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0487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0487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0487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0487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C31A6AB-2CD9-134F-A177-F513A327509B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79450"/>
            <a:ext cx="4622800" cy="3467100"/>
          </a:xfrm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4373563"/>
            <a:ext cx="5038725" cy="40703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51" tIns="45675" rIns="91351" bIns="45675"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598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951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208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48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99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4564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916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88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764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6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996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996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996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996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9963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A7CA3E1-433E-EA45-BC30-FF9B91BEAF7B}" type="slidenum">
              <a:rPr lang="en-US" altLang="en-US" sz="1900"/>
              <a:pPr/>
              <a:t>91</a:t>
            </a:fld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2234856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25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455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D3250BA9-E158-DB46-8FF9-354781818E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2AC5C0-655D-324A-9C5C-C00DA711BD4C}" type="slidenum">
              <a:rPr lang="en-US" altLang="en-US" sz="1300">
                <a:latin typeface="Times New Roman" panose="02020603050405020304" pitchFamily="18" charset="0"/>
              </a:rPr>
              <a:pPr/>
              <a:t>97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AC71D1C2-4DC6-7645-A509-3647F157F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4394A0D7-1CEA-B744-BC23-F0EC85E20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565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FF6C674-F684-9244-B75A-DFB57906869A}" type="slidenum">
              <a:rPr lang="en-US" altLang="en-US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58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E140F67-18DA-2645-9185-F17B0D8D8841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2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068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26F7E3E-59DC-F740-96E7-0722BE07F74A}" type="slidenum">
              <a:rPr lang="en-US" altLang="en-US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978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13CA1F-3FA0-B049-80BD-EBEC653DFCDB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41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B95063E-453D-FF4D-A0D8-59791FBFA523}" type="slidenum">
              <a:rPr lang="en-US" altLang="en-US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24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5E0D299-A88A-1A4B-854E-72CC60B4032E}" type="slidenum">
              <a:rPr lang="en-US" altLang="en-US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008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32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7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8036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943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66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43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22703976-52F7-5145-99AC-8E2C1CE4A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FA17C4-9F53-2648-9C51-179B6C327CFF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CA2FBB-381F-F141-A616-9429224CA9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3C9EC694-000A-3D44-8D28-3AB0AF25E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211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800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0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06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2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71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7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3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91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0A0667A1-E24D-4241-B2CD-474B30149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46022E-1AB8-6447-AEF4-D1342E8773C5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7CAB6B1B-AE0F-BC47-B405-E1D18F757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8F1E954-6D61-DC4F-8E7C-154B23935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21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238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925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17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7812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88B04A08-B790-C549-8AD8-592E1425E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8A6165-18CB-6E4D-93C3-AC0DBCB100E3}" type="slidenum">
              <a:rPr lang="en-US" altLang="en-US" sz="1300">
                <a:latin typeface="Times New Roman" panose="02020603050405020304" pitchFamily="18" charset="0"/>
              </a:rPr>
              <a:pPr/>
              <a:t>156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A7BF8F4-2CE4-9D4E-B5D7-026B176305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C804142E-FECA-7446-8D54-22FE1CC6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source host will send out another ICMP request with higher TTL, it tries that several times till it gets a response or a destination unreachable error. If TTL exceeds max, it stops and ends the quest.</a:t>
            </a:r>
          </a:p>
        </p:txBody>
      </p:sp>
    </p:spTree>
    <p:extLst>
      <p:ext uri="{BB962C8B-B14F-4D97-AF65-F5344CB8AC3E}">
        <p14:creationId xmlns:p14="http://schemas.microsoft.com/office/powerpoint/2010/main" val="11073919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667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00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02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13C86D64-2273-9141-BA1C-A046426746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3551FD-8440-3A41-B02B-F7D2B8A5A736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83929934-9B09-0A47-B389-413F4BA121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0C8DB70-2673-6848-B8BF-AEFF190C6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2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490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413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15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AF52A-EAC7-A445-8D8A-6DF2F34DF40A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F68AE8C-0E9C-B64A-A555-B22F6DC470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FA28D6-EC9F-CF4D-9EF0-5D97249FB203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45B3607-8EF1-264E-8E1B-EB53222F4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EF53323-91B4-F442-A9EC-6182873B0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02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9CA45-AC0B-A64E-A757-1DAAB259212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1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B20576-6C94-3042-A083-1E6F945CF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F2B784C-A61F-7D44-A553-064E084C4B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7BEF00F-951E-D34A-9C02-99D8F283B7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FE077887-5E26-3B43-9C9C-A28954455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09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183D40-4C2F-DA46-BCD1-D6EDA6865D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F4F410C-2F54-8048-8A71-EC364FB59F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CAF027A-0D00-1A45-860F-77674DD984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CBAE07E9-2640-E84C-8E42-5A871048C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75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A712F5E-A048-054E-9DC6-C357CF977D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737009C-71FC-4D41-9EE6-8282014B2F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FF47B10-C58B-1B48-ACF4-F7C20B6246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E6041C3E-3B80-034E-B792-1F76B5CAF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16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7C090-405B-B845-8126-4B81C58A6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265DA5F-C7E3-3042-BBE9-1DD07555D9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928C91B-68EA-CD4D-BB89-C3F3843D37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B61C4C27-F8FA-9E4D-A80F-149302004B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6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43815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371600"/>
            <a:ext cx="43815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86200"/>
            <a:ext cx="43815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179ED-219B-6144-AFBD-564768F36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1FD914-CC94-8F44-9423-BBD3F114E2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FF1EA7-D737-FD46-BB95-A64A06B594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6E7CE2-C3D6-FF4A-91F3-68829C82A0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1BF0583A-D96A-0E47-832B-C400581A88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541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61D866-0D7E-ED46-B85D-A507CE0235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47251FF-9927-1743-8BF0-AE9B3EE1D1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0A6211-FDEE-BE40-8BD5-D6BC5C0DD0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6F917A23-2B80-6449-88F5-3098B2E732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7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9B8312-4E62-6548-AF4C-6D42153059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4F2399-5BB8-B445-86F2-9576E5FB52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6B7545-4A07-3144-AA3A-AA58C50C31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BC35D458-94EB-C447-B9A0-44D7A6D18F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8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B53-808D-BD4A-9758-988DD7CB1B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CFF99-7D50-1E48-8872-6CEF834B33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A6F8-58DA-F04F-8F9E-197B2907B0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B627A1A2-7A4B-8549-9178-CCAE3CFF4A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771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302DB25-0996-2A4E-B3C3-318D7AA3F3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DE2703-4924-744E-9C0B-FB9FBBC09D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E1D6E2E-09AC-EF4E-AAC0-9D78533FBF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70D72EBD-9BFF-2D45-9F63-7EF9646369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610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E9EF763-36A9-774A-8DF3-9C70F2FD23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1C9C75-7E78-0D48-AE4F-2D70B5AF79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EF5E61A-339A-E94A-B445-F588310050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C0BEDED5-EA70-8C4D-B7C6-237D201779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53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DB04DD-789A-7C4B-A0D6-1D88DC18D1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DC7421D-8085-B74B-A1AA-7A0FD0E8E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410200" y="6481682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9FE3E9A-1455-D942-A387-C977238A42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2B9D4F64-E798-BB46-88F4-3B00D3152A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11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1FF72B8-C852-414A-B341-207B1EC85F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F6988B8-D00C-6F42-8B0A-4EAF2CD848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8B5A63-CEE3-1442-8EBF-0A86A43EE9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F374C190-0EF3-6149-8519-697861514B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053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17316-7472-1649-B622-496A2582E6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F6AAE-1CA0-8743-A312-BAC4D286CE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34C9A-E750-A543-8E6A-B295B85A2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1336BD8E-FA16-5D4B-A4C4-5B90E5F0FE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056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079D6-D4E2-4147-BE2A-C0B9C1C2F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8D55-D6CF-B341-B536-6CBB46A4C9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34B9-9639-F048-9D7C-256F51FFA5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AA54F744-76F3-FF4C-A503-49ADBFA401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446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2B0A8E-7CE1-DF47-A1F1-F008281848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888C35-AA68-EF49-B9C4-218FB8AB64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5E1A9C-4B68-134C-B61D-DEBF850B47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D274DD90-3E15-4848-A1B4-A81B9728B5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73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7037BD-DAA0-6049-AC4B-1D5C9F13C2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745DE3-5D05-B340-AC55-BA0FCC15B8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D6C535-5A6C-5D44-B977-9461B7F9E9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62F6A6FF-728D-4D4E-AA05-4C3907D4DB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25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DA6FF9-74AF-2D4D-A66A-08451A958A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BE6C00A-EA74-8741-8745-CAA364AFE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7090D42-1AD6-DF48-9CBE-D9663FD5FD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557E805D-F370-C041-91F2-2E05B5E1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E772F-B073-CF4E-B6D5-79782F61FF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2FC20B-46D5-8D48-89AE-F3D6C4EC71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48EB3CC-367B-854C-92BC-E52F33BAC0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215127C7-A16E-A342-BC24-822A5603E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A2560EE-BD24-6340-9914-882EF33500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E1426-060F-424C-9969-4DD9FC7DAC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E2D20-58A8-7D4B-A861-BB58D5B2E3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DDE44188-47B4-4840-87BB-49463DB1F9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56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534C226-94E4-D845-8B7D-7B067AE782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EA06C43-A3F8-C441-8F4E-34B27DD686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0CEE79E-AC51-3746-B40D-029E92C182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92BA7F20-B8D9-7D4D-97FA-E5CEFAF65A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02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729786-3EEE-3F43-8652-E23D50517C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57AB1C5-738A-F944-9B74-ED1AF106E5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69117DA-7E57-664A-8BE4-FE4E33DDFC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C2957A7F-F1F6-3543-858D-169F5DF500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01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7846E-2817-D34E-ACAB-8FBB118158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05F1956-6948-8541-A839-4655B98211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963A34A-1D41-FF42-A578-4215761F0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0A6F5F51-C580-EC46-A133-C592262103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01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42520-F01A-CA49-8553-B51AE398E3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94BEA07-1036-D945-901F-FFF514DB23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9D08F6D-A5C1-B149-8F6E-9C9DDD0B3A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6C201147-30BC-6D45-8A9F-AD57FEE0D3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3221C5-9C96-9749-B28E-3EEDC1750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F771803-05BD-4A48-A308-5E80C90C7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1BD66C3-A7DC-DF44-B559-3AD056AC86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63B7007-BB82-F942-A988-BCFF4742A1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8176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4-</a:t>
            </a:r>
            <a:fld id="{8999A8E7-F290-4447-9912-CB3E0FF9A4A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9B8141D-A598-BA4D-B492-FA826A23B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69050" y="6475413"/>
            <a:ext cx="2089150" cy="3825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rgbClr val="000000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Network Layer: Data Plane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47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Gill Sans MT"/>
          <a:ea typeface="ＭＳ Ｐゴシック" charset="0"/>
          <a:cs typeface="Gill Sans M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Gill Sans MT"/>
          <a:ea typeface="Gill Sans MT" charset="0"/>
          <a:cs typeface="Gill Sans M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Gill Sans MT" charset="0"/>
          <a:cs typeface="Gill Sans M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Gill Sans MT" charset="0"/>
          <a:cs typeface="Gill Sans MT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7725751-5CE5-7E48-A9B8-C00F32842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438457C-02C7-EF45-AE14-D2DA031BF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CC4F461-65A8-9344-82BD-548207AA4B1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48456A8-6723-EE4F-BEA4-D27C8B68CC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45250"/>
            <a:ext cx="28956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AE81271-56A9-7849-82D3-A8B7EAA424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3-</a:t>
            </a:r>
            <a:fld id="{ACDA4605-6DC9-3B47-8012-8469FAB6936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png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5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png"/><Relationship Id="rId4" Type="http://schemas.openxmlformats.org/officeDocument/2006/relationships/image" Target="../media/image57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.png"/><Relationship Id="rId4" Type="http://schemas.openxmlformats.org/officeDocument/2006/relationships/image" Target="../media/image57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8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png"/><Relationship Id="rId4" Type="http://schemas.openxmlformats.org/officeDocument/2006/relationships/image" Target="../media/image5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png"/><Relationship Id="rId4" Type="http://schemas.openxmlformats.org/officeDocument/2006/relationships/image" Target="../media/image57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png"/><Relationship Id="rId5" Type="http://schemas.openxmlformats.org/officeDocument/2006/relationships/image" Target="../media/image77.emf"/><Relationship Id="rId4" Type="http://schemas.openxmlformats.org/officeDocument/2006/relationships/oleObject" Target="../embeddings/oleObject21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22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png"/><Relationship Id="rId5" Type="http://schemas.openxmlformats.org/officeDocument/2006/relationships/image" Target="../media/image80.emf"/><Relationship Id="rId4" Type="http://schemas.openxmlformats.org/officeDocument/2006/relationships/oleObject" Target="../embeddings/oleObject24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.png"/><Relationship Id="rId4" Type="http://schemas.openxmlformats.org/officeDocument/2006/relationships/image" Target="../media/image81.w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png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6.bin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png"/><Relationship Id="rId5" Type="http://schemas.openxmlformats.org/officeDocument/2006/relationships/image" Target="../media/image83.emf"/><Relationship Id="rId4" Type="http://schemas.openxmlformats.org/officeDocument/2006/relationships/oleObject" Target="../embeddings/oleObject27.bin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png"/><Relationship Id="rId5" Type="http://schemas.openxmlformats.org/officeDocument/2006/relationships/image" Target="../media/image84.emf"/><Relationship Id="rId4" Type="http://schemas.openxmlformats.org/officeDocument/2006/relationships/oleObject" Target="../embeddings/oleObject28.bin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6.emf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88.emf"/><Relationship Id="rId5" Type="http://schemas.openxmlformats.org/officeDocument/2006/relationships/image" Target="../media/image85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7.e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png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3.bin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Question_mark_alternate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png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3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png"/><Relationship Id="rId4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png"/><Relationship Id="rId4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png"/><Relationship Id="rId5" Type="http://schemas.openxmlformats.org/officeDocument/2006/relationships/image" Target="../media/image45.jpeg"/><Relationship Id="rId4" Type="http://schemas.openxmlformats.org/officeDocument/2006/relationships/image" Target="../media/image49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4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>
            <a:extLst>
              <a:ext uri="{FF2B5EF4-FFF2-40B4-BE49-F238E27FC236}">
                <a16:creationId xmlns:a16="http://schemas.microsoft.com/office/drawing/2014/main" id="{58D4DD34-0D97-8845-9BB9-E0DDE68F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063"/>
              </a:lnSpc>
            </a:pPr>
            <a:r>
              <a:rPr lang="en-US" altLang="en-US" sz="2800" i="1">
                <a:solidFill>
                  <a:srgbClr val="008000"/>
                </a:solidFill>
                <a:cs typeface="Arial" panose="020B0604020202020204" pitchFamily="34" charset="0"/>
              </a:rPr>
              <a:t>Computer Networking: A Top Down Approach </a:t>
            </a:r>
            <a:br>
              <a:rPr lang="en-US" altLang="en-US" sz="2800">
                <a:solidFill>
                  <a:srgbClr val="008000"/>
                </a:solidFill>
                <a:cs typeface="Arial" panose="020B0604020202020204" pitchFamily="34" charset="0"/>
              </a:rPr>
            </a:br>
            <a:endParaRPr lang="en-US" altLang="en-US" sz="2000">
              <a:solidFill>
                <a:srgbClr val="008000"/>
              </a:solidFill>
              <a:cs typeface="Arial" panose="020B0604020202020204" pitchFamily="34" charset="0"/>
            </a:endParaRPr>
          </a:p>
        </p:txBody>
      </p:sp>
      <p:sp>
        <p:nvSpPr>
          <p:cNvPr id="40962" name="Text Box 6">
            <a:extLst>
              <a:ext uri="{FF2B5EF4-FFF2-40B4-BE49-F238E27FC236}">
                <a16:creationId xmlns:a16="http://schemas.microsoft.com/office/drawing/2014/main" id="{ACD6F254-9CEB-8343-A7C4-E822C2A71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A note on the use of these Powerpoint slides:</a:t>
            </a:r>
          </a:p>
          <a:p>
            <a:r>
              <a:rPr lang="en-US" alt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/>
          </a:p>
        </p:txBody>
      </p:sp>
      <p:sp>
        <p:nvSpPr>
          <p:cNvPr id="29702" name="Text Box 7">
            <a:extLst>
              <a:ext uri="{FF2B5EF4-FFF2-40B4-BE49-F238E27FC236}">
                <a16:creationId xmlns:a16="http://schemas.microsoft.com/office/drawing/2014/main" id="{01304EB7-5453-3E49-B68F-668730E6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370388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>
              <a:latin typeface="Gill Sans MT" panose="020B0502020104020203" pitchFamily="34" charset="77"/>
            </a:endParaRP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120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endParaRPr lang="en-US" altLang="en-US" sz="120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200"/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200"/>
          </a:p>
          <a:p>
            <a:r>
              <a:rPr lang="en-US" altLang="en-US" sz="1200"/>
              <a:t>     All material copyright 1996-2016</a:t>
            </a:r>
          </a:p>
          <a:p>
            <a:r>
              <a:rPr lang="en-US" altLang="en-US" sz="1200"/>
              <a:t>     J.F Kurose and K.W. Ross, All Rights Reserved</a:t>
            </a:r>
          </a:p>
        </p:txBody>
      </p:sp>
      <p:pic>
        <p:nvPicPr>
          <p:cNvPr id="40964" name="Picture 8">
            <a:extLst>
              <a:ext uri="{FF2B5EF4-FFF2-40B4-BE49-F238E27FC236}">
                <a16:creationId xmlns:a16="http://schemas.microsoft.com/office/drawing/2014/main" id="{3A13CF0E-60EC-E84A-8707-79F2D562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146800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kurose7e_cover_small.jpg">
            <a:extLst>
              <a:ext uri="{FF2B5EF4-FFF2-40B4-BE49-F238E27FC236}">
                <a16:creationId xmlns:a16="http://schemas.microsoft.com/office/drawing/2014/main" id="{A82E950B-D87C-1B44-9C53-F371FF4A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>
            <a:extLst>
              <a:ext uri="{FF2B5EF4-FFF2-40B4-BE49-F238E27FC236}">
                <a16:creationId xmlns:a16="http://schemas.microsoft.com/office/drawing/2014/main" id="{9F67486C-3D0C-F743-8CC9-5E5EDAB7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8000"/>
                </a:solidFill>
                <a:cs typeface="Arial" panose="020B0604020202020204" pitchFamily="34" charset="0"/>
              </a:rPr>
              <a:t>7</a:t>
            </a:r>
            <a:r>
              <a:rPr lang="en-US" altLang="en-US" sz="1800" baseline="30000">
                <a:solidFill>
                  <a:srgbClr val="008000"/>
                </a:solidFill>
                <a:cs typeface="Arial" panose="020B0604020202020204" pitchFamily="34" charset="0"/>
              </a:rPr>
              <a:t>th</a:t>
            </a:r>
            <a:r>
              <a:rPr lang="en-US" altLang="en-US" sz="1800">
                <a:solidFill>
                  <a:srgbClr val="008000"/>
                </a:solidFill>
                <a:cs typeface="Arial" panose="020B0604020202020204" pitchFamily="34" charset="0"/>
              </a:rPr>
              <a:t> edition </a:t>
            </a:r>
            <a:br>
              <a:rPr lang="en-US" altLang="en-US" sz="18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1800">
                <a:solidFill>
                  <a:srgbClr val="008000"/>
                </a:solidFill>
                <a:cs typeface="Arial" panose="020B0604020202020204" pitchFamily="34" charset="0"/>
              </a:rPr>
              <a:t>Jim Kurose, Keith Ross</a:t>
            </a:r>
            <a:br>
              <a:rPr lang="en-US" altLang="en-US" sz="18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1400">
                <a:solidFill>
                  <a:srgbClr val="008000"/>
                </a:solidFill>
                <a:cs typeface="Arial" panose="020B0604020202020204" pitchFamily="34" charset="0"/>
              </a:rPr>
              <a:t>Pearson/Addison Wesley</a:t>
            </a:r>
            <a:br>
              <a:rPr lang="en-US" altLang="en-US" sz="14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1400">
                <a:solidFill>
                  <a:srgbClr val="008000"/>
                </a:solidFill>
                <a:cs typeface="Arial" panose="020B0604020202020204" pitchFamily="34" charset="0"/>
              </a:rPr>
              <a:t>April 2016</a:t>
            </a:r>
          </a:p>
        </p:txBody>
      </p:sp>
      <p:sp>
        <p:nvSpPr>
          <p:cNvPr id="40967" name="Rectangle 3">
            <a:extLst>
              <a:ext uri="{FF2B5EF4-FFF2-40B4-BE49-F238E27FC236}">
                <a16:creationId xmlns:a16="http://schemas.microsoft.com/office/drawing/2014/main" id="{27F7060C-DC87-8E4A-9E36-BFF72A6B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Chapter 4</a:t>
            </a:r>
            <a:br>
              <a:rPr lang="en-US" altLang="en-US" sz="48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Network Layer: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The Data Plane</a:t>
            </a:r>
          </a:p>
        </p:txBody>
      </p:sp>
      <p:pic>
        <p:nvPicPr>
          <p:cNvPr id="40968" name="Picture 9" descr="underline_base">
            <a:extLst>
              <a:ext uri="{FF2B5EF4-FFF2-40B4-BE49-F238E27FC236}">
                <a16:creationId xmlns:a16="http://schemas.microsoft.com/office/drawing/2014/main" id="{1541D227-70C9-674D-AAB1-7E1EBF6C0E1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Slide Number Placeholder 5">
            <a:extLst>
              <a:ext uri="{FF2B5EF4-FFF2-40B4-BE49-F238E27FC236}">
                <a16:creationId xmlns:a16="http://schemas.microsoft.com/office/drawing/2014/main" id="{B0F4A8D4-CA52-974B-8B91-EA936F3A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662897D4-AD5A-5C41-AA07-F291D5CEFCA5}" type="slidenum">
              <a:rPr lang="en-US" altLang="en-US" sz="1200">
                <a:latin typeface="Tahoma" panose="020B0604030504040204" pitchFamily="34" charset="0"/>
              </a:rPr>
              <a:pPr/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0970" name="Footer Placeholder 2">
            <a:extLst>
              <a:ext uri="{FF2B5EF4-FFF2-40B4-BE49-F238E27FC236}">
                <a16:creationId xmlns:a16="http://schemas.microsoft.com/office/drawing/2014/main" id="{58BA714C-2E47-F840-920A-1E2CE6AC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78" descr="underline_base">
            <a:extLst>
              <a:ext uri="{FF2B5EF4-FFF2-40B4-BE49-F238E27FC236}">
                <a16:creationId xmlns:a16="http://schemas.microsoft.com/office/drawing/2014/main" id="{B72580DB-2700-444E-812C-35720F0BD58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71120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>
            <a:extLst>
              <a:ext uri="{FF2B5EF4-FFF2-40B4-BE49-F238E27FC236}">
                <a16:creationId xmlns:a16="http://schemas.microsoft.com/office/drawing/2014/main" id="{87E7BD37-D478-A745-B7B7-BB08E332B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2100"/>
            <a:ext cx="7772400" cy="4572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Input port queuing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ECA2AC6-F06D-4A42-B867-7147D2945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1127125"/>
            <a:ext cx="8101012" cy="1816593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fabric slower than input ports combined -&gt; queueing may occur at input queues </a:t>
            </a:r>
          </a:p>
          <a:p>
            <a:pPr lvl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queueing delay and loss due to input buffer overflow!</a:t>
            </a:r>
            <a:endParaRPr lang="en-US" altLang="en-US">
              <a:solidFill>
                <a:srgbClr val="CC0000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Head-of-the-Line (HOL) blocking:</a:t>
            </a:r>
            <a:r>
              <a:rPr lang="en-US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queued datagram at front of queue prevents others in queue from moving forward</a:t>
            </a:r>
          </a:p>
        </p:txBody>
      </p:sp>
      <p:grpSp>
        <p:nvGrpSpPr>
          <p:cNvPr id="62468" name="Group 7">
            <a:extLst>
              <a:ext uri="{FF2B5EF4-FFF2-40B4-BE49-F238E27FC236}">
                <a16:creationId xmlns:a16="http://schemas.microsoft.com/office/drawing/2014/main" id="{73BB4834-AA5E-1842-A458-5E81FF4B3A1F}"/>
              </a:ext>
            </a:extLst>
          </p:cNvPr>
          <p:cNvGrpSpPr>
            <a:grpSpLocks/>
          </p:cNvGrpSpPr>
          <p:nvPr/>
        </p:nvGrpSpPr>
        <p:grpSpPr bwMode="auto">
          <a:xfrm>
            <a:off x="1389063" y="3194050"/>
            <a:ext cx="3027362" cy="1809750"/>
            <a:chOff x="523" y="976"/>
            <a:chExt cx="2099" cy="1356"/>
          </a:xfrm>
        </p:grpSpPr>
        <p:sp>
          <p:nvSpPr>
            <p:cNvPr id="62515" name="Rectangle 8">
              <a:extLst>
                <a:ext uri="{FF2B5EF4-FFF2-40B4-BE49-F238E27FC236}">
                  <a16:creationId xmlns:a16="http://schemas.microsoft.com/office/drawing/2014/main" id="{1BAAE336-D1BD-3342-AB39-89E3294F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976"/>
              <a:ext cx="745" cy="1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2516" name="Group 9">
              <a:extLst>
                <a:ext uri="{FF2B5EF4-FFF2-40B4-BE49-F238E27FC236}">
                  <a16:creationId xmlns:a16="http://schemas.microsoft.com/office/drawing/2014/main" id="{57AB6758-1B07-E149-B455-D550241762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997"/>
              <a:ext cx="249" cy="1295"/>
              <a:chOff x="748" y="997"/>
              <a:chExt cx="249" cy="1295"/>
            </a:xfrm>
          </p:grpSpPr>
          <p:sp>
            <p:nvSpPr>
              <p:cNvPr id="62535" name="Rectangle 10">
                <a:extLst>
                  <a:ext uri="{FF2B5EF4-FFF2-40B4-BE49-F238E27FC236}">
                    <a16:creationId xmlns:a16="http://schemas.microsoft.com/office/drawing/2014/main" id="{727094E8-FAC0-9448-BEE3-44597369E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2536" name="Rectangle 11">
                <a:extLst>
                  <a:ext uri="{FF2B5EF4-FFF2-40B4-BE49-F238E27FC236}">
                    <a16:creationId xmlns:a16="http://schemas.microsoft.com/office/drawing/2014/main" id="{7C0CD0C0-FB9A-804D-A39A-0F4243298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2537" name="Rectangle 12">
                <a:extLst>
                  <a:ext uri="{FF2B5EF4-FFF2-40B4-BE49-F238E27FC236}">
                    <a16:creationId xmlns:a16="http://schemas.microsoft.com/office/drawing/2014/main" id="{4038D20E-5640-6A49-AE2E-C8F1BCEE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8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grpSp>
          <p:nvGrpSpPr>
            <p:cNvPr id="62517" name="Group 13">
              <a:extLst>
                <a:ext uri="{FF2B5EF4-FFF2-40B4-BE49-F238E27FC236}">
                  <a16:creationId xmlns:a16="http://schemas.microsoft.com/office/drawing/2014/main" id="{51A3878F-9CE1-554B-9292-A9BAC9687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9" y="1002"/>
              <a:ext cx="249" cy="1295"/>
              <a:chOff x="748" y="997"/>
              <a:chExt cx="249" cy="1295"/>
            </a:xfrm>
          </p:grpSpPr>
          <p:sp>
            <p:nvSpPr>
              <p:cNvPr id="62532" name="Rectangle 14">
                <a:extLst>
                  <a:ext uri="{FF2B5EF4-FFF2-40B4-BE49-F238E27FC236}">
                    <a16:creationId xmlns:a16="http://schemas.microsoft.com/office/drawing/2014/main" id="{7BE812BE-FF6D-DF47-BFD6-DBBE91FED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2533" name="Rectangle 15">
                <a:extLst>
                  <a:ext uri="{FF2B5EF4-FFF2-40B4-BE49-F238E27FC236}">
                    <a16:creationId xmlns:a16="http://schemas.microsoft.com/office/drawing/2014/main" id="{177B89BE-914E-BD4C-BA8D-6B12FFFB6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2534" name="Rectangle 16">
                <a:extLst>
                  <a:ext uri="{FF2B5EF4-FFF2-40B4-BE49-F238E27FC236}">
                    <a16:creationId xmlns:a16="http://schemas.microsoft.com/office/drawing/2014/main" id="{BFB701A5-ECEE-0C4B-B388-85ADE68BC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40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62518" name="Line 17">
              <a:extLst>
                <a:ext uri="{FF2B5EF4-FFF2-40B4-BE49-F238E27FC236}">
                  <a16:creationId xmlns:a16="http://schemas.microsoft.com/office/drawing/2014/main" id="{C4F6D916-A4D8-604D-AE15-B9C9EF5CE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6" y="1181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519" name="Line 18">
              <a:extLst>
                <a:ext uri="{FF2B5EF4-FFF2-40B4-BE49-F238E27FC236}">
                  <a16:creationId xmlns:a16="http://schemas.microsoft.com/office/drawing/2014/main" id="{4896DAA8-5F56-F948-96D6-C97C6619A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164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520" name="Line 19">
              <a:extLst>
                <a:ext uri="{FF2B5EF4-FFF2-40B4-BE49-F238E27FC236}">
                  <a16:creationId xmlns:a16="http://schemas.microsoft.com/office/drawing/2014/main" id="{9AF4612D-2232-6C41-BF2E-5A47784CD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119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521" name="Line 20">
              <a:extLst>
                <a:ext uri="{FF2B5EF4-FFF2-40B4-BE49-F238E27FC236}">
                  <a16:creationId xmlns:a16="http://schemas.microsoft.com/office/drawing/2014/main" id="{B0279DFC-1297-0D46-84C2-F0BB36C3B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16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522" name="Line 21">
              <a:extLst>
                <a:ext uri="{FF2B5EF4-FFF2-40B4-BE49-F238E27FC236}">
                  <a16:creationId xmlns:a16="http://schemas.microsoft.com/office/drawing/2014/main" id="{7AD4302F-01FC-BB42-BCAE-39500BB4A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1629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523" name="Line 22">
              <a:extLst>
                <a:ext uri="{FF2B5EF4-FFF2-40B4-BE49-F238E27FC236}">
                  <a16:creationId xmlns:a16="http://schemas.microsoft.com/office/drawing/2014/main" id="{363B9141-FFAD-DE4F-961F-509449A2D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2102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62524" name="Group 23">
              <a:extLst>
                <a:ext uri="{FF2B5EF4-FFF2-40B4-BE49-F238E27FC236}">
                  <a16:creationId xmlns:a16="http://schemas.microsoft.com/office/drawing/2014/main" id="{D7A6FBE9-385C-C34E-889E-AAC607DFD7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1169"/>
              <a:ext cx="288" cy="939"/>
              <a:chOff x="-60" y="1148"/>
              <a:chExt cx="168" cy="939"/>
            </a:xfrm>
          </p:grpSpPr>
          <p:sp>
            <p:nvSpPr>
              <p:cNvPr id="62529" name="Line 24">
                <a:extLst>
                  <a:ext uri="{FF2B5EF4-FFF2-40B4-BE49-F238E27FC236}">
                    <a16:creationId xmlns:a16="http://schemas.microsoft.com/office/drawing/2014/main" id="{799216C8-09FD-7C45-9216-B4B0E5F00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30" name="Line 25">
                <a:extLst>
                  <a:ext uri="{FF2B5EF4-FFF2-40B4-BE49-F238E27FC236}">
                    <a16:creationId xmlns:a16="http://schemas.microsoft.com/office/drawing/2014/main" id="{617679BB-32AE-C54A-A6FA-F06462F53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31" name="Line 26">
                <a:extLst>
                  <a:ext uri="{FF2B5EF4-FFF2-40B4-BE49-F238E27FC236}">
                    <a16:creationId xmlns:a16="http://schemas.microsoft.com/office/drawing/2014/main" id="{0486ED7B-39E6-F549-A294-6CA35E40D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2525" name="Group 27">
              <a:extLst>
                <a:ext uri="{FF2B5EF4-FFF2-40B4-BE49-F238E27FC236}">
                  <a16:creationId xmlns:a16="http://schemas.microsoft.com/office/drawing/2014/main" id="{FCFF7CDC-63C9-ED48-9283-D37A6CFB5B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4" y="1173"/>
              <a:ext cx="288" cy="939"/>
              <a:chOff x="-60" y="1148"/>
              <a:chExt cx="168" cy="939"/>
            </a:xfrm>
          </p:grpSpPr>
          <p:sp>
            <p:nvSpPr>
              <p:cNvPr id="62526" name="Line 28">
                <a:extLst>
                  <a:ext uri="{FF2B5EF4-FFF2-40B4-BE49-F238E27FC236}">
                    <a16:creationId xmlns:a16="http://schemas.microsoft.com/office/drawing/2014/main" id="{A0B38950-E9F6-5448-BD34-64C59AEE0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7" name="Line 29">
                <a:extLst>
                  <a:ext uri="{FF2B5EF4-FFF2-40B4-BE49-F238E27FC236}">
                    <a16:creationId xmlns:a16="http://schemas.microsoft.com/office/drawing/2014/main" id="{9EA1A1C2-42F6-DC48-8013-BCFF5D73C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8" name="Line 30">
                <a:extLst>
                  <a:ext uri="{FF2B5EF4-FFF2-40B4-BE49-F238E27FC236}">
                    <a16:creationId xmlns:a16="http://schemas.microsoft.com/office/drawing/2014/main" id="{5254FB5E-2E72-514A-866F-709897E31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62469" name="Rectangle 55">
            <a:extLst>
              <a:ext uri="{FF2B5EF4-FFF2-40B4-BE49-F238E27FC236}">
                <a16:creationId xmlns:a16="http://schemas.microsoft.com/office/drawing/2014/main" id="{24B72C86-D8EA-124B-9726-DBF1B6F1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404" y="3281510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2470" name="Rectangle 56">
            <a:extLst>
              <a:ext uri="{FF2B5EF4-FFF2-40B4-BE49-F238E27FC236}">
                <a16:creationId xmlns:a16="http://schemas.microsoft.com/office/drawing/2014/main" id="{1D0A42EA-7E68-DA4B-A135-C3B67753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3922713"/>
            <a:ext cx="252412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2471" name="Rectangle 57">
            <a:extLst>
              <a:ext uri="{FF2B5EF4-FFF2-40B4-BE49-F238E27FC236}">
                <a16:creationId xmlns:a16="http://schemas.microsoft.com/office/drawing/2014/main" id="{26EE65E5-B1BB-8A44-888D-C60D16C5E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557713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2472" name="Rectangle 58">
            <a:extLst>
              <a:ext uri="{FF2B5EF4-FFF2-40B4-BE49-F238E27FC236}">
                <a16:creationId xmlns:a16="http://schemas.microsoft.com/office/drawing/2014/main" id="{1E3E37F7-84E5-6F44-ADA9-18E2867B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3186113"/>
            <a:ext cx="252413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2473" name="Rectangle 59">
            <a:extLst>
              <a:ext uri="{FF2B5EF4-FFF2-40B4-BE49-F238E27FC236}">
                <a16:creationId xmlns:a16="http://schemas.microsoft.com/office/drawing/2014/main" id="{C0B8E50A-52F9-7B48-B731-0D761DB2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546600"/>
            <a:ext cx="252412" cy="131763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2474" name="Line 60">
            <a:extLst>
              <a:ext uri="{FF2B5EF4-FFF2-40B4-BE49-F238E27FC236}">
                <a16:creationId xmlns:a16="http://schemas.microsoft.com/office/drawing/2014/main" id="{5EF6BB03-EFDE-3243-BF17-F8F86044C5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8050" y="3348121"/>
            <a:ext cx="922775" cy="20579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475" name="Freeform 61">
            <a:extLst>
              <a:ext uri="{FF2B5EF4-FFF2-40B4-BE49-F238E27FC236}">
                <a16:creationId xmlns:a16="http://schemas.microsoft.com/office/drawing/2014/main" id="{5CFCA8A2-7BC9-E34B-BC7E-1C2B963347ED}"/>
              </a:ext>
            </a:extLst>
          </p:cNvPr>
          <p:cNvSpPr>
            <a:spLocks/>
          </p:cNvSpPr>
          <p:nvPr/>
        </p:nvSpPr>
        <p:spPr bwMode="auto">
          <a:xfrm>
            <a:off x="2231109" y="3569945"/>
            <a:ext cx="1124744" cy="1030053"/>
          </a:xfrm>
          <a:custGeom>
            <a:avLst/>
            <a:gdLst>
              <a:gd name="T0" fmla="*/ 0 w 967"/>
              <a:gd name="T1" fmla="*/ 2147483647 h 735"/>
              <a:gd name="T2" fmla="*/ 2147483647 w 967"/>
              <a:gd name="T3" fmla="*/ 2147483647 h 735"/>
              <a:gd name="T4" fmla="*/ 2147483647 w 967"/>
              <a:gd name="T5" fmla="*/ 0 h 735"/>
              <a:gd name="T6" fmla="*/ 0 60000 65536"/>
              <a:gd name="T7" fmla="*/ 0 60000 65536"/>
              <a:gd name="T8" fmla="*/ 0 60000 65536"/>
              <a:gd name="T9" fmla="*/ 0 w 967"/>
              <a:gd name="T10" fmla="*/ 0 h 735"/>
              <a:gd name="T11" fmla="*/ 967 w 967"/>
              <a:gd name="T12" fmla="*/ 735 h 7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7" h="735">
                <a:moveTo>
                  <a:pt x="0" y="733"/>
                </a:moveTo>
                <a:lnTo>
                  <a:pt x="522" y="735"/>
                </a:lnTo>
                <a:lnTo>
                  <a:pt x="967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476" name="Text Box 62">
            <a:extLst>
              <a:ext uri="{FF2B5EF4-FFF2-40B4-BE49-F238E27FC236}">
                <a16:creationId xmlns:a16="http://schemas.microsoft.com/office/drawing/2014/main" id="{465B3CDF-4762-A245-A32D-37108AFC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100638"/>
            <a:ext cx="3390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>
                <a:latin typeface="Gill Sans MT" panose="020B0502020104020203" pitchFamily="34" charset="77"/>
              </a:rPr>
              <a:t>output port contention:</a:t>
            </a:r>
          </a:p>
          <a:p>
            <a:pPr algn="ctr"/>
            <a:r>
              <a:rPr lang="en-US" altLang="en-US" sz="1800" dirty="0">
                <a:latin typeface="Gill Sans MT" panose="020B0502020104020203" pitchFamily="34" charset="77"/>
              </a:rPr>
              <a:t>only one </a:t>
            </a:r>
            <a:r>
              <a:rPr lang="en-US" altLang="en-US" sz="1800" dirty="0">
                <a:solidFill>
                  <a:srgbClr val="C00000"/>
                </a:solidFill>
                <a:latin typeface="Gill Sans MT" panose="020B0502020104020203" pitchFamily="34" charset="77"/>
              </a:rPr>
              <a:t>red</a:t>
            </a:r>
            <a:r>
              <a:rPr lang="en-US" altLang="en-US" sz="1800" dirty="0">
                <a:latin typeface="Gill Sans MT" panose="020B0502020104020203" pitchFamily="34" charset="77"/>
              </a:rPr>
              <a:t> datagram can be transferred.</a:t>
            </a:r>
            <a:br>
              <a:rPr lang="en-US" altLang="en-US" sz="1800" dirty="0">
                <a:latin typeface="Gill Sans MT" panose="020B0502020104020203" pitchFamily="34" charset="77"/>
              </a:rPr>
            </a:br>
            <a:r>
              <a:rPr lang="en-US" altLang="en-US" sz="1800" i="1" dirty="0">
                <a:latin typeface="Gill Sans MT" panose="020B0502020104020203" pitchFamily="34" charset="77"/>
              </a:rPr>
              <a:t>lower </a:t>
            </a:r>
            <a:r>
              <a:rPr lang="en-US" altLang="en-US" sz="1800" i="1" dirty="0">
                <a:solidFill>
                  <a:srgbClr val="C00000"/>
                </a:solidFill>
                <a:latin typeface="Gill Sans MT" panose="020B0502020104020203" pitchFamily="34" charset="77"/>
              </a:rPr>
              <a:t>red </a:t>
            </a:r>
            <a:r>
              <a:rPr lang="en-US" altLang="en-US" sz="1800" i="1" dirty="0">
                <a:latin typeface="Gill Sans MT" panose="020B0502020104020203" pitchFamily="34" charset="77"/>
              </a:rPr>
              <a:t>packet is blocked</a:t>
            </a:r>
          </a:p>
        </p:txBody>
      </p:sp>
      <p:sp>
        <p:nvSpPr>
          <p:cNvPr id="62477" name="Text Box 64">
            <a:extLst>
              <a:ext uri="{FF2B5EF4-FFF2-40B4-BE49-F238E27FC236}">
                <a16:creationId xmlns:a16="http://schemas.microsoft.com/office/drawing/2014/main" id="{DA177287-BE15-D548-BD5A-6C591D770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300" y="3990975"/>
            <a:ext cx="747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switch</a:t>
            </a:r>
          </a:p>
          <a:p>
            <a:r>
              <a:rPr lang="en-US" altLang="en-US" sz="1600"/>
              <a:t>fabric</a:t>
            </a:r>
          </a:p>
        </p:txBody>
      </p:sp>
      <p:sp>
        <p:nvSpPr>
          <p:cNvPr id="62478" name="Line 73">
            <a:extLst>
              <a:ext uri="{FF2B5EF4-FFF2-40B4-BE49-F238E27FC236}">
                <a16:creationId xmlns:a16="http://schemas.microsoft.com/office/drawing/2014/main" id="{2033C09F-38C6-CE46-B21B-C2BE9B59D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3990975"/>
            <a:ext cx="1458913" cy="1905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79">
            <a:extLst>
              <a:ext uri="{FF2B5EF4-FFF2-40B4-BE49-F238E27FC236}">
                <a16:creationId xmlns:a16="http://schemas.microsoft.com/office/drawing/2014/main" id="{C447CAF6-E7EF-BE4F-9950-087E2318FDE6}"/>
              </a:ext>
            </a:extLst>
          </p:cNvPr>
          <p:cNvGrpSpPr>
            <a:grpSpLocks/>
          </p:cNvGrpSpPr>
          <p:nvPr/>
        </p:nvGrpSpPr>
        <p:grpSpPr bwMode="auto">
          <a:xfrm>
            <a:off x="4879975" y="3249613"/>
            <a:ext cx="3281363" cy="3338513"/>
            <a:chOff x="3074" y="2047"/>
            <a:chExt cx="2067" cy="2103"/>
          </a:xfrm>
        </p:grpSpPr>
        <p:grpSp>
          <p:nvGrpSpPr>
            <p:cNvPr id="62482" name="Group 31">
              <a:extLst>
                <a:ext uri="{FF2B5EF4-FFF2-40B4-BE49-F238E27FC236}">
                  <a16:creationId xmlns:a16="http://schemas.microsoft.com/office/drawing/2014/main" id="{B61DC1E4-B318-FF49-9174-D204E6FBB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" y="2047"/>
              <a:ext cx="1907" cy="1140"/>
              <a:chOff x="523" y="976"/>
              <a:chExt cx="2099" cy="1356"/>
            </a:xfrm>
          </p:grpSpPr>
          <p:sp>
            <p:nvSpPr>
              <p:cNvPr id="62492" name="Rectangle 32">
                <a:extLst>
                  <a:ext uri="{FF2B5EF4-FFF2-40B4-BE49-F238E27FC236}">
                    <a16:creationId xmlns:a16="http://schemas.microsoft.com/office/drawing/2014/main" id="{5F5DFC4F-9598-F34D-95AA-DC4C1B1A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62493" name="Group 33">
                <a:extLst>
                  <a:ext uri="{FF2B5EF4-FFF2-40B4-BE49-F238E27FC236}">
                    <a16:creationId xmlns:a16="http://schemas.microsoft.com/office/drawing/2014/main" id="{8DF2BC87-9FFF-ED43-946F-180D3DD68F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2512" name="Rectangle 34">
                  <a:extLst>
                    <a:ext uri="{FF2B5EF4-FFF2-40B4-BE49-F238E27FC236}">
                      <a16:creationId xmlns:a16="http://schemas.microsoft.com/office/drawing/2014/main" id="{037D88B8-A04E-3449-BADE-E164CE9CC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513" name="Rectangle 35">
                  <a:extLst>
                    <a:ext uri="{FF2B5EF4-FFF2-40B4-BE49-F238E27FC236}">
                      <a16:creationId xmlns:a16="http://schemas.microsoft.com/office/drawing/2014/main" id="{829C5F65-45D7-D74E-B9F9-8261108C6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514" name="Rectangle 36">
                  <a:extLst>
                    <a:ext uri="{FF2B5EF4-FFF2-40B4-BE49-F238E27FC236}">
                      <a16:creationId xmlns:a16="http://schemas.microsoft.com/office/drawing/2014/main" id="{8D12BA8D-027A-5B4E-9402-0BBAA5509A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62494" name="Group 37">
                <a:extLst>
                  <a:ext uri="{FF2B5EF4-FFF2-40B4-BE49-F238E27FC236}">
                    <a16:creationId xmlns:a16="http://schemas.microsoft.com/office/drawing/2014/main" id="{0D44F59F-C859-6F44-8A53-D04C03D5C2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2509" name="Rectangle 38">
                  <a:extLst>
                    <a:ext uri="{FF2B5EF4-FFF2-40B4-BE49-F238E27FC236}">
                      <a16:creationId xmlns:a16="http://schemas.microsoft.com/office/drawing/2014/main" id="{6272C428-A8F1-B547-A541-BB5B1D197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2510" name="Rectangle 39">
                  <a:extLst>
                    <a:ext uri="{FF2B5EF4-FFF2-40B4-BE49-F238E27FC236}">
                      <a16:creationId xmlns:a16="http://schemas.microsoft.com/office/drawing/2014/main" id="{DD85527C-1AED-8745-924E-CCEFCAF47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1800"/>
                </a:p>
              </p:txBody>
            </p:sp>
            <p:sp>
              <p:nvSpPr>
                <p:cNvPr id="62511" name="Rectangle 40">
                  <a:extLst>
                    <a:ext uri="{FF2B5EF4-FFF2-40B4-BE49-F238E27FC236}">
                      <a16:creationId xmlns:a16="http://schemas.microsoft.com/office/drawing/2014/main" id="{7FC45B67-737A-0C4C-966D-6D9618484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62495" name="Line 41">
                <a:extLst>
                  <a:ext uri="{FF2B5EF4-FFF2-40B4-BE49-F238E27FC236}">
                    <a16:creationId xmlns:a16="http://schemas.microsoft.com/office/drawing/2014/main" id="{F5126A52-CC2A-CC47-8AC8-16952403A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96" name="Line 42">
                <a:extLst>
                  <a:ext uri="{FF2B5EF4-FFF2-40B4-BE49-F238E27FC236}">
                    <a16:creationId xmlns:a16="http://schemas.microsoft.com/office/drawing/2014/main" id="{B18A9FEF-2143-D246-BB86-CBE5418DE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97" name="Line 43">
                <a:extLst>
                  <a:ext uri="{FF2B5EF4-FFF2-40B4-BE49-F238E27FC236}">
                    <a16:creationId xmlns:a16="http://schemas.microsoft.com/office/drawing/2014/main" id="{5A427F69-B699-DA45-BE26-16FCCAD87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98" name="Line 44">
                <a:extLst>
                  <a:ext uri="{FF2B5EF4-FFF2-40B4-BE49-F238E27FC236}">
                    <a16:creationId xmlns:a16="http://schemas.microsoft.com/office/drawing/2014/main" id="{E11FA1E5-44AA-F44F-9A0D-8C969F3CA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99" name="Line 45">
                <a:extLst>
                  <a:ext uri="{FF2B5EF4-FFF2-40B4-BE49-F238E27FC236}">
                    <a16:creationId xmlns:a16="http://schemas.microsoft.com/office/drawing/2014/main" id="{041AF4D5-F483-234F-B780-CAD5B5C95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00" name="Line 46">
                <a:extLst>
                  <a:ext uri="{FF2B5EF4-FFF2-40B4-BE49-F238E27FC236}">
                    <a16:creationId xmlns:a16="http://schemas.microsoft.com/office/drawing/2014/main" id="{FB863231-3EF6-574A-B1E9-9EEE8425F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2501" name="Group 47">
                <a:extLst>
                  <a:ext uri="{FF2B5EF4-FFF2-40B4-BE49-F238E27FC236}">
                    <a16:creationId xmlns:a16="http://schemas.microsoft.com/office/drawing/2014/main" id="{979975DF-6804-5D4F-AA83-F13E0D0824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2506" name="Line 48">
                  <a:extLst>
                    <a:ext uri="{FF2B5EF4-FFF2-40B4-BE49-F238E27FC236}">
                      <a16:creationId xmlns:a16="http://schemas.microsoft.com/office/drawing/2014/main" id="{A41F6093-4353-7C49-93F6-49F5DEA151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7" name="Line 49">
                  <a:extLst>
                    <a:ext uri="{FF2B5EF4-FFF2-40B4-BE49-F238E27FC236}">
                      <a16:creationId xmlns:a16="http://schemas.microsoft.com/office/drawing/2014/main" id="{6E06E447-4F18-DF42-ADF6-BE603B18A2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8" name="Line 50">
                  <a:extLst>
                    <a:ext uri="{FF2B5EF4-FFF2-40B4-BE49-F238E27FC236}">
                      <a16:creationId xmlns:a16="http://schemas.microsoft.com/office/drawing/2014/main" id="{1889ED74-6EC5-AD44-851C-CA5D25EED5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2502" name="Group 51">
                <a:extLst>
                  <a:ext uri="{FF2B5EF4-FFF2-40B4-BE49-F238E27FC236}">
                    <a16:creationId xmlns:a16="http://schemas.microsoft.com/office/drawing/2014/main" id="{5947C99C-B6CC-954C-AD43-E6AD83A09F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2503" name="Line 52">
                  <a:extLst>
                    <a:ext uri="{FF2B5EF4-FFF2-40B4-BE49-F238E27FC236}">
                      <a16:creationId xmlns:a16="http://schemas.microsoft.com/office/drawing/2014/main" id="{851A408B-7ECB-6C45-9BFD-38D059EA8B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4" name="Line 53">
                  <a:extLst>
                    <a:ext uri="{FF2B5EF4-FFF2-40B4-BE49-F238E27FC236}">
                      <a16:creationId xmlns:a16="http://schemas.microsoft.com/office/drawing/2014/main" id="{9D81B38D-D862-7840-A4BA-C0CC21109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5" name="Line 54">
                  <a:extLst>
                    <a:ext uri="{FF2B5EF4-FFF2-40B4-BE49-F238E27FC236}">
                      <a16:creationId xmlns:a16="http://schemas.microsoft.com/office/drawing/2014/main" id="{7834C260-ECE6-7A41-B7F9-3002B1225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62483" name="Text Box 63">
              <a:extLst>
                <a:ext uri="{FF2B5EF4-FFF2-40B4-BE49-F238E27FC236}">
                  <a16:creationId xmlns:a16="http://schemas.microsoft.com/office/drawing/2014/main" id="{33193953-0D8D-A441-8D27-028B91E5A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1" y="3219"/>
              <a:ext cx="2000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Gill Sans MT" panose="020B0502020104020203" pitchFamily="34" charset="77"/>
                </a:rPr>
                <a:t>one packet time later: </a:t>
              </a:r>
              <a:r>
                <a:rPr lang="en-US" altLang="en-US" sz="1800" dirty="0">
                  <a:solidFill>
                    <a:schemeClr val="accent1">
                      <a:lumMod val="75000"/>
                    </a:schemeClr>
                  </a:solidFill>
                  <a:latin typeface="Gill Sans MT" panose="020B0502020104020203" pitchFamily="34" charset="77"/>
                </a:rPr>
                <a:t>green</a:t>
              </a:r>
              <a:r>
                <a:rPr lang="en-US" altLang="en-US" sz="1800" dirty="0">
                  <a:latin typeface="Gill Sans MT" panose="020B0502020104020203" pitchFamily="34" charset="77"/>
                </a:rPr>
                <a:t> packet experiences HOL blocking, as it should have been switched now but blocked </a:t>
              </a:r>
              <a:r>
                <a:rPr lang="en-US" altLang="en-US" sz="1800" dirty="0">
                  <a:solidFill>
                    <a:srgbClr val="C00000"/>
                  </a:solidFill>
                  <a:latin typeface="Gill Sans MT" panose="020B0502020104020203" pitchFamily="34" charset="77"/>
                </a:rPr>
                <a:t>red</a:t>
              </a:r>
              <a:r>
                <a:rPr lang="en-US" altLang="en-US" sz="1800" dirty="0">
                  <a:latin typeface="Gill Sans MT" panose="020B0502020104020203" pitchFamily="34" charset="77"/>
                </a:rPr>
                <a:t> switched instead – was ahead</a:t>
              </a:r>
              <a:endParaRPr lang="en-US" altLang="en-US" sz="1800" i="1" dirty="0">
                <a:latin typeface="Gill Sans MT" panose="020B0502020104020203" pitchFamily="34" charset="77"/>
              </a:endParaRPr>
            </a:p>
          </p:txBody>
        </p:sp>
        <p:sp>
          <p:nvSpPr>
            <p:cNvPr id="62484" name="Text Box 65">
              <a:extLst>
                <a:ext uri="{FF2B5EF4-FFF2-40B4-BE49-F238E27FC236}">
                  <a16:creationId xmlns:a16="http://schemas.microsoft.com/office/drawing/2014/main" id="{0311A0BD-D993-1D49-9850-C5977B631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" y="2507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62485" name="Rectangle 66">
              <a:extLst>
                <a:ext uri="{FF2B5EF4-FFF2-40B4-BE49-F238E27FC236}">
                  <a16:creationId xmlns:a16="http://schemas.microsoft.com/office/drawing/2014/main" id="{2EED6E18-4AA5-5B4F-B826-AF995066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" y="2074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2486" name="Rectangle 69">
              <a:extLst>
                <a:ext uri="{FF2B5EF4-FFF2-40B4-BE49-F238E27FC236}">
                  <a16:creationId xmlns:a16="http://schemas.microsoft.com/office/drawing/2014/main" id="{6DD948AA-08AB-A04D-94CA-3CF81055D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2050"/>
              <a:ext cx="159" cy="8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2487" name="Rectangle 70">
              <a:extLst>
                <a:ext uri="{FF2B5EF4-FFF2-40B4-BE49-F238E27FC236}">
                  <a16:creationId xmlns:a16="http://schemas.microsoft.com/office/drawing/2014/main" id="{F6ACC5B3-FF89-5048-9052-6C60B75AC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16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2488" name="Freeform 71">
              <a:extLst>
                <a:ext uri="{FF2B5EF4-FFF2-40B4-BE49-F238E27FC236}">
                  <a16:creationId xmlns:a16="http://schemas.microsoft.com/office/drawing/2014/main" id="{78BE3794-469C-4F47-90C4-74F48D58F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2217"/>
              <a:ext cx="848" cy="725"/>
            </a:xfrm>
            <a:custGeom>
              <a:avLst/>
              <a:gdLst>
                <a:gd name="T0" fmla="*/ 0 w 967"/>
                <a:gd name="T1" fmla="*/ 65 h 735"/>
                <a:gd name="T2" fmla="*/ 134 w 967"/>
                <a:gd name="T3" fmla="*/ 65 h 735"/>
                <a:gd name="T4" fmla="*/ 251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89" name="Freeform 72">
              <a:extLst>
                <a:ext uri="{FF2B5EF4-FFF2-40B4-BE49-F238E27FC236}">
                  <a16:creationId xmlns:a16="http://schemas.microsoft.com/office/drawing/2014/main" id="{E5C55BE8-1D64-0E4E-BC9F-C1514F023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134"/>
              <a:ext cx="860" cy="437"/>
            </a:xfrm>
            <a:custGeom>
              <a:avLst/>
              <a:gdLst>
                <a:gd name="T0" fmla="*/ 0 w 860"/>
                <a:gd name="T1" fmla="*/ 3 h 437"/>
                <a:gd name="T2" fmla="*/ 468 w 860"/>
                <a:gd name="T3" fmla="*/ 0 h 437"/>
                <a:gd name="T4" fmla="*/ 860 w 860"/>
                <a:gd name="T5" fmla="*/ 437 h 437"/>
                <a:gd name="T6" fmla="*/ 0 60000 65536"/>
                <a:gd name="T7" fmla="*/ 0 60000 65536"/>
                <a:gd name="T8" fmla="*/ 0 60000 65536"/>
                <a:gd name="T9" fmla="*/ 0 w 860"/>
                <a:gd name="T10" fmla="*/ 0 h 437"/>
                <a:gd name="T11" fmla="*/ 860 w 860"/>
                <a:gd name="T12" fmla="*/ 437 h 4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0" h="437">
                  <a:moveTo>
                    <a:pt x="0" y="3"/>
                  </a:moveTo>
                  <a:lnTo>
                    <a:pt x="468" y="0"/>
                  </a:lnTo>
                  <a:lnTo>
                    <a:pt x="860" y="437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90" name="Rectangle 76">
              <a:extLst>
                <a:ext uri="{FF2B5EF4-FFF2-40B4-BE49-F238E27FC236}">
                  <a16:creationId xmlns:a16="http://schemas.microsoft.com/office/drawing/2014/main" id="{E6347B12-AA38-4E4B-9067-AE7081ACC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2890"/>
              <a:ext cx="159" cy="8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2491" name="Rectangle 77">
              <a:extLst>
                <a:ext uri="{FF2B5EF4-FFF2-40B4-BE49-F238E27FC236}">
                  <a16:creationId xmlns:a16="http://schemas.microsoft.com/office/drawing/2014/main" id="{04A1D726-0BFB-084D-923B-F75A0406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655"/>
              <a:ext cx="159" cy="8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62480" name="Slide Number Placeholder 5">
            <a:extLst>
              <a:ext uri="{FF2B5EF4-FFF2-40B4-BE49-F238E27FC236}">
                <a16:creationId xmlns:a16="http://schemas.microsoft.com/office/drawing/2014/main" id="{9841941F-95E0-4841-9673-0C8CEBC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3442EAF4-32B2-6246-8716-EC8B9CD2A797}" type="slidenum">
              <a:rPr lang="en-US" altLang="en-US" sz="1200">
                <a:latin typeface="Tahoma" panose="020B0604030504040204" pitchFamily="34" charset="0"/>
              </a:rPr>
              <a:pPr/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2481" name="Footer Placeholder 2">
            <a:extLst>
              <a:ext uri="{FF2B5EF4-FFF2-40B4-BE49-F238E27FC236}">
                <a16:creationId xmlns:a16="http://schemas.microsoft.com/office/drawing/2014/main" id="{FD42B42E-AE9F-114D-9601-7CF39B3E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E03F97-C031-8E43-B106-CEAD43941923}"/>
              </a:ext>
            </a:extLst>
          </p:cNvPr>
          <p:cNvCxnSpPr/>
          <p:nvPr/>
        </p:nvCxnSpPr>
        <p:spPr bwMode="auto">
          <a:xfrm>
            <a:off x="3848336" y="5842000"/>
            <a:ext cx="129833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Rectangle 56">
            <a:extLst>
              <a:ext uri="{FF2B5EF4-FFF2-40B4-BE49-F238E27FC236}">
                <a16:creationId xmlns:a16="http://schemas.microsoft.com/office/drawing/2014/main" id="{44B0059F-970C-D345-ABB7-B3092193D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702" y="3843338"/>
            <a:ext cx="252412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604D84D8-5290-CD4D-AE84-5BBCA38CE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641" y="3278335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F59C1-699D-544F-BAF0-9F7BEAD98203}"/>
              </a:ext>
            </a:extLst>
          </p:cNvPr>
          <p:cNvSpPr txBox="1"/>
          <p:nvPr/>
        </p:nvSpPr>
        <p:spPr>
          <a:xfrm>
            <a:off x="2342348" y="444744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C40137-5B9C-FF40-82C7-8C5732AFBAC0}"/>
              </a:ext>
            </a:extLst>
          </p:cNvPr>
          <p:cNvSpPr/>
          <p:nvPr/>
        </p:nvSpPr>
        <p:spPr bwMode="auto">
          <a:xfrm>
            <a:off x="1389063" y="4447442"/>
            <a:ext cx="400544" cy="369332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5DED115-7CA3-CD43-B101-E840DE772AE8}"/>
              </a:ext>
            </a:extLst>
          </p:cNvPr>
          <p:cNvSpPr/>
          <p:nvPr/>
        </p:nvSpPr>
        <p:spPr bwMode="auto">
          <a:xfrm>
            <a:off x="4859680" y="4548674"/>
            <a:ext cx="400544" cy="369332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163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44074" name="Group 164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4413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413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13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4075" name="Group 165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4130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4131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132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67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407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1A-23-F9-CD-06-9B</a:t>
              </a:r>
            </a:p>
          </p:txBody>
        </p:sp>
        <p:sp>
          <p:nvSpPr>
            <p:cNvPr id="4407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222.222.222.220</a:t>
              </a:r>
            </a:p>
          </p:txBody>
        </p:sp>
        <p:grpSp>
          <p:nvGrpSpPr>
            <p:cNvPr id="44079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412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111.111.111.110</a:t>
                </a:r>
              </a:p>
            </p:txBody>
          </p:sp>
          <p:sp>
            <p:nvSpPr>
              <p:cNvPr id="4412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E6-E9-00-17-BB-4B</a:t>
                </a:r>
              </a:p>
            </p:txBody>
          </p:sp>
        </p:grpSp>
        <p:sp>
          <p:nvSpPr>
            <p:cNvPr id="4408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CC-49-DE-D0-AB-7D</a:t>
              </a:r>
            </a:p>
          </p:txBody>
        </p:sp>
        <p:sp>
          <p:nvSpPr>
            <p:cNvPr id="4408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111.111.111.112</a:t>
              </a:r>
            </a:p>
          </p:txBody>
        </p:sp>
        <p:sp>
          <p:nvSpPr>
            <p:cNvPr id="4408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111.111.111.111</a:t>
              </a:r>
            </a:p>
          </p:txBody>
        </p:sp>
        <p:sp>
          <p:nvSpPr>
            <p:cNvPr id="4408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74-29-9C-E8-FF-55</a:t>
              </a:r>
            </a:p>
          </p:txBody>
        </p:sp>
        <p:sp>
          <p:nvSpPr>
            <p:cNvPr id="44084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8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8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8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8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8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9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9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409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4094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412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222.222.222.222</a:t>
                </a:r>
              </a:p>
            </p:txBody>
          </p:sp>
          <p:sp>
            <p:nvSpPr>
              <p:cNvPr id="4412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49-BD-D2-C7-56-2A</a:t>
                </a:r>
              </a:p>
            </p:txBody>
          </p:sp>
        </p:grpSp>
        <p:sp>
          <p:nvSpPr>
            <p:cNvPr id="4409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9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9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222.222.222.221</a:t>
              </a:r>
            </a:p>
          </p:txBody>
        </p:sp>
        <p:sp>
          <p:nvSpPr>
            <p:cNvPr id="4409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88-B2-2F-54-1A-0F</a:t>
              </a:r>
            </a:p>
          </p:txBody>
        </p:sp>
        <p:sp>
          <p:nvSpPr>
            <p:cNvPr id="4409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10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101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44103" name="Group 19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44121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412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12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4104" name="Group 194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4111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411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41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411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grpSp>
              <p:nvGrpSpPr>
                <p:cNvPr id="44116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4119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120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1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4105" name="Group 195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410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410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10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03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AA238108-296D-7B4D-ADD2-CD3301F30784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100</a:t>
            </a:fld>
            <a:endParaRPr lang="en-US" altLang="en-US" sz="1200"/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815926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</a:t>
            </a:r>
            <a:r>
              <a:rPr lang="en-US" sz="4000" dirty="0">
                <a:cs typeface="+mj-cs"/>
              </a:rPr>
              <a:t>N</a:t>
            </a:r>
          </a:p>
        </p:txBody>
      </p:sp>
      <p:grpSp>
        <p:nvGrpSpPr>
          <p:cNvPr id="714811" name="Group 59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44067" name="Freeform 60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68" name="Rectangle 61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4069" name="Text Box 62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4070" name="Line 63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71" name="Line 64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72" name="Line 65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73" name="Line 66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037" name="Rectangle 76"/>
          <p:cNvSpPr>
            <a:spLocks noChangeArrowheads="1"/>
          </p:cNvSpPr>
          <p:nvPr/>
        </p:nvSpPr>
        <p:spPr bwMode="auto">
          <a:xfrm>
            <a:off x="634731" y="917600"/>
            <a:ext cx="77724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frame sent from A to R</a:t>
            </a:r>
          </a:p>
        </p:txBody>
      </p:sp>
      <p:grpSp>
        <p:nvGrpSpPr>
          <p:cNvPr id="714820" name="Group 68"/>
          <p:cNvGrpSpPr>
            <a:grpSpLocks/>
          </p:cNvGrpSpPr>
          <p:nvPr/>
        </p:nvGrpSpPr>
        <p:grpSpPr bwMode="auto"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44064" name="Rectangle 69"/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4065" name="Line 70"/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66" name="Line 71"/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4852" name="Group 100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44059" name="Freeform 93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60" name="Rectangle 94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4061" name="Text Box 95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4062" name="Line 98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63" name="Line 99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4853" name="Rectangle 101"/>
          <p:cNvSpPr>
            <a:spLocks noChangeArrowheads="1"/>
          </p:cNvSpPr>
          <p:nvPr/>
        </p:nvSpPr>
        <p:spPr bwMode="auto">
          <a:xfrm>
            <a:off x="623839" y="1275935"/>
            <a:ext cx="77724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frame received at R, datagram extracted, passed up to IP</a:t>
            </a:r>
          </a:p>
        </p:txBody>
      </p:sp>
      <p:grpSp>
        <p:nvGrpSpPr>
          <p:cNvPr id="714883" name="Group 131"/>
          <p:cNvGrpSpPr>
            <a:grpSpLocks/>
          </p:cNvGrpSpPr>
          <p:nvPr/>
        </p:nvGrpSpPr>
        <p:grpSpPr bwMode="auto">
          <a:xfrm>
            <a:off x="1477963" y="2244725"/>
            <a:ext cx="2427287" cy="1519238"/>
            <a:chOff x="931" y="1414"/>
            <a:chExt cx="1529" cy="957"/>
          </a:xfrm>
        </p:grpSpPr>
        <p:sp>
          <p:nvSpPr>
            <p:cNvPr id="44046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MAC src: 74-29-9C-E8-FF-55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 MAC dest: E6-E9-00-17-BB-4B</a:t>
              </a:r>
            </a:p>
          </p:txBody>
        </p:sp>
        <p:grpSp>
          <p:nvGrpSpPr>
            <p:cNvPr id="44047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4053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4054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4055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56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57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58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4048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49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0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1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2" name="Text Box 130"/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IP src: 111.111.111.111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 IP dest: 222.222.222.222</a:t>
              </a:r>
            </a:p>
          </p:txBody>
        </p:sp>
      </p:grpSp>
      <p:grpSp>
        <p:nvGrpSpPr>
          <p:cNvPr id="714898" name="Group 146"/>
          <p:cNvGrpSpPr>
            <a:grpSpLocks/>
          </p:cNvGrpSpPr>
          <p:nvPr/>
        </p:nvGrpSpPr>
        <p:grpSpPr bwMode="auto"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44043" name="Line 143"/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44" name="Line 144"/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45" name="Text Box 145"/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IP src: 111.111.111.111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 IP dest: 222.222.222.222</a:t>
              </a:r>
            </a:p>
          </p:txBody>
        </p:sp>
      </p:grpSp>
      <p:pic>
        <p:nvPicPr>
          <p:cNvPr id="106" name="Picture 99" descr="underline_base">
            <a:extLst>
              <a:ext uri="{FF2B5EF4-FFF2-40B4-BE49-F238E27FC236}">
                <a16:creationId xmlns:a16="http://schemas.microsoft.com/office/drawing/2014/main" id="{385F43A9-57F0-4E49-8114-E6FDF7596F8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" y="774037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8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Group 100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46123" name="Group 101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4618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618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8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6124" name="Group 10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617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618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8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6126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1A-23-F9-CD-06-9B</a:t>
              </a:r>
            </a:p>
          </p:txBody>
        </p:sp>
        <p:sp>
          <p:nvSpPr>
            <p:cNvPr id="46127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222.222.222.220</a:t>
              </a:r>
            </a:p>
          </p:txBody>
        </p:sp>
        <p:grpSp>
          <p:nvGrpSpPr>
            <p:cNvPr id="4612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6176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111.111.111.110</a:t>
                </a:r>
              </a:p>
            </p:txBody>
          </p:sp>
          <p:sp>
            <p:nvSpPr>
              <p:cNvPr id="46177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E6-E9-00-17-BB-4B</a:t>
                </a:r>
              </a:p>
            </p:txBody>
          </p:sp>
        </p:grpSp>
        <p:sp>
          <p:nvSpPr>
            <p:cNvPr id="46129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CC-49-DE-D0-AB-7D</a:t>
              </a:r>
            </a:p>
          </p:txBody>
        </p:sp>
        <p:sp>
          <p:nvSpPr>
            <p:cNvPr id="46130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111.111.111.112</a:t>
              </a:r>
            </a:p>
          </p:txBody>
        </p:sp>
        <p:sp>
          <p:nvSpPr>
            <p:cNvPr id="46131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111.111.111.111</a:t>
              </a:r>
            </a:p>
          </p:txBody>
        </p:sp>
        <p:sp>
          <p:nvSpPr>
            <p:cNvPr id="46132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74-29-9C-E8-FF-55</a:t>
              </a:r>
            </a:p>
          </p:txBody>
        </p:sp>
        <p:sp>
          <p:nvSpPr>
            <p:cNvPr id="4613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4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5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6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7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8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9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40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6142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614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6174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222.222.222.222</a:t>
                </a:r>
              </a:p>
            </p:txBody>
          </p:sp>
          <p:sp>
            <p:nvSpPr>
              <p:cNvPr id="46175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49-BD-D2-C7-56-2A</a:t>
                </a:r>
              </a:p>
            </p:txBody>
          </p:sp>
        </p:grpSp>
        <p:sp>
          <p:nvSpPr>
            <p:cNvPr id="46144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45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46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222.222.222.221</a:t>
              </a:r>
            </a:p>
          </p:txBody>
        </p:sp>
        <p:sp>
          <p:nvSpPr>
            <p:cNvPr id="46147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88-B2-2F-54-1A-0F</a:t>
              </a:r>
            </a:p>
          </p:txBody>
        </p:sp>
        <p:sp>
          <p:nvSpPr>
            <p:cNvPr id="46148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49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5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46152" name="Group 130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4617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617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7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6153" name="Group 13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616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61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61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61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grpSp>
              <p:nvGrpSpPr>
                <p:cNvPr id="4616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616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16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66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7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6154" name="Group 132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615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615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5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608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BD04A00A-EA09-614E-8493-08A581D99277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101</a:t>
            </a:fld>
            <a:endParaRPr lang="en-US" altLang="en-US" sz="1200"/>
          </a:p>
        </p:txBody>
      </p:sp>
      <p:sp>
        <p:nvSpPr>
          <p:cNvPr id="718850" name="AutoShape 2"/>
          <p:cNvSpPr>
            <a:spLocks noChangeArrowheads="1"/>
          </p:cNvSpPr>
          <p:nvPr/>
        </p:nvSpPr>
        <p:spPr bwMode="auto"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LAN</a:t>
            </a:r>
          </a:p>
        </p:txBody>
      </p:sp>
      <p:grpSp>
        <p:nvGrpSpPr>
          <p:cNvPr id="46085" name="Group 67"/>
          <p:cNvGrpSpPr>
            <a:grpSpLocks/>
          </p:cNvGrpSpPr>
          <p:nvPr/>
        </p:nvGrpSpPr>
        <p:grpSpPr bwMode="auto"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46118" name="Group 68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6120" name="Rectangle 69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6121" name="Line 70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22" name="Line 71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6119" name="Text Box 72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IP src: 111.111.111.111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 IP dest: 222.222.222.222</a:t>
              </a:r>
            </a:p>
          </p:txBody>
        </p:sp>
      </p:grpSp>
      <p:grpSp>
        <p:nvGrpSpPr>
          <p:cNvPr id="718921" name="Group 73"/>
          <p:cNvGrpSpPr>
            <a:grpSpLocks/>
          </p:cNvGrpSpPr>
          <p:nvPr/>
        </p:nvGrpSpPr>
        <p:grpSpPr bwMode="auto"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46116" name="Line 74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17" name="Line 75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8924" name="Rectangle 76"/>
          <p:cNvSpPr>
            <a:spLocks noChangeArrowheads="1"/>
          </p:cNvSpPr>
          <p:nvPr/>
        </p:nvSpPr>
        <p:spPr bwMode="auto">
          <a:xfrm>
            <a:off x="706438" y="1352550"/>
            <a:ext cx="77724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>
                <a:solidFill>
                  <a:srgbClr val="000000"/>
                </a:solidFill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718925" name="Rectangle 77"/>
          <p:cNvSpPr>
            <a:spLocks noChangeArrowheads="1"/>
          </p:cNvSpPr>
          <p:nvPr/>
        </p:nvSpPr>
        <p:spPr bwMode="auto">
          <a:xfrm>
            <a:off x="719138" y="1736725"/>
            <a:ext cx="77724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>
                <a:solidFill>
                  <a:srgbClr val="000000"/>
                </a:solidFill>
                <a:latin typeface="Gill Sans MT" charset="0"/>
              </a:rPr>
              <a:t>R creates link-layer frame with B's MAC address as dest, frame contains A-to-B IP datagram</a:t>
            </a:r>
            <a:endParaRPr lang="en-US" altLang="en-US" sz="2800">
              <a:solidFill>
                <a:srgbClr val="000000"/>
              </a:solidFill>
              <a:latin typeface="Gill Sans MT" charset="0"/>
            </a:endParaRPr>
          </a:p>
        </p:txBody>
      </p:sp>
      <p:grpSp>
        <p:nvGrpSpPr>
          <p:cNvPr id="718926" name="Group 78"/>
          <p:cNvGrpSpPr>
            <a:grpSpLocks/>
          </p:cNvGrpSpPr>
          <p:nvPr/>
        </p:nvGrpSpPr>
        <p:grpSpPr bwMode="auto">
          <a:xfrm>
            <a:off x="4791075" y="2293938"/>
            <a:ext cx="2398713" cy="1519237"/>
            <a:chOff x="931" y="1414"/>
            <a:chExt cx="1511" cy="957"/>
          </a:xfrm>
        </p:grpSpPr>
        <p:sp>
          <p:nvSpPr>
            <p:cNvPr id="46104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1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MAC src: </a:t>
              </a:r>
              <a:r>
                <a:rPr lang="en-US" altLang="en-US" sz="1200">
                  <a:solidFill>
                    <a:srgbClr val="FF0000"/>
                  </a:solidFill>
                </a:rPr>
                <a:t>1A-23-F9-CD-06-9B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MAC dest: </a:t>
              </a:r>
              <a:r>
                <a:rPr lang="en-US" altLang="en-US" sz="1200">
                  <a:solidFill>
                    <a:srgbClr val="FF0000"/>
                  </a:solidFill>
                </a:rPr>
                <a:t>49-BD-D2-C7-56-2A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46105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6110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6111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6112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3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4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5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6106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7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8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9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090" name="Group 91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46099" name="Freeform 92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0" name="Rectangle 93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6101" name="Text Box 94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6102" name="Line 95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3" name="Line 96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091" name="Group 113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46092" name="Freeform 106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3" name="Rectangle 107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6094" name="Text Box 108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6095" name="Line 10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6" name="Line 11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7" name="Line 11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8" name="Line 112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75D6AE37-43A2-1846-A544-D67395A6E7A7}"/>
              </a:ext>
            </a:extLst>
          </p:cNvPr>
          <p:cNvSpPr/>
          <p:nvPr/>
        </p:nvSpPr>
        <p:spPr bwMode="auto">
          <a:xfrm>
            <a:off x="7227888" y="2293938"/>
            <a:ext cx="241300" cy="422275"/>
          </a:xfrm>
          <a:prstGeom prst="rightBrac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4E2FF4-3786-5849-A236-FA9ECB4488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43638" y="2824480"/>
            <a:ext cx="1128712" cy="17935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F72A9-B088-7B45-8D0B-50584B259F63}"/>
              </a:ext>
            </a:extLst>
          </p:cNvPr>
          <p:cNvCxnSpPr>
            <a:cxnSpLocks/>
          </p:cNvCxnSpPr>
          <p:nvPr/>
        </p:nvCxnSpPr>
        <p:spPr bwMode="auto">
          <a:xfrm>
            <a:off x="4016375" y="5616575"/>
            <a:ext cx="13223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DE47B8B-3C1C-EA4F-815A-75C0CEC9BA82}"/>
              </a:ext>
            </a:extLst>
          </p:cNvPr>
          <p:cNvCxnSpPr>
            <a:cxnSpLocks/>
          </p:cNvCxnSpPr>
          <p:nvPr/>
        </p:nvCxnSpPr>
        <p:spPr bwMode="auto">
          <a:xfrm>
            <a:off x="7404100" y="5305425"/>
            <a:ext cx="1450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1" name="Picture 99" descr="underline_base">
            <a:extLst>
              <a:ext uri="{FF2B5EF4-FFF2-40B4-BE49-F238E27FC236}">
                <a16:creationId xmlns:a16="http://schemas.microsoft.com/office/drawing/2014/main" id="{15C149C9-F0DC-D047-93DA-2AA3D04B7BC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59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animBg="1"/>
      <p:bldP spid="718924" grpId="0"/>
      <p:bldP spid="718925" grpId="0"/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101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48172" name="Group 102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48231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823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23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8173" name="Group 103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822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822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23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8175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1A-23-F9-CD-06-9B</a:t>
              </a:r>
            </a:p>
          </p:txBody>
        </p:sp>
        <p:sp>
          <p:nvSpPr>
            <p:cNvPr id="48176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222.222.222.220</a:t>
              </a:r>
            </a:p>
          </p:txBody>
        </p:sp>
        <p:grpSp>
          <p:nvGrpSpPr>
            <p:cNvPr id="48177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8225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111.111.111.110</a:t>
                </a:r>
              </a:p>
            </p:txBody>
          </p:sp>
          <p:sp>
            <p:nvSpPr>
              <p:cNvPr id="48226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E6-E9-00-17-BB-4B</a:t>
                </a:r>
              </a:p>
            </p:txBody>
          </p:sp>
        </p:grpSp>
        <p:sp>
          <p:nvSpPr>
            <p:cNvPr id="48178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CC-49-DE-D0-AB-7D</a:t>
              </a:r>
            </a:p>
          </p:txBody>
        </p:sp>
        <p:sp>
          <p:nvSpPr>
            <p:cNvPr id="48179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111.111.111.112</a:t>
              </a:r>
            </a:p>
          </p:txBody>
        </p:sp>
        <p:sp>
          <p:nvSpPr>
            <p:cNvPr id="48180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111.111.111.111</a:t>
              </a:r>
            </a:p>
          </p:txBody>
        </p:sp>
        <p:sp>
          <p:nvSpPr>
            <p:cNvPr id="48181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74-29-9C-E8-FF-55</a:t>
              </a:r>
            </a:p>
          </p:txBody>
        </p:sp>
        <p:sp>
          <p:nvSpPr>
            <p:cNvPr id="48182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3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4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5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6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7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8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9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8191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8192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8223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222.222.222.222</a:t>
                </a:r>
              </a:p>
            </p:txBody>
          </p:sp>
          <p:sp>
            <p:nvSpPr>
              <p:cNvPr id="48224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49-BD-D2-C7-56-2A</a:t>
                </a:r>
              </a:p>
            </p:txBody>
          </p:sp>
        </p:grpSp>
        <p:sp>
          <p:nvSpPr>
            <p:cNvPr id="48193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94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95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222.222.222.221</a:t>
              </a:r>
            </a:p>
          </p:txBody>
        </p:sp>
        <p:sp>
          <p:nvSpPr>
            <p:cNvPr id="48196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88-B2-2F-54-1A-0F</a:t>
              </a:r>
            </a:p>
          </p:txBody>
        </p:sp>
        <p:sp>
          <p:nvSpPr>
            <p:cNvPr id="48197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98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99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48201" name="Group 131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48219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8221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222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8202" name="Group 132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8209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821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821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821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grpSp>
              <p:nvGrpSpPr>
                <p:cNvPr id="48214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8217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8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215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6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8203" name="Group 13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8205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8206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207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813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7A1FF9B3-E0C5-304E-99FA-C7380BF5A378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102</a:t>
            </a:fld>
            <a:endParaRPr lang="en-US" altLang="en-US" sz="1200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LAN</a:t>
            </a:r>
          </a:p>
        </p:txBody>
      </p:sp>
      <p:sp>
        <p:nvSpPr>
          <p:cNvPr id="720966" name="Rectangle 70"/>
          <p:cNvSpPr>
            <a:spLocks noChangeArrowheads="1"/>
          </p:cNvSpPr>
          <p:nvPr/>
        </p:nvSpPr>
        <p:spPr bwMode="auto">
          <a:xfrm>
            <a:off x="662867" y="1016293"/>
            <a:ext cx="77724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720967" name="Rectangle 71"/>
          <p:cNvSpPr>
            <a:spLocks noChangeArrowheads="1"/>
          </p:cNvSpPr>
          <p:nvPr/>
        </p:nvSpPr>
        <p:spPr bwMode="auto">
          <a:xfrm>
            <a:off x="662867" y="1385252"/>
            <a:ext cx="77724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R creates link-layer frame with B's MAC address as </a:t>
            </a:r>
            <a:r>
              <a:rPr lang="en-US" altLang="en-US" sz="2000" dirty="0" err="1">
                <a:solidFill>
                  <a:srgbClr val="000000"/>
                </a:solidFill>
                <a:latin typeface="Gill Sans MT" charset="0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, frame contains A-to-B IP datagram</a:t>
            </a:r>
            <a:endParaRPr lang="en-US" altLang="en-US" sz="2800" dirty="0">
              <a:solidFill>
                <a:srgbClr val="000000"/>
              </a:solidFill>
              <a:latin typeface="Gill Sans MT" charset="0"/>
            </a:endParaRPr>
          </a:p>
        </p:txBody>
      </p:sp>
      <p:grpSp>
        <p:nvGrpSpPr>
          <p:cNvPr id="720995" name="Group 99"/>
          <p:cNvGrpSpPr>
            <a:grpSpLocks/>
          </p:cNvGrpSpPr>
          <p:nvPr/>
        </p:nvGrpSpPr>
        <p:grpSpPr bwMode="auto"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48149" name="AutoShape 2"/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grpSp>
          <p:nvGrpSpPr>
            <p:cNvPr id="48150" name="Group 61"/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48167" name="Group 62"/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8169" name="Rectangle 63"/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imes" charset="0"/>
                  </a:endParaRPr>
                </a:p>
              </p:txBody>
            </p:sp>
            <p:sp>
              <p:nvSpPr>
                <p:cNvPr id="48170" name="Line 64"/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8171" name="Line 65"/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8168" name="Text Box 66"/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/>
                  <a:t>IP </a:t>
                </a:r>
                <a:r>
                  <a:rPr lang="en-US" altLang="en-US" sz="1200" dirty="0" err="1"/>
                  <a:t>src</a:t>
                </a:r>
                <a:r>
                  <a:rPr lang="en-US" altLang="en-US" sz="1200" dirty="0"/>
                  <a:t>: 111.111.111.111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/>
                  <a:t>   IP </a:t>
                </a:r>
                <a:r>
                  <a:rPr lang="en-US" altLang="en-US" sz="1200" dirty="0" err="1"/>
                  <a:t>dest</a:t>
                </a:r>
                <a:r>
                  <a:rPr lang="en-US" altLang="en-US" sz="1200" dirty="0"/>
                  <a:t>: 222.222.222.222</a:t>
                </a:r>
              </a:p>
            </p:txBody>
          </p:sp>
        </p:grpSp>
        <p:grpSp>
          <p:nvGrpSpPr>
            <p:cNvPr id="48152" name="Group 72"/>
            <p:cNvGrpSpPr>
              <a:grpSpLocks/>
            </p:cNvGrpSpPr>
            <p:nvPr/>
          </p:nvGrpSpPr>
          <p:grpSpPr bwMode="auto">
            <a:xfrm>
              <a:off x="3018" y="1445"/>
              <a:ext cx="1511" cy="957"/>
              <a:chOff x="931" y="1414"/>
              <a:chExt cx="1511" cy="957"/>
            </a:xfrm>
          </p:grpSpPr>
          <p:sp>
            <p:nvSpPr>
              <p:cNvPr id="48153" name="Text Box 73"/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11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MAC src: </a:t>
                </a:r>
                <a:r>
                  <a:rPr lang="en-US" altLang="en-US" sz="1200">
                    <a:solidFill>
                      <a:srgbClr val="FF0000"/>
                    </a:solidFill>
                  </a:rPr>
                  <a:t>1A-23-F9-CD-06-9B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  MAC dest: </a:t>
                </a:r>
                <a:r>
                  <a:rPr lang="en-US" altLang="en-US" sz="1200">
                    <a:solidFill>
                      <a:srgbClr val="FF0000"/>
                    </a:solidFill>
                  </a:rPr>
                  <a:t>49-BD-D2-C7-56-2A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8154" name="Group 74"/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8159" name="Rectangle 75"/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imes" charset="0"/>
                  </a:endParaRPr>
                </a:p>
              </p:txBody>
            </p:sp>
            <p:sp>
              <p:nvSpPr>
                <p:cNvPr id="48160" name="Rectangle 76"/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imes" charset="0"/>
                  </a:endParaRPr>
                </a:p>
              </p:txBody>
            </p:sp>
            <p:sp>
              <p:nvSpPr>
                <p:cNvPr id="48161" name="Line 77"/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8162" name="Line 78"/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8163" name="Line 79"/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8164" name="Line 80"/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8155" name="Line 81"/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56" name="Line 82"/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57" name="Line 83"/>
              <p:cNvSpPr>
                <a:spLocks noChangeShapeType="1"/>
              </p:cNvSpPr>
              <p:nvPr/>
            </p:nvSpPr>
            <p:spPr bwMode="auto">
              <a:xfrm flipH="1" flipV="1">
                <a:off x="1284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58" name="Line 84"/>
              <p:cNvSpPr>
                <a:spLocks noChangeShapeType="1"/>
              </p:cNvSpPr>
              <p:nvPr/>
            </p:nvSpPr>
            <p:spPr bwMode="auto">
              <a:xfrm>
                <a:off x="1376" y="1932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48135" name="Group 85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48144" name="Freeform 86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5" name="Rectangle 87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8146" name="Text Box 88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8147" name="Line 89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8" name="Line 90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136" name="Group 91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48137" name="Freeform 92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38" name="Rectangle 93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8139" name="Text Box 94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8140" name="Line 95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1" name="Line 96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2" name="Line 97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3" name="Line 98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6" name="Picture 99" descr="underline_base">
            <a:extLst>
              <a:ext uri="{FF2B5EF4-FFF2-40B4-BE49-F238E27FC236}">
                <a16:creationId xmlns:a16="http://schemas.microsoft.com/office/drawing/2014/main" id="{F95ED103-CAFD-0540-8E5C-A798B8216FE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4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Group 95"/>
          <p:cNvGrpSpPr>
            <a:grpSpLocks/>
          </p:cNvGrpSpPr>
          <p:nvPr/>
        </p:nvGrpSpPr>
        <p:grpSpPr bwMode="auto">
          <a:xfrm>
            <a:off x="6980238" y="5354638"/>
            <a:ext cx="711200" cy="600075"/>
            <a:chOff x="7179310" y="4033520"/>
            <a:chExt cx="1009650" cy="855028"/>
          </a:xfrm>
        </p:grpSpPr>
        <p:grpSp>
          <p:nvGrpSpPr>
            <p:cNvPr id="50271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5027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7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162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50178" name="Group 96"/>
          <p:cNvGrpSpPr>
            <a:grpSpLocks/>
          </p:cNvGrpSpPr>
          <p:nvPr/>
        </p:nvGrpSpPr>
        <p:grpSpPr bwMode="auto">
          <a:xfrm>
            <a:off x="1046163" y="3962400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  <p:grpSp>
          <p:nvGrpSpPr>
            <p:cNvPr id="50268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50269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70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4224338" y="4381500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+mn-ea"/>
              </a:rPr>
              <a:t>R</a:t>
            </a:r>
            <a:endParaRPr lang="en-US" dirty="0">
              <a:latin typeface="+mn-lt"/>
              <a:ea typeface="+mn-ea"/>
            </a:endParaRPr>
          </a:p>
        </p:txBody>
      </p:sp>
      <p:sp>
        <p:nvSpPr>
          <p:cNvPr id="50180" name="Text Box 21"/>
          <p:cNvSpPr txBox="1">
            <a:spLocks noChangeArrowheads="1"/>
          </p:cNvSpPr>
          <p:nvPr/>
        </p:nvSpPr>
        <p:spPr bwMode="auto">
          <a:xfrm>
            <a:off x="3868738" y="5378450"/>
            <a:ext cx="1543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1A-23-F9-CD-06-9B</a:t>
            </a:r>
          </a:p>
        </p:txBody>
      </p:sp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4016375" y="5205413"/>
            <a:ext cx="13223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222.222.222.220</a:t>
            </a:r>
          </a:p>
        </p:txBody>
      </p:sp>
      <p:grpSp>
        <p:nvGrpSpPr>
          <p:cNvPr id="50182" name="Group 23"/>
          <p:cNvGrpSpPr>
            <a:grpSpLocks/>
          </p:cNvGrpSpPr>
          <p:nvPr/>
        </p:nvGrpSpPr>
        <p:grpSpPr bwMode="auto">
          <a:xfrm>
            <a:off x="3044825" y="5794375"/>
            <a:ext cx="1541463" cy="449263"/>
            <a:chOff x="1934" y="2405"/>
            <a:chExt cx="971" cy="283"/>
          </a:xfrm>
        </p:grpSpPr>
        <p:sp>
          <p:nvSpPr>
            <p:cNvPr id="50265" name="Text Box 24"/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111.111.111.110</a:t>
              </a:r>
            </a:p>
          </p:txBody>
        </p:sp>
        <p:sp>
          <p:nvSpPr>
            <p:cNvPr id="50266" name="Text Box 25"/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E6-E9-00-17-BB-4B</a:t>
              </a:r>
            </a:p>
          </p:txBody>
        </p:sp>
      </p:grpSp>
      <p:sp>
        <p:nvSpPr>
          <p:cNvPr id="50183" name="Text Box 26"/>
          <p:cNvSpPr txBox="1">
            <a:spLocks noChangeArrowheads="1"/>
          </p:cNvSpPr>
          <p:nvPr/>
        </p:nvSpPr>
        <p:spPr bwMode="auto">
          <a:xfrm>
            <a:off x="952500" y="6037263"/>
            <a:ext cx="16271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CC-49-DE-D0-AB-7D</a:t>
            </a:r>
          </a:p>
        </p:txBody>
      </p:sp>
      <p:sp>
        <p:nvSpPr>
          <p:cNvPr id="50184" name="Text Box 27"/>
          <p:cNvSpPr txBox="1">
            <a:spLocks noChangeArrowheads="1"/>
          </p:cNvSpPr>
          <p:nvPr/>
        </p:nvSpPr>
        <p:spPr bwMode="auto">
          <a:xfrm>
            <a:off x="942975" y="5854700"/>
            <a:ext cx="13223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111.111.111.112</a:t>
            </a:r>
          </a:p>
        </p:txBody>
      </p:sp>
      <p:sp>
        <p:nvSpPr>
          <p:cNvPr id="50185" name="Text Box 30"/>
          <p:cNvSpPr txBox="1">
            <a:spLocks noChangeArrowheads="1"/>
          </p:cNvSpPr>
          <p:nvPr/>
        </p:nvSpPr>
        <p:spPr bwMode="auto">
          <a:xfrm>
            <a:off x="709613" y="4741863"/>
            <a:ext cx="13223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111.111.111.111</a:t>
            </a:r>
          </a:p>
        </p:txBody>
      </p:sp>
      <p:sp>
        <p:nvSpPr>
          <p:cNvPr id="50186" name="Text Box 33"/>
          <p:cNvSpPr txBox="1">
            <a:spLocks noChangeArrowheads="1"/>
          </p:cNvSpPr>
          <p:nvPr/>
        </p:nvSpPr>
        <p:spPr bwMode="auto">
          <a:xfrm>
            <a:off x="730250" y="4927600"/>
            <a:ext cx="15097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74-29-9C-E8-FF-55</a:t>
            </a:r>
          </a:p>
        </p:txBody>
      </p:sp>
      <p:sp>
        <p:nvSpPr>
          <p:cNvPr id="50187" name="Freeform 39"/>
          <p:cNvSpPr>
            <a:spLocks/>
          </p:cNvSpPr>
          <p:nvPr/>
        </p:nvSpPr>
        <p:spPr bwMode="auto">
          <a:xfrm>
            <a:off x="2365375" y="4437063"/>
            <a:ext cx="839788" cy="1069975"/>
          </a:xfrm>
          <a:custGeom>
            <a:avLst/>
            <a:gdLst>
              <a:gd name="T0" fmla="*/ 2147483646 w 1005"/>
              <a:gd name="T1" fmla="*/ 2147483646 h 996"/>
              <a:gd name="T2" fmla="*/ 2147483646 w 1005"/>
              <a:gd name="T3" fmla="*/ 2147483646 h 996"/>
              <a:gd name="T4" fmla="*/ 2147483646 w 1005"/>
              <a:gd name="T5" fmla="*/ 2147483646 h 996"/>
              <a:gd name="T6" fmla="*/ 2147483646 w 1005"/>
              <a:gd name="T7" fmla="*/ 2147483646 h 996"/>
              <a:gd name="T8" fmla="*/ 2147483646 w 1005"/>
              <a:gd name="T9" fmla="*/ 2147483646 h 996"/>
              <a:gd name="T10" fmla="*/ 2147483646 w 1005"/>
              <a:gd name="T11" fmla="*/ 2147483646 h 996"/>
              <a:gd name="T12" fmla="*/ 2147483646 w 1005"/>
              <a:gd name="T13" fmla="*/ 2147483646 h 996"/>
              <a:gd name="T14" fmla="*/ 2147483646 w 1005"/>
              <a:gd name="T15" fmla="*/ 2147483646 h 996"/>
              <a:gd name="T16" fmla="*/ 2147483646 w 1005"/>
              <a:gd name="T17" fmla="*/ 2147483646 h 996"/>
              <a:gd name="T18" fmla="*/ 2147483646 w 1005"/>
              <a:gd name="T19" fmla="*/ 2147483646 h 996"/>
              <a:gd name="T20" fmla="*/ 2147483646 w 1005"/>
              <a:gd name="T21" fmla="*/ 2147483646 h 996"/>
              <a:gd name="T22" fmla="*/ 2147483646 w 1005"/>
              <a:gd name="T23" fmla="*/ 2147483646 h 996"/>
              <a:gd name="T24" fmla="*/ 2147483646 w 1005"/>
              <a:gd name="T25" fmla="*/ 2147483646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88" name="Line 40"/>
          <p:cNvSpPr>
            <a:spLocks noChangeShapeType="1"/>
          </p:cNvSpPr>
          <p:nvPr/>
        </p:nvSpPr>
        <p:spPr bwMode="auto">
          <a:xfrm>
            <a:off x="2062163" y="4416425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89" name="Line 41"/>
          <p:cNvSpPr>
            <a:spLocks noChangeShapeType="1"/>
          </p:cNvSpPr>
          <p:nvPr/>
        </p:nvSpPr>
        <p:spPr bwMode="auto">
          <a:xfrm flipV="1">
            <a:off x="2185988" y="5360988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0" name="Line 42"/>
          <p:cNvSpPr>
            <a:spLocks noChangeShapeType="1"/>
          </p:cNvSpPr>
          <p:nvPr/>
        </p:nvSpPr>
        <p:spPr bwMode="auto">
          <a:xfrm>
            <a:off x="3184525" y="4954588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1" name="Line 44"/>
          <p:cNvSpPr>
            <a:spLocks noChangeShapeType="1"/>
          </p:cNvSpPr>
          <p:nvPr/>
        </p:nvSpPr>
        <p:spPr bwMode="auto">
          <a:xfrm flipV="1">
            <a:off x="2101850" y="5711825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2" name="Line 45"/>
          <p:cNvSpPr>
            <a:spLocks noChangeShapeType="1"/>
          </p:cNvSpPr>
          <p:nvPr/>
        </p:nvSpPr>
        <p:spPr bwMode="auto">
          <a:xfrm flipH="1" flipV="1">
            <a:off x="1976438" y="4489450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3" name="Line 46"/>
          <p:cNvSpPr>
            <a:spLocks noChangeShapeType="1"/>
          </p:cNvSpPr>
          <p:nvPr/>
        </p:nvSpPr>
        <p:spPr bwMode="auto">
          <a:xfrm>
            <a:off x="3854450" y="5021263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4" name="Line 47"/>
          <p:cNvSpPr>
            <a:spLocks noChangeShapeType="1"/>
          </p:cNvSpPr>
          <p:nvPr/>
        </p:nvSpPr>
        <p:spPr bwMode="auto">
          <a:xfrm flipH="1" flipV="1">
            <a:off x="4935538" y="5011738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19138" y="4156075"/>
            <a:ext cx="390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j-lt"/>
                <a:ea typeface="+mn-ea"/>
              </a:rPr>
              <a:t>A</a:t>
            </a:r>
          </a:p>
        </p:txBody>
      </p:sp>
      <p:sp>
        <p:nvSpPr>
          <p:cNvPr id="50196" name="Line 60"/>
          <p:cNvSpPr>
            <a:spLocks noChangeShapeType="1"/>
          </p:cNvSpPr>
          <p:nvPr/>
        </p:nvSpPr>
        <p:spPr bwMode="auto">
          <a:xfrm>
            <a:off x="5045075" y="4921250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0197" name="Group 63"/>
          <p:cNvGrpSpPr>
            <a:grpSpLocks/>
          </p:cNvGrpSpPr>
          <p:nvPr/>
        </p:nvGrpSpPr>
        <p:grpSpPr bwMode="auto">
          <a:xfrm>
            <a:off x="7372350" y="4845050"/>
            <a:ext cx="1558925" cy="460375"/>
            <a:chOff x="4351" y="2786"/>
            <a:chExt cx="982" cy="290"/>
          </a:xfrm>
        </p:grpSpPr>
        <p:sp>
          <p:nvSpPr>
            <p:cNvPr id="50263" name="Text Box 64"/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222.222.222.222</a:t>
              </a:r>
            </a:p>
          </p:txBody>
        </p:sp>
        <p:sp>
          <p:nvSpPr>
            <p:cNvPr id="50264" name="Text Box 65"/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49-BD-D2-C7-56-2A</a:t>
              </a:r>
            </a:p>
          </p:txBody>
        </p:sp>
      </p:grpSp>
      <p:sp>
        <p:nvSpPr>
          <p:cNvPr id="50198" name="Line 67"/>
          <p:cNvSpPr>
            <a:spLocks noChangeShapeType="1"/>
          </p:cNvSpPr>
          <p:nvPr/>
        </p:nvSpPr>
        <p:spPr bwMode="auto">
          <a:xfrm flipV="1">
            <a:off x="6943725" y="4416425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9" name="Line 68"/>
          <p:cNvSpPr>
            <a:spLocks noChangeShapeType="1"/>
          </p:cNvSpPr>
          <p:nvPr/>
        </p:nvSpPr>
        <p:spPr bwMode="auto">
          <a:xfrm flipH="1" flipV="1">
            <a:off x="7469188" y="4492625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200" name="Text Box 71"/>
          <p:cNvSpPr txBox="1">
            <a:spLocks noChangeArrowheads="1"/>
          </p:cNvSpPr>
          <p:nvPr/>
        </p:nvSpPr>
        <p:spPr bwMode="auto">
          <a:xfrm>
            <a:off x="7073900" y="5811838"/>
            <a:ext cx="13223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222.222.222.221</a:t>
            </a:r>
          </a:p>
        </p:txBody>
      </p:sp>
      <p:sp>
        <p:nvSpPr>
          <p:cNvPr id="50201" name="Text Box 72"/>
          <p:cNvSpPr txBox="1">
            <a:spLocks noChangeArrowheads="1"/>
          </p:cNvSpPr>
          <p:nvPr/>
        </p:nvSpPr>
        <p:spPr bwMode="auto">
          <a:xfrm>
            <a:off x="7077075" y="5986463"/>
            <a:ext cx="15017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88-B2-2F-54-1A-0F</a:t>
            </a:r>
          </a:p>
        </p:txBody>
      </p:sp>
      <p:sp>
        <p:nvSpPr>
          <p:cNvPr id="50202" name="Line 73"/>
          <p:cNvSpPr>
            <a:spLocks noChangeShapeType="1"/>
          </p:cNvSpPr>
          <p:nvPr/>
        </p:nvSpPr>
        <p:spPr bwMode="auto">
          <a:xfrm flipH="1" flipV="1">
            <a:off x="6873875" y="5313363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203" name="Line 74"/>
          <p:cNvSpPr>
            <a:spLocks noChangeShapeType="1"/>
          </p:cNvSpPr>
          <p:nvPr/>
        </p:nvSpPr>
        <p:spPr bwMode="auto">
          <a:xfrm flipH="1">
            <a:off x="7208838" y="5654675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204" name="Freeform 75"/>
          <p:cNvSpPr>
            <a:spLocks/>
          </p:cNvSpPr>
          <p:nvPr/>
        </p:nvSpPr>
        <p:spPr bwMode="auto">
          <a:xfrm>
            <a:off x="6203950" y="4440238"/>
            <a:ext cx="765175" cy="1081087"/>
          </a:xfrm>
          <a:custGeom>
            <a:avLst/>
            <a:gdLst>
              <a:gd name="T0" fmla="*/ 2147483646 w 1005"/>
              <a:gd name="T1" fmla="*/ 2147483646 h 996"/>
              <a:gd name="T2" fmla="*/ 2147483646 w 1005"/>
              <a:gd name="T3" fmla="*/ 2147483646 h 996"/>
              <a:gd name="T4" fmla="*/ 2147483646 w 1005"/>
              <a:gd name="T5" fmla="*/ 2147483646 h 996"/>
              <a:gd name="T6" fmla="*/ 2147483646 w 1005"/>
              <a:gd name="T7" fmla="*/ 2147483646 h 996"/>
              <a:gd name="T8" fmla="*/ 2147483646 w 1005"/>
              <a:gd name="T9" fmla="*/ 2147483646 h 996"/>
              <a:gd name="T10" fmla="*/ 2147483646 w 1005"/>
              <a:gd name="T11" fmla="*/ 2147483646 h 996"/>
              <a:gd name="T12" fmla="*/ 2147483646 w 1005"/>
              <a:gd name="T13" fmla="*/ 2147483646 h 996"/>
              <a:gd name="T14" fmla="*/ 2147483646 w 1005"/>
              <a:gd name="T15" fmla="*/ 2147483646 h 996"/>
              <a:gd name="T16" fmla="*/ 2147483646 w 1005"/>
              <a:gd name="T17" fmla="*/ 2147483646 h 996"/>
              <a:gd name="T18" fmla="*/ 2147483646 w 1005"/>
              <a:gd name="T19" fmla="*/ 2147483646 h 996"/>
              <a:gd name="T20" fmla="*/ 2147483646 w 1005"/>
              <a:gd name="T21" fmla="*/ 2147483646 h 996"/>
              <a:gd name="T22" fmla="*/ 2147483646 w 1005"/>
              <a:gd name="T23" fmla="*/ 2147483646 h 996"/>
              <a:gd name="T24" fmla="*/ 2147483646 w 1005"/>
              <a:gd name="T25" fmla="*/ 2147483646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307388" y="4073525"/>
            <a:ext cx="35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j-lt"/>
                <a:ea typeface="+mn-ea"/>
              </a:rPr>
              <a:t>B</a:t>
            </a:r>
          </a:p>
        </p:txBody>
      </p:sp>
      <p:grpSp>
        <p:nvGrpSpPr>
          <p:cNvPr id="50206" name="Group 124"/>
          <p:cNvGrpSpPr>
            <a:grpSpLocks/>
          </p:cNvGrpSpPr>
          <p:nvPr/>
        </p:nvGrpSpPr>
        <p:grpSpPr bwMode="auto">
          <a:xfrm>
            <a:off x="7178675" y="4033838"/>
            <a:ext cx="1009650" cy="854075"/>
            <a:chOff x="7179310" y="4033520"/>
            <a:chExt cx="1009650" cy="855028"/>
          </a:xfrm>
        </p:grpSpPr>
        <p:grpSp>
          <p:nvGrpSpPr>
            <p:cNvPr id="50259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5026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6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162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50207" name="Group 125"/>
          <p:cNvGrpSpPr>
            <a:grpSpLocks/>
          </p:cNvGrpSpPr>
          <p:nvPr/>
        </p:nvGrpSpPr>
        <p:grpSpPr bwMode="auto">
          <a:xfrm>
            <a:off x="3757613" y="4714875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  <p:grpSp>
          <p:nvGrpSpPr>
            <p:cNvPr id="50249" name="Group 1185"/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502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502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502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50254" name="Group 118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0257" name="Freeform 119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58" name="Freeform 119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5" name="Line 119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6" name="Line 119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162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50208" name="Group 126"/>
          <p:cNvGrpSpPr>
            <a:grpSpLocks/>
          </p:cNvGrpSpPr>
          <p:nvPr/>
        </p:nvGrpSpPr>
        <p:grpSpPr bwMode="auto">
          <a:xfrm>
            <a:off x="1482725" y="5313363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itchFamily="66" charset="0"/>
                <a:ea typeface="+mn-ea"/>
              </a:endParaRPr>
            </a:p>
          </p:txBody>
        </p:sp>
        <p:grpSp>
          <p:nvGrpSpPr>
            <p:cNvPr id="50245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50246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47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020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F3714624-33AA-5E41-8615-7B323DDDCCBF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103</a:t>
            </a:fld>
            <a:endParaRPr lang="en-US" altLang="en-US" sz="1200"/>
          </a:p>
        </p:txBody>
      </p: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LAN</a:t>
            </a:r>
          </a:p>
        </p:txBody>
      </p:sp>
      <p:sp>
        <p:nvSpPr>
          <p:cNvPr id="50211" name="Rectangle 60"/>
          <p:cNvSpPr>
            <a:spLocks noChangeArrowheads="1"/>
          </p:cNvSpPr>
          <p:nvPr/>
        </p:nvSpPr>
        <p:spPr bwMode="auto">
          <a:xfrm>
            <a:off x="564613" y="1084335"/>
            <a:ext cx="77724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2" name="Rectangle 61"/>
          <p:cNvSpPr>
            <a:spLocks noChangeArrowheads="1"/>
          </p:cNvSpPr>
          <p:nvPr/>
        </p:nvSpPr>
        <p:spPr bwMode="auto">
          <a:xfrm>
            <a:off x="577093" y="1468292"/>
            <a:ext cx="77724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R creates link-layer frame with B's MAC address as </a:t>
            </a:r>
            <a:r>
              <a:rPr lang="en-US" altLang="en-US" sz="2000" dirty="0" err="1">
                <a:solidFill>
                  <a:srgbClr val="000000"/>
                </a:solidFill>
                <a:latin typeface="Gill Sans MT" charset="0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, frame contains A-to-B IP datagram</a:t>
            </a:r>
            <a:endParaRPr lang="en-US" altLang="en-US" sz="2800" dirty="0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723007" name="AutoShape 63"/>
          <p:cNvSpPr>
            <a:spLocks noChangeArrowheads="1"/>
          </p:cNvSpPr>
          <p:nvPr/>
        </p:nvSpPr>
        <p:spPr bwMode="auto">
          <a:xfrm>
            <a:off x="6719888" y="289718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50214" name="Group 64"/>
          <p:cNvGrpSpPr>
            <a:grpSpLocks/>
          </p:cNvGrpSpPr>
          <p:nvPr/>
        </p:nvGrpSpPr>
        <p:grpSpPr bwMode="auto">
          <a:xfrm>
            <a:off x="6226175" y="2454275"/>
            <a:ext cx="2011363" cy="760413"/>
            <a:chOff x="1197" y="1665"/>
            <a:chExt cx="1267" cy="479"/>
          </a:xfrm>
        </p:grpSpPr>
        <p:grpSp>
          <p:nvGrpSpPr>
            <p:cNvPr id="50239" name="Group 65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1" name="Rectangle 66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50242" name="Line 67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43" name="Line 68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0240" name="Text Box 69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IP src: 111.111.111.111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 IP dest: 222.222.222.222</a:t>
              </a:r>
            </a:p>
          </p:txBody>
        </p:sp>
      </p:grpSp>
      <p:grpSp>
        <p:nvGrpSpPr>
          <p:cNvPr id="50215" name="Group 70"/>
          <p:cNvGrpSpPr>
            <a:grpSpLocks/>
          </p:cNvGrpSpPr>
          <p:nvPr/>
        </p:nvGrpSpPr>
        <p:grpSpPr bwMode="auto">
          <a:xfrm>
            <a:off x="6350000" y="2705100"/>
            <a:ext cx="146050" cy="385763"/>
            <a:chOff x="1272" y="1762"/>
            <a:chExt cx="92" cy="243"/>
          </a:xfrm>
        </p:grpSpPr>
        <p:sp>
          <p:nvSpPr>
            <p:cNvPr id="50237" name="Line 71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38" name="Line 72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3017" name="Group 73"/>
          <p:cNvGrpSpPr>
            <a:grpSpLocks/>
          </p:cNvGrpSpPr>
          <p:nvPr/>
        </p:nvGrpSpPr>
        <p:grpSpPr bwMode="auto">
          <a:xfrm>
            <a:off x="5800725" y="2046288"/>
            <a:ext cx="2398713" cy="1519237"/>
            <a:chOff x="931" y="1414"/>
            <a:chExt cx="1511" cy="957"/>
          </a:xfrm>
        </p:grpSpPr>
        <p:sp>
          <p:nvSpPr>
            <p:cNvPr id="50225" name="Text Box 74"/>
            <p:cNvSpPr txBox="1">
              <a:spLocks noChangeArrowheads="1"/>
            </p:cNvSpPr>
            <p:nvPr/>
          </p:nvSpPr>
          <p:spPr bwMode="auto">
            <a:xfrm>
              <a:off x="931" y="1414"/>
              <a:ext cx="151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MAC src: </a:t>
              </a:r>
              <a:r>
                <a:rPr lang="en-US" altLang="en-US" sz="1200">
                  <a:solidFill>
                    <a:srgbClr val="FF0000"/>
                  </a:solidFill>
                </a:rPr>
                <a:t>1A-23-F9-CD-06-9B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  MAC dest: </a:t>
              </a:r>
              <a:r>
                <a:rPr lang="en-US" altLang="en-US" sz="1200">
                  <a:solidFill>
                    <a:srgbClr val="FF0000"/>
                  </a:solidFill>
                </a:rPr>
                <a:t>49-BD-D2-C7-56-2A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50226" name="Group 7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1" name="Rectangle 76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50232" name="Rectangle 77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50233" name="Line 78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34" name="Line 79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35" name="Line 80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36" name="Line 81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0227" name="Line 82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8" name="Line 83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9" name="Line 84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30" name="Line 85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0217" name="Group 92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50218" name="Freeform 93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19" name="Rectangle 94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50220" name="Text Box 95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50221" name="Line 96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2" name="Line 97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3" name="Line 98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4" name="Line 99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0" name="Picture 99" descr="underline_base">
            <a:extLst>
              <a:ext uri="{FF2B5EF4-FFF2-40B4-BE49-F238E27FC236}">
                <a16:creationId xmlns:a16="http://schemas.microsoft.com/office/drawing/2014/main" id="{D7C6F7AE-C1D8-F440-B825-A529227851D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850966" cy="1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92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B2A-7C12-7A44-8A93-01FF9F50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16306"/>
            <a:ext cx="8530918" cy="612648"/>
          </a:xfrm>
        </p:spPr>
        <p:txBody>
          <a:bodyPr/>
          <a:lstStyle/>
          <a:p>
            <a:r>
              <a:rPr lang="en-US" dirty="0"/>
              <a:t>Local/Adjacent and Remote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D21D4-315E-B642-951F-C68EEEEF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Link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B9017-901B-FE44-90A4-0CBB5AA2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0626857-DD43-9D46-91D4-DEBFBA1258D1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1BC589-4030-1342-98BA-D6B7B00251F1}"/>
              </a:ext>
            </a:extLst>
          </p:cNvPr>
          <p:cNvGrpSpPr/>
          <p:nvPr/>
        </p:nvGrpSpPr>
        <p:grpSpPr>
          <a:xfrm>
            <a:off x="475488" y="2143704"/>
            <a:ext cx="3871048" cy="3445226"/>
            <a:chOff x="1572154" y="2651368"/>
            <a:chExt cx="4645176" cy="3281649"/>
          </a:xfrm>
        </p:grpSpPr>
        <p:sp>
          <p:nvSpPr>
            <p:cNvPr id="7" name="Text Box 29">
              <a:extLst>
                <a:ext uri="{FF2B5EF4-FFF2-40B4-BE49-F238E27FC236}">
                  <a16:creationId xmlns:a16="http://schemas.microsoft.com/office/drawing/2014/main" id="{F2E7DB2C-3CF2-304A-B1B3-C2E978165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154" y="4574647"/>
              <a:ext cx="162416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71-65-f7-2b-08-53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EB62D2-940F-8547-8B89-D0BE9C10FB14}"/>
                </a:ext>
              </a:extLst>
            </p:cNvPr>
            <p:cNvGrpSpPr/>
            <p:nvPr/>
          </p:nvGrpSpPr>
          <p:grpSpPr>
            <a:xfrm>
              <a:off x="1769005" y="2651368"/>
              <a:ext cx="4448325" cy="3281649"/>
              <a:chOff x="363538" y="2973101"/>
              <a:chExt cx="4448325" cy="3281649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C59204C6-9B19-A447-8EC9-B2796A805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225" y="3944938"/>
                <a:ext cx="1393825" cy="1525587"/>
              </a:xfrm>
              <a:custGeom>
                <a:avLst/>
                <a:gdLst>
                  <a:gd name="T0" fmla="*/ 2147483647 w 1292"/>
                  <a:gd name="T1" fmla="*/ 2147483647 h 1255"/>
                  <a:gd name="T2" fmla="*/ 2147483647 w 1292"/>
                  <a:gd name="T3" fmla="*/ 2147483647 h 1255"/>
                  <a:gd name="T4" fmla="*/ 2147483647 w 1292"/>
                  <a:gd name="T5" fmla="*/ 2147483647 h 1255"/>
                  <a:gd name="T6" fmla="*/ 2147483647 w 1292"/>
                  <a:gd name="T7" fmla="*/ 2147483647 h 1255"/>
                  <a:gd name="T8" fmla="*/ 2147483647 w 1292"/>
                  <a:gd name="T9" fmla="*/ 2147483647 h 1255"/>
                  <a:gd name="T10" fmla="*/ 2147483647 w 1292"/>
                  <a:gd name="T11" fmla="*/ 2147483647 h 1255"/>
                  <a:gd name="T12" fmla="*/ 2147483647 w 1292"/>
                  <a:gd name="T13" fmla="*/ 2147483647 h 1255"/>
                  <a:gd name="T14" fmla="*/ 2147483647 w 1292"/>
                  <a:gd name="T15" fmla="*/ 2147483647 h 1255"/>
                  <a:gd name="T16" fmla="*/ 2147483647 w 1292"/>
                  <a:gd name="T17" fmla="*/ 2147483647 h 1255"/>
                  <a:gd name="T18" fmla="*/ 2147483647 w 1292"/>
                  <a:gd name="T19" fmla="*/ 2147483647 h 1255"/>
                  <a:gd name="T20" fmla="*/ 2147483647 w 1292"/>
                  <a:gd name="T21" fmla="*/ 2147483647 h 1255"/>
                  <a:gd name="T22" fmla="*/ 2147483647 w 1292"/>
                  <a:gd name="T23" fmla="*/ 2147483647 h 12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92" h="1255">
                    <a:moveTo>
                      <a:pt x="239" y="7"/>
                    </a:moveTo>
                    <a:cubicBezTo>
                      <a:pt x="120" y="14"/>
                      <a:pt x="70" y="71"/>
                      <a:pt x="35" y="157"/>
                    </a:cubicBezTo>
                    <a:cubicBezTo>
                      <a:pt x="0" y="243"/>
                      <a:pt x="26" y="411"/>
                      <a:pt x="29" y="523"/>
                    </a:cubicBezTo>
                    <a:cubicBezTo>
                      <a:pt x="32" y="635"/>
                      <a:pt x="17" y="771"/>
                      <a:pt x="53" y="829"/>
                    </a:cubicBezTo>
                    <a:cubicBezTo>
                      <a:pt x="89" y="887"/>
                      <a:pt x="146" y="821"/>
                      <a:pt x="245" y="871"/>
                    </a:cubicBezTo>
                    <a:cubicBezTo>
                      <a:pt x="344" y="921"/>
                      <a:pt x="522" y="1068"/>
                      <a:pt x="647" y="1129"/>
                    </a:cubicBezTo>
                    <a:cubicBezTo>
                      <a:pt x="772" y="1190"/>
                      <a:pt x="903" y="1255"/>
                      <a:pt x="995" y="1237"/>
                    </a:cubicBezTo>
                    <a:cubicBezTo>
                      <a:pt x="1087" y="1219"/>
                      <a:pt x="1153" y="1153"/>
                      <a:pt x="1199" y="1021"/>
                    </a:cubicBezTo>
                    <a:cubicBezTo>
                      <a:pt x="1245" y="889"/>
                      <a:pt x="1270" y="580"/>
                      <a:pt x="1271" y="445"/>
                    </a:cubicBezTo>
                    <a:cubicBezTo>
                      <a:pt x="1272" y="310"/>
                      <a:pt x="1292" y="266"/>
                      <a:pt x="1205" y="211"/>
                    </a:cubicBezTo>
                    <a:cubicBezTo>
                      <a:pt x="1118" y="156"/>
                      <a:pt x="908" y="150"/>
                      <a:pt x="749" y="115"/>
                    </a:cubicBezTo>
                    <a:cubicBezTo>
                      <a:pt x="590" y="80"/>
                      <a:pt x="358" y="0"/>
                      <a:pt x="239" y="7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" name="Line 18">
                <a:extLst>
                  <a:ext uri="{FF2B5EF4-FFF2-40B4-BE49-F238E27FC236}">
                    <a16:creationId xmlns:a16="http://schemas.microsoft.com/office/drawing/2014/main" id="{A358B270-DA87-4843-BF20-031818700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7313" y="4449763"/>
                <a:ext cx="4762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1" name="Line 19">
                <a:extLst>
                  <a:ext uri="{FF2B5EF4-FFF2-40B4-BE49-F238E27FC236}">
                    <a16:creationId xmlns:a16="http://schemas.microsoft.com/office/drawing/2014/main" id="{1FB38CA2-9683-FE4D-B779-7431AB0DC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7625" y="3606800"/>
                <a:ext cx="0" cy="4889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" name="Line 20">
                <a:extLst>
                  <a:ext uri="{FF2B5EF4-FFF2-40B4-BE49-F238E27FC236}">
                    <a16:creationId xmlns:a16="http://schemas.microsoft.com/office/drawing/2014/main" id="{31AD46CE-F35F-BD4C-873C-88AC8D56B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6588" y="4575175"/>
                <a:ext cx="4476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3" name="Line 21">
                <a:extLst>
                  <a:ext uri="{FF2B5EF4-FFF2-40B4-BE49-F238E27FC236}">
                    <a16:creationId xmlns:a16="http://schemas.microsoft.com/office/drawing/2014/main" id="{BB0980FA-87CB-8341-B0B2-8105DEF1C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2225" y="5322888"/>
                <a:ext cx="0" cy="327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4" name="Text Box 22">
                <a:extLst>
                  <a:ext uri="{FF2B5EF4-FFF2-40B4-BE49-F238E27FC236}">
                    <a16:creationId xmlns:a16="http://schemas.microsoft.com/office/drawing/2014/main" id="{18E68048-CB9A-4C47-8C71-0B9556A30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6700" y="3386138"/>
                <a:ext cx="16241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  <a:cs typeface="+mn-cs"/>
                  </a:rPr>
                  <a:t>1a-2f-bb-76-09-ad</a:t>
                </a:r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A5A51FAA-C33D-FE4E-960B-3BB8BFF0C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78113" y="3538538"/>
                <a:ext cx="2047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6" name="Line 24">
                <a:extLst>
                  <a:ext uri="{FF2B5EF4-FFF2-40B4-BE49-F238E27FC236}">
                    <a16:creationId xmlns:a16="http://schemas.microsoft.com/office/drawing/2014/main" id="{BDE52361-0BE7-A143-994C-3131A8D8B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3788" y="4651375"/>
                <a:ext cx="0" cy="3730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" name="Text Box 25">
                <a:extLst>
                  <a:ext uri="{FF2B5EF4-FFF2-40B4-BE49-F238E27FC236}">
                    <a16:creationId xmlns:a16="http://schemas.microsoft.com/office/drawing/2014/main" id="{552FFAA0-AA14-8D46-A382-866472BB68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7700" y="4953000"/>
                <a:ext cx="16241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  <a:cs typeface="+mn-cs"/>
                  </a:rPr>
                  <a:t>58-23-d7-fa-20-b0</a:t>
                </a:r>
              </a:p>
            </p:txBody>
          </p:sp>
          <p:sp>
            <p:nvSpPr>
              <p:cNvPr id="18" name="Line 26">
                <a:extLst>
                  <a:ext uri="{FF2B5EF4-FFF2-40B4-BE49-F238E27FC236}">
                    <a16:creationId xmlns:a16="http://schemas.microsoft.com/office/drawing/2014/main" id="{199CE58C-F04A-D04C-8EC4-CEB90A79C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2075" y="5735638"/>
                <a:ext cx="2460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9" name="Text Box 27">
                <a:extLst>
                  <a:ext uri="{FF2B5EF4-FFF2-40B4-BE49-F238E27FC236}">
                    <a16:creationId xmlns:a16="http://schemas.microsoft.com/office/drawing/2014/main" id="{F317F376-178D-0645-8574-08DE91BE0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6225" y="5578475"/>
                <a:ext cx="1909874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</a:rPr>
                  <a:t>0c-c4-11-6f-e3-98</a:t>
                </a:r>
              </a:p>
            </p:txBody>
          </p:sp>
          <p:sp>
            <p:nvSpPr>
              <p:cNvPr id="20" name="Line 28">
                <a:extLst>
                  <a:ext uri="{FF2B5EF4-FFF2-40B4-BE49-F238E27FC236}">
                    <a16:creationId xmlns:a16="http://schemas.microsoft.com/office/drawing/2014/main" id="{FF3D944F-9CD4-844D-A766-617A91156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0800" y="4552950"/>
                <a:ext cx="0" cy="331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" name="Text Box 30">
                <a:extLst>
                  <a:ext uri="{FF2B5EF4-FFF2-40B4-BE49-F238E27FC236}">
                    <a16:creationId xmlns:a16="http://schemas.microsoft.com/office/drawing/2014/main" id="{5D2E88E9-D60B-3848-9673-A6636EBF5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950" y="4430713"/>
                <a:ext cx="819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+mn-cs"/>
                  </a:rPr>
                  <a:t>   LAN</a:t>
                </a:r>
              </a:p>
            </p:txBody>
          </p:sp>
          <p:sp>
            <p:nvSpPr>
              <p:cNvPr id="22" name="Text Box 31">
                <a:extLst>
                  <a:ext uri="{FF2B5EF4-FFF2-40B4-BE49-F238E27FC236}">
                    <a16:creationId xmlns:a16="http://schemas.microsoft.com/office/drawing/2014/main" id="{CB18CDC2-EB95-EC42-A88D-58D212AEB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538" y="3665538"/>
                <a:ext cx="121761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.23</a:t>
                </a: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FA67A591-C75E-9041-BEF7-B8E916831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650" y="3921125"/>
                <a:ext cx="0" cy="2460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" name="Text Box 33">
                <a:extLst>
                  <a:ext uri="{FF2B5EF4-FFF2-40B4-BE49-F238E27FC236}">
                    <a16:creationId xmlns:a16="http://schemas.microsoft.com/office/drawing/2014/main" id="{5BCF3346-0429-A845-A117-B063760415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2198" y="2973101"/>
                <a:ext cx="121761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.78</a:t>
                </a:r>
              </a:p>
            </p:txBody>
          </p:sp>
          <p:sp>
            <p:nvSpPr>
              <p:cNvPr id="25" name="Line 34">
                <a:extLst>
                  <a:ext uri="{FF2B5EF4-FFF2-40B4-BE49-F238E27FC236}">
                    <a16:creationId xmlns:a16="http://schemas.microsoft.com/office/drawing/2014/main" id="{31EE2991-C075-B249-AF3B-E82AA24D2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4905" y="3218522"/>
                <a:ext cx="202067" cy="769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" name="Line 35">
                <a:extLst>
                  <a:ext uri="{FF2B5EF4-FFF2-40B4-BE49-F238E27FC236}">
                    <a16:creationId xmlns:a16="http://schemas.microsoft.com/office/drawing/2014/main" id="{53F1759B-93A1-8943-B924-9DE03ACE9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5428" y="4223500"/>
                <a:ext cx="79034" cy="143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7" name="Text Box 36">
                <a:extLst>
                  <a:ext uri="{FF2B5EF4-FFF2-40B4-BE49-F238E27FC236}">
                    <a16:creationId xmlns:a16="http://schemas.microsoft.com/office/drawing/2014/main" id="{DD3A16F7-8F09-BB45-8797-7BEBE4FC9E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7082" y="3974886"/>
                <a:ext cx="1473839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</a:rPr>
                  <a:t>137.196.7</a:t>
                </a:r>
                <a:r>
                  <a:rPr lang="en-US" sz="1400" i="0" dirty="0">
                    <a:latin typeface="Arial" charset="0"/>
                  </a:rPr>
                  <a:t>.14</a:t>
                </a:r>
              </a:p>
            </p:txBody>
          </p:sp>
          <p:sp>
            <p:nvSpPr>
              <p:cNvPr id="28" name="Line 38">
                <a:extLst>
                  <a:ext uri="{FF2B5EF4-FFF2-40B4-BE49-F238E27FC236}">
                    <a16:creationId xmlns:a16="http://schemas.microsoft.com/office/drawing/2014/main" id="{76D6CBF3-DB1B-4743-A09E-D9B2E5808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6775" y="6002338"/>
                <a:ext cx="2317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9" name="Text Box 39">
                <a:extLst>
                  <a:ext uri="{FF2B5EF4-FFF2-40B4-BE49-F238E27FC236}">
                    <a16:creationId xmlns:a16="http://schemas.microsoft.com/office/drawing/2014/main" id="{DB5760A3-824E-BA4A-B376-210509717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483" y="5865771"/>
                <a:ext cx="1755617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.88</a:t>
                </a:r>
              </a:p>
            </p:txBody>
          </p:sp>
          <p:sp>
            <p:nvSpPr>
              <p:cNvPr id="30" name="Rectangle 43">
                <a:extLst>
                  <a:ext uri="{FF2B5EF4-FFF2-40B4-BE49-F238E27FC236}">
                    <a16:creationId xmlns:a16="http://schemas.microsoft.com/office/drawing/2014/main" id="{A37D1790-8C9C-484C-B5F8-75CFEF200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659982" y="4482306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31" name="Group 44">
                <a:extLst>
                  <a:ext uri="{FF2B5EF4-FFF2-40B4-BE49-F238E27FC236}">
                    <a16:creationId xmlns:a16="http://schemas.microsoft.com/office/drawing/2014/main" id="{97081D90-5F2B-B243-B1BD-7BD1F249D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2350" y="4357688"/>
                <a:ext cx="598488" cy="520700"/>
                <a:chOff x="-44" y="1473"/>
                <a:chExt cx="981" cy="1105"/>
              </a:xfrm>
            </p:grpSpPr>
            <p:pic>
              <p:nvPicPr>
                <p:cNvPr id="46" name="Picture 45" descr="desktop_computer_stylized_medium">
                  <a:extLst>
                    <a:ext uri="{FF2B5EF4-FFF2-40B4-BE49-F238E27FC236}">
                      <a16:creationId xmlns:a16="http://schemas.microsoft.com/office/drawing/2014/main" id="{0F78CB61-5D69-6C46-8F64-7FB0F01AE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C4069C8-C624-E74D-9EF6-99A64A205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32" name="Group 47">
                <a:extLst>
                  <a:ext uri="{FF2B5EF4-FFF2-40B4-BE49-F238E27FC236}">
                    <a16:creationId xmlns:a16="http://schemas.microsoft.com/office/drawing/2014/main" id="{86A69CDE-6B75-3A48-96F7-DD2E2C503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7225" y="4160838"/>
                <a:ext cx="709613" cy="520700"/>
                <a:chOff x="267" y="2244"/>
                <a:chExt cx="581" cy="415"/>
              </a:xfrm>
            </p:grpSpPr>
            <p:sp>
              <p:nvSpPr>
                <p:cNvPr id="42" name="Rectangle 48">
                  <a:extLst>
                    <a:ext uri="{FF2B5EF4-FFF2-40B4-BE49-F238E27FC236}">
                      <a16:creationId xmlns:a16="http://schemas.microsoft.com/office/drawing/2014/main" id="{D1786FB5-064F-5F43-AA6F-845729F5D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17" y="2400"/>
                  <a:ext cx="101" cy="161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Comic Sans MS" pitchFamily="66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3" name="Group 49">
                  <a:extLst>
                    <a:ext uri="{FF2B5EF4-FFF2-40B4-BE49-F238E27FC236}">
                      <a16:creationId xmlns:a16="http://schemas.microsoft.com/office/drawing/2014/main" id="{656C37C3-82C1-724A-A448-C44FB9A41D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7" y="2244"/>
                  <a:ext cx="512" cy="415"/>
                  <a:chOff x="-44" y="1473"/>
                  <a:chExt cx="981" cy="1105"/>
                </a:xfrm>
              </p:grpSpPr>
              <p:pic>
                <p:nvPicPr>
                  <p:cNvPr id="44" name="Picture 50" descr="desktop_computer_stylized_medium">
                    <a:extLst>
                      <a:ext uri="{FF2B5EF4-FFF2-40B4-BE49-F238E27FC236}">
                        <a16:creationId xmlns:a16="http://schemas.microsoft.com/office/drawing/2014/main" id="{8A268560-E264-E04F-A2AB-2704991A6E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" name="Freeform 51">
                    <a:extLst>
                      <a:ext uri="{FF2B5EF4-FFF2-40B4-BE49-F238E27FC236}">
                        <a16:creationId xmlns:a16="http://schemas.microsoft.com/office/drawing/2014/main" id="{22134382-90C7-6146-B0DB-A04DB8F0F8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33" name="Group 52">
                <a:extLst>
                  <a:ext uri="{FF2B5EF4-FFF2-40B4-BE49-F238E27FC236}">
                    <a16:creationId xmlns:a16="http://schemas.microsoft.com/office/drawing/2014/main" id="{8E942DC7-1284-C146-BEFF-38255C5AD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7413" y="3048000"/>
                <a:ext cx="631825" cy="554038"/>
                <a:chOff x="1745" y="1276"/>
                <a:chExt cx="512" cy="489"/>
              </a:xfrm>
            </p:grpSpPr>
            <p:sp>
              <p:nvSpPr>
                <p:cNvPr id="38" name="Rectangle 53">
                  <a:extLst>
                    <a:ext uri="{FF2B5EF4-FFF2-40B4-BE49-F238E27FC236}">
                      <a16:creationId xmlns:a16="http://schemas.microsoft.com/office/drawing/2014/main" id="{A6A9189D-2285-1C48-AA3E-1063B850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0" y="1604"/>
                  <a:ext cx="100" cy="161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Comic Sans MS" pitchFamily="66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Group 54">
                  <a:extLst>
                    <a:ext uri="{FF2B5EF4-FFF2-40B4-BE49-F238E27FC236}">
                      <a16:creationId xmlns:a16="http://schemas.microsoft.com/office/drawing/2014/main" id="{807BC566-B290-AC42-9214-AE624E203A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45" y="1276"/>
                  <a:ext cx="512" cy="415"/>
                  <a:chOff x="-44" y="1473"/>
                  <a:chExt cx="981" cy="1105"/>
                </a:xfrm>
              </p:grpSpPr>
              <p:pic>
                <p:nvPicPr>
                  <p:cNvPr id="40" name="Picture 55" descr="desktop_computer_stylized_medium">
                    <a:extLst>
                      <a:ext uri="{FF2B5EF4-FFF2-40B4-BE49-F238E27FC236}">
                        <a16:creationId xmlns:a16="http://schemas.microsoft.com/office/drawing/2014/main" id="{F93B2E14-58C7-AA49-98F5-39FB14BE78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1" name="Freeform 56">
                    <a:extLst>
                      <a:ext uri="{FF2B5EF4-FFF2-40B4-BE49-F238E27FC236}">
                        <a16:creationId xmlns:a16="http://schemas.microsoft.com/office/drawing/2014/main" id="{F58C92FC-12C5-0149-A217-A8A9ABA601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F5C96FAA-F18C-F04A-B677-8DF212B4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900" y="5645150"/>
                <a:ext cx="123825" cy="1825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35" name="Group 59">
                <a:extLst>
                  <a:ext uri="{FF2B5EF4-FFF2-40B4-BE49-F238E27FC236}">
                    <a16:creationId xmlns:a16="http://schemas.microsoft.com/office/drawing/2014/main" id="{9159FB10-BFC6-444D-A747-C90689DE82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6938" y="5784850"/>
                <a:ext cx="584200" cy="469900"/>
                <a:chOff x="-44" y="1473"/>
                <a:chExt cx="981" cy="1105"/>
              </a:xfrm>
            </p:grpSpPr>
            <p:pic>
              <p:nvPicPr>
                <p:cNvPr id="36" name="Picture 60" descr="desktop_computer_stylized_medium">
                  <a:extLst>
                    <a:ext uri="{FF2B5EF4-FFF2-40B4-BE49-F238E27FC236}">
                      <a16:creationId xmlns:a16="http://schemas.microsoft.com/office/drawing/2014/main" id="{DE1FD510-18F5-DA40-9C68-A55C03D64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983ACB1D-B2B4-3344-9BCB-B05975190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pic>
        <p:nvPicPr>
          <p:cNvPr id="48" name="Picture 40" descr="underline_base">
            <a:extLst>
              <a:ext uri="{FF2B5EF4-FFF2-40B4-BE49-F238E27FC236}">
                <a16:creationId xmlns:a16="http://schemas.microsoft.com/office/drawing/2014/main" id="{19784F9C-66B9-134A-98F9-2C98F0DAC21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9" y="712614"/>
            <a:ext cx="8334516" cy="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19DAE8-AA87-8A44-A203-059D63F506AF}"/>
              </a:ext>
            </a:extLst>
          </p:cNvPr>
          <p:cNvSpPr txBox="1"/>
          <p:nvPr/>
        </p:nvSpPr>
        <p:spPr>
          <a:xfrm>
            <a:off x="280096" y="830660"/>
            <a:ext cx="8334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All devices are on same “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network</a:t>
            </a:r>
            <a:r>
              <a:rPr lang="en-US" sz="2000" dirty="0">
                <a:latin typeface="+mn-lt"/>
              </a:rPr>
              <a:t>” (137.196.7) can 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find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reach</a:t>
            </a:r>
            <a:r>
              <a:rPr lang="en-US" sz="2000" dirty="0">
                <a:latin typeface="+mn-lt"/>
              </a:rPr>
              <a:t> each other via 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MAC address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A8372F3-51F4-C945-90A2-068738B5F910}"/>
              </a:ext>
            </a:extLst>
          </p:cNvPr>
          <p:cNvGrpSpPr/>
          <p:nvPr/>
        </p:nvGrpSpPr>
        <p:grpSpPr>
          <a:xfrm>
            <a:off x="566928" y="2743200"/>
            <a:ext cx="3773424" cy="847344"/>
            <a:chOff x="566928" y="2743200"/>
            <a:chExt cx="3773424" cy="84734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3364E70-B784-E044-945D-D11419AB1FDF}"/>
                </a:ext>
              </a:extLst>
            </p:cNvPr>
            <p:cNvSpPr/>
            <p:nvPr/>
          </p:nvSpPr>
          <p:spPr bwMode="auto">
            <a:xfrm>
              <a:off x="566928" y="2743200"/>
              <a:ext cx="1261872" cy="49377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5EE924A-BD3A-B947-850A-59A7869442CB}"/>
                </a:ext>
              </a:extLst>
            </p:cNvPr>
            <p:cNvSpPr/>
            <p:nvPr/>
          </p:nvSpPr>
          <p:spPr bwMode="auto">
            <a:xfrm>
              <a:off x="3078480" y="3096768"/>
              <a:ext cx="1261872" cy="49377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AC04EB-B0DF-4848-9EAA-3827B3F09503}"/>
              </a:ext>
            </a:extLst>
          </p:cNvPr>
          <p:cNvGrpSpPr/>
          <p:nvPr/>
        </p:nvGrpSpPr>
        <p:grpSpPr>
          <a:xfrm>
            <a:off x="859536" y="4724400"/>
            <a:ext cx="5529072" cy="871728"/>
            <a:chOff x="859536" y="4724400"/>
            <a:chExt cx="5529072" cy="87172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92DC482-63DA-7A49-8065-1EABAABB0FA5}"/>
                </a:ext>
              </a:extLst>
            </p:cNvPr>
            <p:cNvSpPr/>
            <p:nvPr/>
          </p:nvSpPr>
          <p:spPr bwMode="auto">
            <a:xfrm>
              <a:off x="859536" y="5102352"/>
              <a:ext cx="1261872" cy="4937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D2097CC-77D4-5F4B-BF37-3C207035E3B1}"/>
                </a:ext>
              </a:extLst>
            </p:cNvPr>
            <p:cNvSpPr/>
            <p:nvPr/>
          </p:nvSpPr>
          <p:spPr bwMode="auto">
            <a:xfrm>
              <a:off x="5126736" y="4724400"/>
              <a:ext cx="1261872" cy="4937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7D5FA90-6119-514A-8CE3-9431C5E4965B}"/>
              </a:ext>
            </a:extLst>
          </p:cNvPr>
          <p:cNvSpPr/>
          <p:nvPr/>
        </p:nvSpPr>
        <p:spPr bwMode="auto">
          <a:xfrm>
            <a:off x="4809744" y="2121408"/>
            <a:ext cx="1152144" cy="65836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75E04C2-708B-7146-BEBF-BB01EED7CBF6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2429" y="2570927"/>
            <a:ext cx="1483561" cy="22910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411889C-CF58-C149-B1C4-8E26491608F3}"/>
              </a:ext>
            </a:extLst>
          </p:cNvPr>
          <p:cNvCxnSpPr>
            <a:cxnSpLocks/>
            <a:stCxn id="96" idx="2"/>
          </p:cNvCxnSpPr>
          <p:nvPr/>
        </p:nvCxnSpPr>
        <p:spPr bwMode="auto">
          <a:xfrm>
            <a:off x="6232690" y="2839312"/>
            <a:ext cx="123068" cy="16558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8C07F4-BCE4-E845-B738-3118569A8D7A}"/>
              </a:ext>
            </a:extLst>
          </p:cNvPr>
          <p:cNvGrpSpPr/>
          <p:nvPr/>
        </p:nvGrpSpPr>
        <p:grpSpPr>
          <a:xfrm>
            <a:off x="2523744" y="2063959"/>
            <a:ext cx="6251816" cy="3115784"/>
            <a:chOff x="2523744" y="2063959"/>
            <a:chExt cx="6251816" cy="311578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FB4309F-1B9B-E149-A32B-74D18E05F4DB}"/>
                </a:ext>
              </a:extLst>
            </p:cNvPr>
            <p:cNvGrpSpPr/>
            <p:nvPr/>
          </p:nvGrpSpPr>
          <p:grpSpPr>
            <a:xfrm>
              <a:off x="2523744" y="2063959"/>
              <a:ext cx="6251816" cy="3115784"/>
              <a:chOff x="2523744" y="2063959"/>
              <a:chExt cx="6251816" cy="3115784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2C64E4-8E37-FC40-8326-78F719723FBB}"/>
                  </a:ext>
                </a:extLst>
              </p:cNvPr>
              <p:cNvGrpSpPr/>
              <p:nvPr/>
            </p:nvGrpSpPr>
            <p:grpSpPr>
              <a:xfrm>
                <a:off x="2523744" y="2365410"/>
                <a:ext cx="6251816" cy="2814333"/>
                <a:chOff x="2523744" y="2365410"/>
                <a:chExt cx="6251816" cy="2814333"/>
              </a:xfrm>
            </p:grpSpPr>
            <p:grpSp>
              <p:nvGrpSpPr>
                <p:cNvPr id="50" name="Group 347">
                  <a:extLst>
                    <a:ext uri="{FF2B5EF4-FFF2-40B4-BE49-F238E27FC236}">
                      <a16:creationId xmlns:a16="http://schemas.microsoft.com/office/drawing/2014/main" id="{8AAB7BD8-BED5-6B48-89BB-C123EE4F40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81740" y="2365410"/>
                  <a:ext cx="416744" cy="205711"/>
                  <a:chOff x="1871277" y="1576300"/>
                  <a:chExt cx="1128371" cy="437861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C724C91-52FD-9E49-9CD4-5D732C3BA32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4641"/>
                    <a:ext cx="1125202" cy="31952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8F80658-E325-F347-BF49-C3F687F77D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39611"/>
                    <a:ext cx="1128371" cy="11597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199D9CF4-691F-B941-8A53-AEA5BE3AAB7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1952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2E32F21F-5288-3F45-B7FC-211FEC5DD7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340"/>
                    <a:ext cx="548339" cy="16094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F80B2DE4-7A2C-C24A-A57B-114DE4A68F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103"/>
                    <a:ext cx="662444" cy="11124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C62F5578-26E3-0747-89DD-7948E5A0A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7776"/>
                    <a:ext cx="244057" cy="970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2E65345E-B340-824D-9512-C1378EDA2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144"/>
                    <a:ext cx="240888" cy="97039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73CE60E8-BE1F-3142-8D8F-395E5AF2ECC9}"/>
                      </a:ext>
                    </a:extLst>
                  </p:cNvPr>
                  <p:cNvCxnSpPr>
                    <a:endCxn id="53" idx="2"/>
                  </p:cNvCxnSpPr>
                  <p:nvPr/>
                </p:nvCxnSpPr>
                <p:spPr bwMode="auto">
                  <a:xfrm flipH="1" flipV="1">
                    <a:off x="1871277" y="1737243"/>
                    <a:ext cx="3169" cy="123074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C4B0B14F-5137-C241-8105-F4AA4E2B708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4877"/>
                    <a:ext cx="3171" cy="123074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5EF81A1-C1FC-3845-8092-ADDD401B3AD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523744" y="2468880"/>
                  <a:ext cx="2615184" cy="8961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FAC36F8-64A8-024F-86CA-7A0924331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632704" y="2523744"/>
                  <a:ext cx="804672" cy="53035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67" name="Group 590">
                  <a:extLst>
                    <a:ext uri="{FF2B5EF4-FFF2-40B4-BE49-F238E27FC236}">
                      <a16:creationId xmlns:a16="http://schemas.microsoft.com/office/drawing/2014/main" id="{D9B8BD85-B0AB-6E49-921A-C166C3E0CF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683885" y="4369308"/>
                  <a:ext cx="414337" cy="373063"/>
                  <a:chOff x="2839" y="3501"/>
                  <a:chExt cx="755" cy="803"/>
                </a:xfrm>
              </p:grpSpPr>
              <p:pic>
                <p:nvPicPr>
                  <p:cNvPr id="6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E4F684D1-8D10-F14F-BB10-F692665AC3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9" name="Freeform 592">
                    <a:extLst>
                      <a:ext uri="{FF2B5EF4-FFF2-40B4-BE49-F238E27FC236}">
                        <a16:creationId xmlns:a16="http://schemas.microsoft.com/office/drawing/2014/main" id="{2449370D-27FA-2242-9D58-2E2896B12A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0" name="Group 599">
                  <a:extLst>
                    <a:ext uri="{FF2B5EF4-FFF2-40B4-BE49-F238E27FC236}">
                      <a16:creationId xmlns:a16="http://schemas.microsoft.com/office/drawing/2014/main" id="{20B5F6CE-C8A9-884C-B06C-5FA0D52670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11897" y="3775710"/>
                  <a:ext cx="427037" cy="350838"/>
                  <a:chOff x="2839" y="3501"/>
                  <a:chExt cx="755" cy="803"/>
                </a:xfrm>
              </p:grpSpPr>
              <p:pic>
                <p:nvPicPr>
                  <p:cNvPr id="71" name="Picture 600" descr="desktop_computer_stylized_medium">
                    <a:extLst>
                      <a:ext uri="{FF2B5EF4-FFF2-40B4-BE49-F238E27FC236}">
                        <a16:creationId xmlns:a16="http://schemas.microsoft.com/office/drawing/2014/main" id="{A45DB319-41DD-6746-B524-146F6C3C1A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2" name="Freeform 601">
                    <a:extLst>
                      <a:ext uri="{FF2B5EF4-FFF2-40B4-BE49-F238E27FC236}">
                        <a16:creationId xmlns:a16="http://schemas.microsoft.com/office/drawing/2014/main" id="{D0D0C4DC-B3A3-C447-B132-61FFFEA16C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3" name="Freeform 10">
                  <a:extLst>
                    <a:ext uri="{FF2B5EF4-FFF2-40B4-BE49-F238E27FC236}">
                      <a16:creationId xmlns:a16="http://schemas.microsoft.com/office/drawing/2014/main" id="{A7559B29-9C8F-C746-AFB8-85271D5F9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449" y="3005488"/>
                  <a:ext cx="1161541" cy="1601632"/>
                </a:xfrm>
                <a:custGeom>
                  <a:avLst/>
                  <a:gdLst>
                    <a:gd name="T0" fmla="*/ 2147483647 w 1292"/>
                    <a:gd name="T1" fmla="*/ 2147483647 h 1255"/>
                    <a:gd name="T2" fmla="*/ 2147483647 w 1292"/>
                    <a:gd name="T3" fmla="*/ 2147483647 h 1255"/>
                    <a:gd name="T4" fmla="*/ 2147483647 w 1292"/>
                    <a:gd name="T5" fmla="*/ 2147483647 h 1255"/>
                    <a:gd name="T6" fmla="*/ 2147483647 w 1292"/>
                    <a:gd name="T7" fmla="*/ 2147483647 h 1255"/>
                    <a:gd name="T8" fmla="*/ 2147483647 w 1292"/>
                    <a:gd name="T9" fmla="*/ 2147483647 h 1255"/>
                    <a:gd name="T10" fmla="*/ 2147483647 w 1292"/>
                    <a:gd name="T11" fmla="*/ 2147483647 h 1255"/>
                    <a:gd name="T12" fmla="*/ 2147483647 w 1292"/>
                    <a:gd name="T13" fmla="*/ 2147483647 h 1255"/>
                    <a:gd name="T14" fmla="*/ 2147483647 w 1292"/>
                    <a:gd name="T15" fmla="*/ 2147483647 h 1255"/>
                    <a:gd name="T16" fmla="*/ 2147483647 w 1292"/>
                    <a:gd name="T17" fmla="*/ 2147483647 h 1255"/>
                    <a:gd name="T18" fmla="*/ 2147483647 w 1292"/>
                    <a:gd name="T19" fmla="*/ 2147483647 h 1255"/>
                    <a:gd name="T20" fmla="*/ 2147483647 w 1292"/>
                    <a:gd name="T21" fmla="*/ 2147483647 h 1255"/>
                    <a:gd name="T22" fmla="*/ 2147483647 w 1292"/>
                    <a:gd name="T23" fmla="*/ 2147483647 h 125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292" h="1255">
                      <a:moveTo>
                        <a:pt x="239" y="7"/>
                      </a:moveTo>
                      <a:cubicBezTo>
                        <a:pt x="120" y="14"/>
                        <a:pt x="70" y="71"/>
                        <a:pt x="35" y="157"/>
                      </a:cubicBezTo>
                      <a:cubicBezTo>
                        <a:pt x="0" y="243"/>
                        <a:pt x="26" y="411"/>
                        <a:pt x="29" y="523"/>
                      </a:cubicBezTo>
                      <a:cubicBezTo>
                        <a:pt x="32" y="635"/>
                        <a:pt x="17" y="771"/>
                        <a:pt x="53" y="829"/>
                      </a:cubicBezTo>
                      <a:cubicBezTo>
                        <a:pt x="89" y="887"/>
                        <a:pt x="146" y="821"/>
                        <a:pt x="245" y="871"/>
                      </a:cubicBezTo>
                      <a:cubicBezTo>
                        <a:pt x="344" y="921"/>
                        <a:pt x="522" y="1068"/>
                        <a:pt x="647" y="1129"/>
                      </a:cubicBezTo>
                      <a:cubicBezTo>
                        <a:pt x="772" y="1190"/>
                        <a:pt x="903" y="1255"/>
                        <a:pt x="995" y="1237"/>
                      </a:cubicBezTo>
                      <a:cubicBezTo>
                        <a:pt x="1087" y="1219"/>
                        <a:pt x="1153" y="1153"/>
                        <a:pt x="1199" y="1021"/>
                      </a:cubicBezTo>
                      <a:cubicBezTo>
                        <a:pt x="1245" y="889"/>
                        <a:pt x="1270" y="580"/>
                        <a:pt x="1271" y="445"/>
                      </a:cubicBezTo>
                      <a:cubicBezTo>
                        <a:pt x="1272" y="310"/>
                        <a:pt x="1292" y="266"/>
                        <a:pt x="1205" y="211"/>
                      </a:cubicBezTo>
                      <a:cubicBezTo>
                        <a:pt x="1118" y="156"/>
                        <a:pt x="908" y="150"/>
                        <a:pt x="749" y="115"/>
                      </a:cubicBezTo>
                      <a:cubicBezTo>
                        <a:pt x="590" y="80"/>
                        <a:pt x="358" y="0"/>
                        <a:pt x="239" y="7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dirty="0"/>
                    <a:t>LAN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0CA4849-4129-9B4B-A398-59637EA8B85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79934" y="4169664"/>
                  <a:ext cx="467170" cy="29473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8A51A51-EC67-4B43-B92E-F8803D5FFE1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79792" y="3785616"/>
                  <a:ext cx="353568" cy="1524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3C90787-7111-5345-BE9C-BB0F767F2E17}"/>
                    </a:ext>
                  </a:extLst>
                </p:cNvPr>
                <p:cNvSpPr/>
                <p:nvPr/>
              </p:nvSpPr>
              <p:spPr>
                <a:xfrm>
                  <a:off x="5178006" y="4871966"/>
                  <a:ext cx="122822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400" dirty="0">
                      <a:solidFill>
                        <a:srgbClr val="C00000"/>
                      </a:solidFill>
                    </a:rPr>
                    <a:t>137.196.49</a:t>
                  </a:r>
                  <a:r>
                    <a:rPr lang="en-US" sz="1400" dirty="0"/>
                    <a:t>.3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4BBA552-4FA3-1D4C-A135-47620650D6F9}"/>
                    </a:ext>
                  </a:extLst>
                </p:cNvPr>
                <p:cNvSpPr/>
                <p:nvPr/>
              </p:nvSpPr>
              <p:spPr>
                <a:xfrm>
                  <a:off x="7433526" y="3323582"/>
                  <a:ext cx="134203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400" dirty="0">
                      <a:solidFill>
                        <a:srgbClr val="C00000"/>
                      </a:solidFill>
                    </a:rPr>
                    <a:t>137.196.49</a:t>
                  </a:r>
                  <a:r>
                    <a:rPr lang="en-US" sz="1400" dirty="0"/>
                    <a:t>.5</a:t>
                  </a:r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87" name="Text Box 25">
                  <a:extLst>
                    <a:ext uri="{FF2B5EF4-FFF2-40B4-BE49-F238E27FC236}">
                      <a16:creationId xmlns:a16="http://schemas.microsoft.com/office/drawing/2014/main" id="{8CFC2F68-633F-4642-8A65-4EE38CFBA0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764" y="4462111"/>
                  <a:ext cx="1614545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400" i="0" dirty="0">
                      <a:latin typeface="Arial" charset="0"/>
                      <a:cs typeface="+mn-cs"/>
                    </a:rPr>
                    <a:t>18-a4-d7-fa-20-c0</a:t>
                  </a:r>
                </a:p>
              </p:txBody>
            </p:sp>
          </p:grpSp>
          <p:sp>
            <p:nvSpPr>
              <p:cNvPr id="95" name="Text Box 36">
                <a:extLst>
                  <a:ext uri="{FF2B5EF4-FFF2-40B4-BE49-F238E27FC236}">
                    <a16:creationId xmlns:a16="http://schemas.microsoft.com/office/drawing/2014/main" id="{DCC54FAF-2441-654B-AFB9-CC8DF82A8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0419" y="2063959"/>
                <a:ext cx="112883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</a:rPr>
                  <a:t>137.196.7</a:t>
                </a:r>
                <a:r>
                  <a:rPr lang="en-US" sz="1400" i="0" dirty="0">
                    <a:latin typeface="Arial" charset="0"/>
                  </a:rPr>
                  <a:t>.1</a:t>
                </a:r>
              </a:p>
            </p:txBody>
          </p:sp>
          <p:sp>
            <p:nvSpPr>
              <p:cNvPr id="99" name="Text Box 27">
                <a:extLst>
                  <a:ext uri="{FF2B5EF4-FFF2-40B4-BE49-F238E27FC236}">
                    <a16:creationId xmlns:a16="http://schemas.microsoft.com/office/drawing/2014/main" id="{98C1FE6F-3F35-7A49-B481-9E21968E9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4381" y="2243332"/>
                <a:ext cx="160120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</a:rPr>
                  <a:t>bd-c4-11-af-55-03</a:t>
                </a:r>
              </a:p>
            </p:txBody>
          </p:sp>
        </p:grp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81588A15-D8FC-6B4B-B9CF-2EF6560F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381" y="2274929"/>
              <a:ext cx="122822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Arial" charset="0"/>
                </a:rPr>
                <a:t>137.196.49</a:t>
              </a:r>
              <a:r>
                <a:rPr lang="en-US" sz="1400" i="0" dirty="0">
                  <a:latin typeface="Arial" charset="0"/>
                </a:rPr>
                <a:t>.1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475426-CBC3-4F45-B759-61650B5ECC9A}"/>
              </a:ext>
            </a:extLst>
          </p:cNvPr>
          <p:cNvSpPr txBox="1"/>
          <p:nvPr/>
        </p:nvSpPr>
        <p:spPr>
          <a:xfrm>
            <a:off x="241187" y="1488808"/>
            <a:ext cx="799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 on different “</a:t>
            </a:r>
            <a:r>
              <a:rPr lang="en-US" dirty="0">
                <a:solidFill>
                  <a:srgbClr val="C00000"/>
                </a:solidFill>
              </a:rPr>
              <a:t>network</a:t>
            </a:r>
            <a:r>
              <a:rPr lang="en-US" dirty="0"/>
              <a:t>” (137.196.49) can only be reached via a </a:t>
            </a:r>
            <a:r>
              <a:rPr lang="en-US" dirty="0">
                <a:solidFill>
                  <a:srgbClr val="00B050"/>
                </a:solidFill>
              </a:rPr>
              <a:t>router</a:t>
            </a:r>
            <a:r>
              <a:rPr lang="en-US" dirty="0"/>
              <a:t> using </a:t>
            </a:r>
            <a:r>
              <a:rPr lang="en-US" dirty="0">
                <a:solidFill>
                  <a:srgbClr val="C00000"/>
                </a:solidFill>
              </a:rPr>
              <a:t>network address of remote host to find router IP address (next hop)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C9F2F2B0-86A4-1B4C-BCF0-A559D054C589}"/>
              </a:ext>
            </a:extLst>
          </p:cNvPr>
          <p:cNvCxnSpPr>
            <a:stCxn id="7" idx="2"/>
            <a:endCxn id="17" idx="2"/>
          </p:cNvCxnSpPr>
          <p:nvPr/>
        </p:nvCxnSpPr>
        <p:spPr bwMode="auto">
          <a:xfrm rot="16200000" flipH="1">
            <a:off x="2381291" y="3256913"/>
            <a:ext cx="59443" cy="2517555"/>
          </a:xfrm>
          <a:prstGeom prst="bentConnector3">
            <a:avLst>
              <a:gd name="adj1" fmla="val 48457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24D9711D-E9CC-0F4C-A068-EFE110F914D5}"/>
              </a:ext>
            </a:extLst>
          </p:cNvPr>
          <p:cNvCxnSpPr>
            <a:cxnSpLocks/>
            <a:stCxn id="92" idx="2"/>
            <a:endCxn id="93" idx="2"/>
          </p:cNvCxnSpPr>
          <p:nvPr/>
        </p:nvCxnSpPr>
        <p:spPr bwMode="auto">
          <a:xfrm rot="5400000" flipH="1" flipV="1">
            <a:off x="3435096" y="3273552"/>
            <a:ext cx="377952" cy="4267200"/>
          </a:xfrm>
          <a:prstGeom prst="bentConnector3">
            <a:avLst>
              <a:gd name="adj1" fmla="val -60484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Text Box 27">
            <a:extLst>
              <a:ext uri="{FF2B5EF4-FFF2-40B4-BE49-F238E27FC236}">
                <a16:creationId xmlns:a16="http://schemas.microsoft.com/office/drawing/2014/main" id="{88B9B7C7-4E97-964C-BBBC-ADE91506F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455" y="2531535"/>
            <a:ext cx="15744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f4-18-13-df-57-93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A39EFE-932C-324B-BFBE-B9749FD40094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9162" y="2507478"/>
            <a:ext cx="1394376" cy="19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B3EE6A-CCBE-9647-9700-87CDE3B38E25}"/>
              </a:ext>
            </a:extLst>
          </p:cNvPr>
          <p:cNvCxnSpPr>
            <a:cxnSpLocks/>
          </p:cNvCxnSpPr>
          <p:nvPr/>
        </p:nvCxnSpPr>
        <p:spPr bwMode="auto">
          <a:xfrm>
            <a:off x="2718283" y="5135141"/>
            <a:ext cx="13898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0DF6C4C-0716-B54A-8BFB-96B732748D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20688" y="2835374"/>
            <a:ext cx="1383531" cy="177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4C27375-9DD1-074E-B6EE-CF868EB02C9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6836" y="4752659"/>
            <a:ext cx="1383531" cy="177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27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B2A-7C12-7A44-8A93-01FF9F50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16306"/>
            <a:ext cx="7772400" cy="453480"/>
          </a:xfrm>
        </p:spPr>
        <p:txBody>
          <a:bodyPr/>
          <a:lstStyle/>
          <a:p>
            <a:r>
              <a:rPr lang="en-US" dirty="0"/>
              <a:t>Remote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D21D4-315E-B642-951F-C68EEEEF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Link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B9017-901B-FE44-90A4-0CBB5AA2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D0626857-DD43-9D46-91D4-DEBFBA1258D1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1BC589-4030-1342-98BA-D6B7B00251F1}"/>
              </a:ext>
            </a:extLst>
          </p:cNvPr>
          <p:cNvGrpSpPr/>
          <p:nvPr/>
        </p:nvGrpSpPr>
        <p:grpSpPr>
          <a:xfrm>
            <a:off x="475488" y="2143704"/>
            <a:ext cx="3871048" cy="3445226"/>
            <a:chOff x="1572154" y="2651368"/>
            <a:chExt cx="4645176" cy="3281649"/>
          </a:xfrm>
        </p:grpSpPr>
        <p:sp>
          <p:nvSpPr>
            <p:cNvPr id="7" name="Text Box 29">
              <a:extLst>
                <a:ext uri="{FF2B5EF4-FFF2-40B4-BE49-F238E27FC236}">
                  <a16:creationId xmlns:a16="http://schemas.microsoft.com/office/drawing/2014/main" id="{F2E7DB2C-3CF2-304A-B1B3-C2E978165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154" y="4574647"/>
              <a:ext cx="162416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71-65-f7-2b-08-53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EB62D2-940F-8547-8B89-D0BE9C10FB14}"/>
                </a:ext>
              </a:extLst>
            </p:cNvPr>
            <p:cNvGrpSpPr/>
            <p:nvPr/>
          </p:nvGrpSpPr>
          <p:grpSpPr>
            <a:xfrm>
              <a:off x="1769005" y="2651368"/>
              <a:ext cx="4448325" cy="3281649"/>
              <a:chOff x="363538" y="2973101"/>
              <a:chExt cx="4448325" cy="3281649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C59204C6-9B19-A447-8EC9-B2796A805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225" y="3944938"/>
                <a:ext cx="1393825" cy="1525587"/>
              </a:xfrm>
              <a:custGeom>
                <a:avLst/>
                <a:gdLst>
                  <a:gd name="T0" fmla="*/ 2147483647 w 1292"/>
                  <a:gd name="T1" fmla="*/ 2147483647 h 1255"/>
                  <a:gd name="T2" fmla="*/ 2147483647 w 1292"/>
                  <a:gd name="T3" fmla="*/ 2147483647 h 1255"/>
                  <a:gd name="T4" fmla="*/ 2147483647 w 1292"/>
                  <a:gd name="T5" fmla="*/ 2147483647 h 1255"/>
                  <a:gd name="T6" fmla="*/ 2147483647 w 1292"/>
                  <a:gd name="T7" fmla="*/ 2147483647 h 1255"/>
                  <a:gd name="T8" fmla="*/ 2147483647 w 1292"/>
                  <a:gd name="T9" fmla="*/ 2147483647 h 1255"/>
                  <a:gd name="T10" fmla="*/ 2147483647 w 1292"/>
                  <a:gd name="T11" fmla="*/ 2147483647 h 1255"/>
                  <a:gd name="T12" fmla="*/ 2147483647 w 1292"/>
                  <a:gd name="T13" fmla="*/ 2147483647 h 1255"/>
                  <a:gd name="T14" fmla="*/ 2147483647 w 1292"/>
                  <a:gd name="T15" fmla="*/ 2147483647 h 1255"/>
                  <a:gd name="T16" fmla="*/ 2147483647 w 1292"/>
                  <a:gd name="T17" fmla="*/ 2147483647 h 1255"/>
                  <a:gd name="T18" fmla="*/ 2147483647 w 1292"/>
                  <a:gd name="T19" fmla="*/ 2147483647 h 1255"/>
                  <a:gd name="T20" fmla="*/ 2147483647 w 1292"/>
                  <a:gd name="T21" fmla="*/ 2147483647 h 1255"/>
                  <a:gd name="T22" fmla="*/ 2147483647 w 1292"/>
                  <a:gd name="T23" fmla="*/ 2147483647 h 12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92" h="1255">
                    <a:moveTo>
                      <a:pt x="239" y="7"/>
                    </a:moveTo>
                    <a:cubicBezTo>
                      <a:pt x="120" y="14"/>
                      <a:pt x="70" y="71"/>
                      <a:pt x="35" y="157"/>
                    </a:cubicBezTo>
                    <a:cubicBezTo>
                      <a:pt x="0" y="243"/>
                      <a:pt x="26" y="411"/>
                      <a:pt x="29" y="523"/>
                    </a:cubicBezTo>
                    <a:cubicBezTo>
                      <a:pt x="32" y="635"/>
                      <a:pt x="17" y="771"/>
                      <a:pt x="53" y="829"/>
                    </a:cubicBezTo>
                    <a:cubicBezTo>
                      <a:pt x="89" y="887"/>
                      <a:pt x="146" y="821"/>
                      <a:pt x="245" y="871"/>
                    </a:cubicBezTo>
                    <a:cubicBezTo>
                      <a:pt x="344" y="921"/>
                      <a:pt x="522" y="1068"/>
                      <a:pt x="647" y="1129"/>
                    </a:cubicBezTo>
                    <a:cubicBezTo>
                      <a:pt x="772" y="1190"/>
                      <a:pt x="903" y="1255"/>
                      <a:pt x="995" y="1237"/>
                    </a:cubicBezTo>
                    <a:cubicBezTo>
                      <a:pt x="1087" y="1219"/>
                      <a:pt x="1153" y="1153"/>
                      <a:pt x="1199" y="1021"/>
                    </a:cubicBezTo>
                    <a:cubicBezTo>
                      <a:pt x="1245" y="889"/>
                      <a:pt x="1270" y="580"/>
                      <a:pt x="1271" y="445"/>
                    </a:cubicBezTo>
                    <a:cubicBezTo>
                      <a:pt x="1272" y="310"/>
                      <a:pt x="1292" y="266"/>
                      <a:pt x="1205" y="211"/>
                    </a:cubicBezTo>
                    <a:cubicBezTo>
                      <a:pt x="1118" y="156"/>
                      <a:pt x="908" y="150"/>
                      <a:pt x="749" y="115"/>
                    </a:cubicBezTo>
                    <a:cubicBezTo>
                      <a:pt x="590" y="80"/>
                      <a:pt x="358" y="0"/>
                      <a:pt x="239" y="7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" name="Line 18">
                <a:extLst>
                  <a:ext uri="{FF2B5EF4-FFF2-40B4-BE49-F238E27FC236}">
                    <a16:creationId xmlns:a16="http://schemas.microsoft.com/office/drawing/2014/main" id="{A358B270-DA87-4843-BF20-031818700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7313" y="4449763"/>
                <a:ext cx="4762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1" name="Line 19">
                <a:extLst>
                  <a:ext uri="{FF2B5EF4-FFF2-40B4-BE49-F238E27FC236}">
                    <a16:creationId xmlns:a16="http://schemas.microsoft.com/office/drawing/2014/main" id="{1FB38CA2-9683-FE4D-B779-7431AB0DC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7625" y="3606800"/>
                <a:ext cx="0" cy="4889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" name="Line 20">
                <a:extLst>
                  <a:ext uri="{FF2B5EF4-FFF2-40B4-BE49-F238E27FC236}">
                    <a16:creationId xmlns:a16="http://schemas.microsoft.com/office/drawing/2014/main" id="{31AD46CE-F35F-BD4C-873C-88AC8D56B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6588" y="4575175"/>
                <a:ext cx="4476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3" name="Line 21">
                <a:extLst>
                  <a:ext uri="{FF2B5EF4-FFF2-40B4-BE49-F238E27FC236}">
                    <a16:creationId xmlns:a16="http://schemas.microsoft.com/office/drawing/2014/main" id="{BB0980FA-87CB-8341-B0B2-8105DEF1C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2225" y="5322888"/>
                <a:ext cx="0" cy="327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4" name="Text Box 22">
                <a:extLst>
                  <a:ext uri="{FF2B5EF4-FFF2-40B4-BE49-F238E27FC236}">
                    <a16:creationId xmlns:a16="http://schemas.microsoft.com/office/drawing/2014/main" id="{18E68048-CB9A-4C47-8C71-0B9556A30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6700" y="3386138"/>
                <a:ext cx="16241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  <a:cs typeface="+mn-cs"/>
                  </a:rPr>
                  <a:t>1a-2f-bb-76-09-ad</a:t>
                </a:r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A5A51FAA-C33D-FE4E-960B-3BB8BFF0C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78113" y="3538538"/>
                <a:ext cx="2047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6" name="Line 24">
                <a:extLst>
                  <a:ext uri="{FF2B5EF4-FFF2-40B4-BE49-F238E27FC236}">
                    <a16:creationId xmlns:a16="http://schemas.microsoft.com/office/drawing/2014/main" id="{BDE52361-0BE7-A143-994C-3131A8D8B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3788" y="4651375"/>
                <a:ext cx="0" cy="3730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" name="Text Box 25">
                <a:extLst>
                  <a:ext uri="{FF2B5EF4-FFF2-40B4-BE49-F238E27FC236}">
                    <a16:creationId xmlns:a16="http://schemas.microsoft.com/office/drawing/2014/main" id="{552FFAA0-AA14-8D46-A382-866472BB68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7700" y="4953000"/>
                <a:ext cx="16241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  <a:cs typeface="+mn-cs"/>
                  </a:rPr>
                  <a:t>58-23-d7-fa-20-b0</a:t>
                </a:r>
              </a:p>
            </p:txBody>
          </p:sp>
          <p:sp>
            <p:nvSpPr>
              <p:cNvPr id="18" name="Line 26">
                <a:extLst>
                  <a:ext uri="{FF2B5EF4-FFF2-40B4-BE49-F238E27FC236}">
                    <a16:creationId xmlns:a16="http://schemas.microsoft.com/office/drawing/2014/main" id="{199CE58C-F04A-D04C-8EC4-CEB90A79C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2075" y="5735638"/>
                <a:ext cx="2460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9" name="Text Box 27">
                <a:extLst>
                  <a:ext uri="{FF2B5EF4-FFF2-40B4-BE49-F238E27FC236}">
                    <a16:creationId xmlns:a16="http://schemas.microsoft.com/office/drawing/2014/main" id="{F317F376-178D-0645-8574-08DE91BE0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6225" y="5578475"/>
                <a:ext cx="1909874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</a:rPr>
                  <a:t>0c-c4-11-6f-e3-98</a:t>
                </a:r>
              </a:p>
            </p:txBody>
          </p:sp>
          <p:sp>
            <p:nvSpPr>
              <p:cNvPr id="20" name="Line 28">
                <a:extLst>
                  <a:ext uri="{FF2B5EF4-FFF2-40B4-BE49-F238E27FC236}">
                    <a16:creationId xmlns:a16="http://schemas.microsoft.com/office/drawing/2014/main" id="{FF3D944F-9CD4-844D-A766-617A91156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0800" y="4552950"/>
                <a:ext cx="0" cy="331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" name="Text Box 30">
                <a:extLst>
                  <a:ext uri="{FF2B5EF4-FFF2-40B4-BE49-F238E27FC236}">
                    <a16:creationId xmlns:a16="http://schemas.microsoft.com/office/drawing/2014/main" id="{5D2E88E9-D60B-3848-9673-A6636EBF5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950" y="4430713"/>
                <a:ext cx="819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+mn-cs"/>
                  </a:rPr>
                  <a:t>   LAN</a:t>
                </a:r>
              </a:p>
            </p:txBody>
          </p:sp>
          <p:sp>
            <p:nvSpPr>
              <p:cNvPr id="22" name="Text Box 31">
                <a:extLst>
                  <a:ext uri="{FF2B5EF4-FFF2-40B4-BE49-F238E27FC236}">
                    <a16:creationId xmlns:a16="http://schemas.microsoft.com/office/drawing/2014/main" id="{CB18CDC2-EB95-EC42-A88D-58D212AEB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538" y="3665538"/>
                <a:ext cx="121761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.23</a:t>
                </a: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FA67A591-C75E-9041-BEF7-B8E916831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650" y="3921125"/>
                <a:ext cx="0" cy="2460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" name="Text Box 33">
                <a:extLst>
                  <a:ext uri="{FF2B5EF4-FFF2-40B4-BE49-F238E27FC236}">
                    <a16:creationId xmlns:a16="http://schemas.microsoft.com/office/drawing/2014/main" id="{5BCF3346-0429-A845-A117-B063760415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2198" y="2973101"/>
                <a:ext cx="121761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.78</a:t>
                </a:r>
              </a:p>
            </p:txBody>
          </p:sp>
          <p:sp>
            <p:nvSpPr>
              <p:cNvPr id="25" name="Line 34">
                <a:extLst>
                  <a:ext uri="{FF2B5EF4-FFF2-40B4-BE49-F238E27FC236}">
                    <a16:creationId xmlns:a16="http://schemas.microsoft.com/office/drawing/2014/main" id="{31EE2991-C075-B249-AF3B-E82AA24D2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4905" y="3218522"/>
                <a:ext cx="202067" cy="769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6" name="Line 35">
                <a:extLst>
                  <a:ext uri="{FF2B5EF4-FFF2-40B4-BE49-F238E27FC236}">
                    <a16:creationId xmlns:a16="http://schemas.microsoft.com/office/drawing/2014/main" id="{53F1759B-93A1-8943-B924-9DE03ACE9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5428" y="4223500"/>
                <a:ext cx="79034" cy="143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7" name="Text Box 36">
                <a:extLst>
                  <a:ext uri="{FF2B5EF4-FFF2-40B4-BE49-F238E27FC236}">
                    <a16:creationId xmlns:a16="http://schemas.microsoft.com/office/drawing/2014/main" id="{DD3A16F7-8F09-BB45-8797-7BEBE4FC9E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7082" y="3974886"/>
                <a:ext cx="1473839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</a:rPr>
                  <a:t>137.196.7</a:t>
                </a:r>
                <a:r>
                  <a:rPr lang="en-US" sz="1400" i="0" dirty="0">
                    <a:latin typeface="Arial" charset="0"/>
                  </a:rPr>
                  <a:t>.14</a:t>
                </a:r>
              </a:p>
            </p:txBody>
          </p:sp>
          <p:sp>
            <p:nvSpPr>
              <p:cNvPr id="28" name="Line 38">
                <a:extLst>
                  <a:ext uri="{FF2B5EF4-FFF2-40B4-BE49-F238E27FC236}">
                    <a16:creationId xmlns:a16="http://schemas.microsoft.com/office/drawing/2014/main" id="{76D6CBF3-DB1B-4743-A09E-D9B2E5808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6775" y="6002338"/>
                <a:ext cx="2317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9" name="Text Box 39">
                <a:extLst>
                  <a:ext uri="{FF2B5EF4-FFF2-40B4-BE49-F238E27FC236}">
                    <a16:creationId xmlns:a16="http://schemas.microsoft.com/office/drawing/2014/main" id="{DB5760A3-824E-BA4A-B376-210509717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483" y="5865771"/>
                <a:ext cx="1755617" cy="293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  <a:cs typeface="+mn-cs"/>
                  </a:rPr>
                  <a:t>137.196.7</a:t>
                </a:r>
                <a:r>
                  <a:rPr lang="en-US" sz="1400" i="0" dirty="0">
                    <a:latin typeface="Arial" charset="0"/>
                    <a:cs typeface="+mn-cs"/>
                  </a:rPr>
                  <a:t>.88</a:t>
                </a:r>
              </a:p>
            </p:txBody>
          </p:sp>
          <p:sp>
            <p:nvSpPr>
              <p:cNvPr id="30" name="Rectangle 43">
                <a:extLst>
                  <a:ext uri="{FF2B5EF4-FFF2-40B4-BE49-F238E27FC236}">
                    <a16:creationId xmlns:a16="http://schemas.microsoft.com/office/drawing/2014/main" id="{A37D1790-8C9C-484C-B5F8-75CFEF200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659982" y="4482306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31" name="Group 44">
                <a:extLst>
                  <a:ext uri="{FF2B5EF4-FFF2-40B4-BE49-F238E27FC236}">
                    <a16:creationId xmlns:a16="http://schemas.microsoft.com/office/drawing/2014/main" id="{97081D90-5F2B-B243-B1BD-7BD1F249D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2350" y="4357688"/>
                <a:ext cx="598488" cy="520700"/>
                <a:chOff x="-44" y="1473"/>
                <a:chExt cx="981" cy="1105"/>
              </a:xfrm>
            </p:grpSpPr>
            <p:pic>
              <p:nvPicPr>
                <p:cNvPr id="46" name="Picture 45" descr="desktop_computer_stylized_medium">
                  <a:extLst>
                    <a:ext uri="{FF2B5EF4-FFF2-40B4-BE49-F238E27FC236}">
                      <a16:creationId xmlns:a16="http://schemas.microsoft.com/office/drawing/2014/main" id="{0F78CB61-5D69-6C46-8F64-7FB0F01AE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C4069C8-C624-E74D-9EF6-99A64A205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32" name="Group 47">
                <a:extLst>
                  <a:ext uri="{FF2B5EF4-FFF2-40B4-BE49-F238E27FC236}">
                    <a16:creationId xmlns:a16="http://schemas.microsoft.com/office/drawing/2014/main" id="{86A69CDE-6B75-3A48-96F7-DD2E2C503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7225" y="4160838"/>
                <a:ext cx="709613" cy="520700"/>
                <a:chOff x="267" y="2244"/>
                <a:chExt cx="581" cy="415"/>
              </a:xfrm>
            </p:grpSpPr>
            <p:sp>
              <p:nvSpPr>
                <p:cNvPr id="42" name="Rectangle 48">
                  <a:extLst>
                    <a:ext uri="{FF2B5EF4-FFF2-40B4-BE49-F238E27FC236}">
                      <a16:creationId xmlns:a16="http://schemas.microsoft.com/office/drawing/2014/main" id="{D1786FB5-064F-5F43-AA6F-845729F5D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717" y="2400"/>
                  <a:ext cx="101" cy="161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Comic Sans MS" pitchFamily="66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3" name="Group 49">
                  <a:extLst>
                    <a:ext uri="{FF2B5EF4-FFF2-40B4-BE49-F238E27FC236}">
                      <a16:creationId xmlns:a16="http://schemas.microsoft.com/office/drawing/2014/main" id="{656C37C3-82C1-724A-A448-C44FB9A41D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7" y="2244"/>
                  <a:ext cx="512" cy="415"/>
                  <a:chOff x="-44" y="1473"/>
                  <a:chExt cx="981" cy="1105"/>
                </a:xfrm>
              </p:grpSpPr>
              <p:pic>
                <p:nvPicPr>
                  <p:cNvPr id="44" name="Picture 50" descr="desktop_computer_stylized_medium">
                    <a:extLst>
                      <a:ext uri="{FF2B5EF4-FFF2-40B4-BE49-F238E27FC236}">
                        <a16:creationId xmlns:a16="http://schemas.microsoft.com/office/drawing/2014/main" id="{8A268560-E264-E04F-A2AB-2704991A6E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" name="Freeform 51">
                    <a:extLst>
                      <a:ext uri="{FF2B5EF4-FFF2-40B4-BE49-F238E27FC236}">
                        <a16:creationId xmlns:a16="http://schemas.microsoft.com/office/drawing/2014/main" id="{22134382-90C7-6146-B0DB-A04DB8F0F8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33" name="Group 52">
                <a:extLst>
                  <a:ext uri="{FF2B5EF4-FFF2-40B4-BE49-F238E27FC236}">
                    <a16:creationId xmlns:a16="http://schemas.microsoft.com/office/drawing/2014/main" id="{8E942DC7-1284-C146-BEFF-38255C5AD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7413" y="3048000"/>
                <a:ext cx="631825" cy="554038"/>
                <a:chOff x="1745" y="1276"/>
                <a:chExt cx="512" cy="489"/>
              </a:xfrm>
            </p:grpSpPr>
            <p:sp>
              <p:nvSpPr>
                <p:cNvPr id="38" name="Rectangle 53">
                  <a:extLst>
                    <a:ext uri="{FF2B5EF4-FFF2-40B4-BE49-F238E27FC236}">
                      <a16:creationId xmlns:a16="http://schemas.microsoft.com/office/drawing/2014/main" id="{A6A9189D-2285-1C48-AA3E-1063B850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0" y="1604"/>
                  <a:ext cx="100" cy="161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Comic Sans MS" pitchFamily="66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Group 54">
                  <a:extLst>
                    <a:ext uri="{FF2B5EF4-FFF2-40B4-BE49-F238E27FC236}">
                      <a16:creationId xmlns:a16="http://schemas.microsoft.com/office/drawing/2014/main" id="{807BC566-B290-AC42-9214-AE624E203A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45" y="1276"/>
                  <a:ext cx="512" cy="415"/>
                  <a:chOff x="-44" y="1473"/>
                  <a:chExt cx="981" cy="1105"/>
                </a:xfrm>
              </p:grpSpPr>
              <p:pic>
                <p:nvPicPr>
                  <p:cNvPr id="40" name="Picture 55" descr="desktop_computer_stylized_medium">
                    <a:extLst>
                      <a:ext uri="{FF2B5EF4-FFF2-40B4-BE49-F238E27FC236}">
                        <a16:creationId xmlns:a16="http://schemas.microsoft.com/office/drawing/2014/main" id="{F93B2E14-58C7-AA49-98F5-39FB14BE78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1" name="Freeform 56">
                    <a:extLst>
                      <a:ext uri="{FF2B5EF4-FFF2-40B4-BE49-F238E27FC236}">
                        <a16:creationId xmlns:a16="http://schemas.microsoft.com/office/drawing/2014/main" id="{F58C92FC-12C5-0149-A217-A8A9ABA601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F5C96FAA-F18C-F04A-B677-8DF212B4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900" y="5645150"/>
                <a:ext cx="123825" cy="1825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35" name="Group 59">
                <a:extLst>
                  <a:ext uri="{FF2B5EF4-FFF2-40B4-BE49-F238E27FC236}">
                    <a16:creationId xmlns:a16="http://schemas.microsoft.com/office/drawing/2014/main" id="{9159FB10-BFC6-444D-A747-C90689DE82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6938" y="5784850"/>
                <a:ext cx="584200" cy="469900"/>
                <a:chOff x="-44" y="1473"/>
                <a:chExt cx="981" cy="1105"/>
              </a:xfrm>
            </p:grpSpPr>
            <p:pic>
              <p:nvPicPr>
                <p:cNvPr id="36" name="Picture 60" descr="desktop_computer_stylized_medium">
                  <a:extLst>
                    <a:ext uri="{FF2B5EF4-FFF2-40B4-BE49-F238E27FC236}">
                      <a16:creationId xmlns:a16="http://schemas.microsoft.com/office/drawing/2014/main" id="{DE1FD510-18F5-DA40-9C68-A55C03D64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983ACB1D-B2B4-3344-9BCB-B05975190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pic>
        <p:nvPicPr>
          <p:cNvPr id="48" name="Picture 40" descr="underline_base">
            <a:extLst>
              <a:ext uri="{FF2B5EF4-FFF2-40B4-BE49-F238E27FC236}">
                <a16:creationId xmlns:a16="http://schemas.microsoft.com/office/drawing/2014/main" id="{19784F9C-66B9-134A-98F9-2C98F0DAC21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" y="569104"/>
            <a:ext cx="3812112" cy="1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AC04EB-B0DF-4848-9EAA-3827B3F09503}"/>
              </a:ext>
            </a:extLst>
          </p:cNvPr>
          <p:cNvGrpSpPr/>
          <p:nvPr/>
        </p:nvGrpSpPr>
        <p:grpSpPr>
          <a:xfrm>
            <a:off x="859536" y="4724400"/>
            <a:ext cx="5529072" cy="871728"/>
            <a:chOff x="859536" y="4724400"/>
            <a:chExt cx="5529072" cy="87172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92DC482-63DA-7A49-8065-1EABAABB0FA5}"/>
                </a:ext>
              </a:extLst>
            </p:cNvPr>
            <p:cNvSpPr/>
            <p:nvPr/>
          </p:nvSpPr>
          <p:spPr bwMode="auto">
            <a:xfrm>
              <a:off x="859536" y="5102352"/>
              <a:ext cx="1261872" cy="4937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D2097CC-77D4-5F4B-BF37-3C207035E3B1}"/>
                </a:ext>
              </a:extLst>
            </p:cNvPr>
            <p:cNvSpPr/>
            <p:nvPr/>
          </p:nvSpPr>
          <p:spPr bwMode="auto">
            <a:xfrm>
              <a:off x="5126736" y="4724400"/>
              <a:ext cx="1261872" cy="4937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75E04C2-708B-7146-BEBF-BB01EED7CBF6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2429" y="2570927"/>
            <a:ext cx="1483561" cy="22910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411889C-CF58-C149-B1C4-8E26491608F3}"/>
              </a:ext>
            </a:extLst>
          </p:cNvPr>
          <p:cNvCxnSpPr>
            <a:cxnSpLocks/>
            <a:stCxn id="96" idx="2"/>
          </p:cNvCxnSpPr>
          <p:nvPr/>
        </p:nvCxnSpPr>
        <p:spPr bwMode="auto">
          <a:xfrm>
            <a:off x="6232690" y="2839312"/>
            <a:ext cx="123068" cy="16558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8C07F4-BCE4-E845-B738-3118569A8D7A}"/>
              </a:ext>
            </a:extLst>
          </p:cNvPr>
          <p:cNvGrpSpPr/>
          <p:nvPr/>
        </p:nvGrpSpPr>
        <p:grpSpPr>
          <a:xfrm>
            <a:off x="2523744" y="2063959"/>
            <a:ext cx="6251816" cy="3115784"/>
            <a:chOff x="2523744" y="2063959"/>
            <a:chExt cx="6251816" cy="311578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FB4309F-1B9B-E149-A32B-74D18E05F4DB}"/>
                </a:ext>
              </a:extLst>
            </p:cNvPr>
            <p:cNvGrpSpPr/>
            <p:nvPr/>
          </p:nvGrpSpPr>
          <p:grpSpPr>
            <a:xfrm>
              <a:off x="2523744" y="2063959"/>
              <a:ext cx="6251816" cy="3115784"/>
              <a:chOff x="2523744" y="2063959"/>
              <a:chExt cx="6251816" cy="3115784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2C64E4-8E37-FC40-8326-78F719723FBB}"/>
                  </a:ext>
                </a:extLst>
              </p:cNvPr>
              <p:cNvGrpSpPr/>
              <p:nvPr/>
            </p:nvGrpSpPr>
            <p:grpSpPr>
              <a:xfrm>
                <a:off x="2523744" y="2365410"/>
                <a:ext cx="6251816" cy="2814333"/>
                <a:chOff x="2523744" y="2365410"/>
                <a:chExt cx="6251816" cy="2814333"/>
              </a:xfrm>
            </p:grpSpPr>
            <p:grpSp>
              <p:nvGrpSpPr>
                <p:cNvPr id="50" name="Group 347">
                  <a:extLst>
                    <a:ext uri="{FF2B5EF4-FFF2-40B4-BE49-F238E27FC236}">
                      <a16:creationId xmlns:a16="http://schemas.microsoft.com/office/drawing/2014/main" id="{8AAB7BD8-BED5-6B48-89BB-C123EE4F40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81740" y="2365410"/>
                  <a:ext cx="416744" cy="205711"/>
                  <a:chOff x="1871277" y="1576300"/>
                  <a:chExt cx="1128371" cy="437861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C724C91-52FD-9E49-9CD4-5D732C3BA32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446" y="1694641"/>
                    <a:ext cx="1125202" cy="31952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8F80658-E325-F347-BF49-C3F687F77D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1277" y="1739611"/>
                    <a:ext cx="1128371" cy="11597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199D9CF4-691F-B941-8A53-AEA5BE3AAB79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1277" y="1576300"/>
                    <a:ext cx="1125200" cy="31952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2E32F21F-5288-3F45-B7FC-211FEC5DD7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708" y="1673340"/>
                    <a:ext cx="548339" cy="16094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F80B2DE4-7A2C-C24A-A57B-114DE4A68F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2655" y="1633103"/>
                    <a:ext cx="662444" cy="11124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C62F5578-26E3-0747-89DD-7948E5A0A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6889" y="1727776"/>
                    <a:ext cx="244057" cy="970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2E65345E-B340-824D-9512-C1378EDA2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9977" y="1730144"/>
                    <a:ext cx="240888" cy="97039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/>
                  </a:p>
                </p:txBody>
              </p: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73CE60E8-BE1F-3142-8D8F-395E5AF2ECC9}"/>
                      </a:ext>
                    </a:extLst>
                  </p:cNvPr>
                  <p:cNvCxnSpPr>
                    <a:endCxn id="53" idx="2"/>
                  </p:cNvCxnSpPr>
                  <p:nvPr/>
                </p:nvCxnSpPr>
                <p:spPr bwMode="auto">
                  <a:xfrm flipH="1" flipV="1">
                    <a:off x="1871277" y="1737243"/>
                    <a:ext cx="3169" cy="123074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C4B0B14F-5137-C241-8105-F4AA4E2B708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2996477" y="1734877"/>
                    <a:ext cx="3171" cy="123074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5EF81A1-C1FC-3845-8092-ADDD401B3AD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523744" y="2468880"/>
                  <a:ext cx="2615184" cy="8961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FAC36F8-64A8-024F-86CA-7A0924331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632704" y="2523744"/>
                  <a:ext cx="804672" cy="53035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67" name="Group 590">
                  <a:extLst>
                    <a:ext uri="{FF2B5EF4-FFF2-40B4-BE49-F238E27FC236}">
                      <a16:creationId xmlns:a16="http://schemas.microsoft.com/office/drawing/2014/main" id="{D9B8BD85-B0AB-6E49-921A-C166C3E0CF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683885" y="4369308"/>
                  <a:ext cx="414337" cy="373063"/>
                  <a:chOff x="2839" y="3501"/>
                  <a:chExt cx="755" cy="803"/>
                </a:xfrm>
              </p:grpSpPr>
              <p:pic>
                <p:nvPicPr>
                  <p:cNvPr id="6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E4F684D1-8D10-F14F-BB10-F692665AC3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9" name="Freeform 592">
                    <a:extLst>
                      <a:ext uri="{FF2B5EF4-FFF2-40B4-BE49-F238E27FC236}">
                        <a16:creationId xmlns:a16="http://schemas.microsoft.com/office/drawing/2014/main" id="{2449370D-27FA-2242-9D58-2E2896B12A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0" name="Group 599">
                  <a:extLst>
                    <a:ext uri="{FF2B5EF4-FFF2-40B4-BE49-F238E27FC236}">
                      <a16:creationId xmlns:a16="http://schemas.microsoft.com/office/drawing/2014/main" id="{20B5F6CE-C8A9-884C-B06C-5FA0D52670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811897" y="3775710"/>
                  <a:ext cx="427037" cy="350838"/>
                  <a:chOff x="2839" y="3501"/>
                  <a:chExt cx="755" cy="803"/>
                </a:xfrm>
              </p:grpSpPr>
              <p:pic>
                <p:nvPicPr>
                  <p:cNvPr id="71" name="Picture 600" descr="desktop_computer_stylized_medium">
                    <a:extLst>
                      <a:ext uri="{FF2B5EF4-FFF2-40B4-BE49-F238E27FC236}">
                        <a16:creationId xmlns:a16="http://schemas.microsoft.com/office/drawing/2014/main" id="{A45DB319-41DD-6746-B524-146F6C3C1A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2" name="Freeform 601">
                    <a:extLst>
                      <a:ext uri="{FF2B5EF4-FFF2-40B4-BE49-F238E27FC236}">
                        <a16:creationId xmlns:a16="http://schemas.microsoft.com/office/drawing/2014/main" id="{D0D0C4DC-B3A3-C447-B132-61FFFEA16C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3" name="Freeform 10">
                  <a:extLst>
                    <a:ext uri="{FF2B5EF4-FFF2-40B4-BE49-F238E27FC236}">
                      <a16:creationId xmlns:a16="http://schemas.microsoft.com/office/drawing/2014/main" id="{A7559B29-9C8F-C746-AFB8-85271D5F9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449" y="3005488"/>
                  <a:ext cx="1161541" cy="1601632"/>
                </a:xfrm>
                <a:custGeom>
                  <a:avLst/>
                  <a:gdLst>
                    <a:gd name="T0" fmla="*/ 2147483647 w 1292"/>
                    <a:gd name="T1" fmla="*/ 2147483647 h 1255"/>
                    <a:gd name="T2" fmla="*/ 2147483647 w 1292"/>
                    <a:gd name="T3" fmla="*/ 2147483647 h 1255"/>
                    <a:gd name="T4" fmla="*/ 2147483647 w 1292"/>
                    <a:gd name="T5" fmla="*/ 2147483647 h 1255"/>
                    <a:gd name="T6" fmla="*/ 2147483647 w 1292"/>
                    <a:gd name="T7" fmla="*/ 2147483647 h 1255"/>
                    <a:gd name="T8" fmla="*/ 2147483647 w 1292"/>
                    <a:gd name="T9" fmla="*/ 2147483647 h 1255"/>
                    <a:gd name="T10" fmla="*/ 2147483647 w 1292"/>
                    <a:gd name="T11" fmla="*/ 2147483647 h 1255"/>
                    <a:gd name="T12" fmla="*/ 2147483647 w 1292"/>
                    <a:gd name="T13" fmla="*/ 2147483647 h 1255"/>
                    <a:gd name="T14" fmla="*/ 2147483647 w 1292"/>
                    <a:gd name="T15" fmla="*/ 2147483647 h 1255"/>
                    <a:gd name="T16" fmla="*/ 2147483647 w 1292"/>
                    <a:gd name="T17" fmla="*/ 2147483647 h 1255"/>
                    <a:gd name="T18" fmla="*/ 2147483647 w 1292"/>
                    <a:gd name="T19" fmla="*/ 2147483647 h 1255"/>
                    <a:gd name="T20" fmla="*/ 2147483647 w 1292"/>
                    <a:gd name="T21" fmla="*/ 2147483647 h 1255"/>
                    <a:gd name="T22" fmla="*/ 2147483647 w 1292"/>
                    <a:gd name="T23" fmla="*/ 2147483647 h 125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292" h="1255">
                      <a:moveTo>
                        <a:pt x="239" y="7"/>
                      </a:moveTo>
                      <a:cubicBezTo>
                        <a:pt x="120" y="14"/>
                        <a:pt x="70" y="71"/>
                        <a:pt x="35" y="157"/>
                      </a:cubicBezTo>
                      <a:cubicBezTo>
                        <a:pt x="0" y="243"/>
                        <a:pt x="26" y="411"/>
                        <a:pt x="29" y="523"/>
                      </a:cubicBezTo>
                      <a:cubicBezTo>
                        <a:pt x="32" y="635"/>
                        <a:pt x="17" y="771"/>
                        <a:pt x="53" y="829"/>
                      </a:cubicBezTo>
                      <a:cubicBezTo>
                        <a:pt x="89" y="887"/>
                        <a:pt x="146" y="821"/>
                        <a:pt x="245" y="871"/>
                      </a:cubicBezTo>
                      <a:cubicBezTo>
                        <a:pt x="344" y="921"/>
                        <a:pt x="522" y="1068"/>
                        <a:pt x="647" y="1129"/>
                      </a:cubicBezTo>
                      <a:cubicBezTo>
                        <a:pt x="772" y="1190"/>
                        <a:pt x="903" y="1255"/>
                        <a:pt x="995" y="1237"/>
                      </a:cubicBezTo>
                      <a:cubicBezTo>
                        <a:pt x="1087" y="1219"/>
                        <a:pt x="1153" y="1153"/>
                        <a:pt x="1199" y="1021"/>
                      </a:cubicBezTo>
                      <a:cubicBezTo>
                        <a:pt x="1245" y="889"/>
                        <a:pt x="1270" y="580"/>
                        <a:pt x="1271" y="445"/>
                      </a:cubicBezTo>
                      <a:cubicBezTo>
                        <a:pt x="1272" y="310"/>
                        <a:pt x="1292" y="266"/>
                        <a:pt x="1205" y="211"/>
                      </a:cubicBezTo>
                      <a:cubicBezTo>
                        <a:pt x="1118" y="156"/>
                        <a:pt x="908" y="150"/>
                        <a:pt x="749" y="115"/>
                      </a:cubicBezTo>
                      <a:cubicBezTo>
                        <a:pt x="590" y="80"/>
                        <a:pt x="358" y="0"/>
                        <a:pt x="239" y="7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dirty="0"/>
                    <a:t>LAN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0CA4849-4129-9B4B-A398-59637EA8B85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79934" y="4169664"/>
                  <a:ext cx="467170" cy="29473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8A51A51-EC67-4B43-B92E-F8803D5FFE1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79792" y="3785616"/>
                  <a:ext cx="353568" cy="1524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3C90787-7111-5345-BE9C-BB0F767F2E17}"/>
                    </a:ext>
                  </a:extLst>
                </p:cNvPr>
                <p:cNvSpPr/>
                <p:nvPr/>
              </p:nvSpPr>
              <p:spPr>
                <a:xfrm>
                  <a:off x="5178006" y="4871966"/>
                  <a:ext cx="122822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400" dirty="0">
                      <a:solidFill>
                        <a:srgbClr val="C00000"/>
                      </a:solidFill>
                    </a:rPr>
                    <a:t>137.196.49</a:t>
                  </a:r>
                  <a:r>
                    <a:rPr lang="en-US" sz="1400" dirty="0"/>
                    <a:t>.3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4BBA552-4FA3-1D4C-A135-47620650D6F9}"/>
                    </a:ext>
                  </a:extLst>
                </p:cNvPr>
                <p:cNvSpPr/>
                <p:nvPr/>
              </p:nvSpPr>
              <p:spPr>
                <a:xfrm>
                  <a:off x="7433526" y="3323582"/>
                  <a:ext cx="134203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400" dirty="0">
                      <a:solidFill>
                        <a:srgbClr val="C00000"/>
                      </a:solidFill>
                    </a:rPr>
                    <a:t>137.196.49</a:t>
                  </a:r>
                  <a:r>
                    <a:rPr lang="en-US" sz="1400" dirty="0"/>
                    <a:t>.5</a:t>
                  </a:r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87" name="Text Box 25">
                  <a:extLst>
                    <a:ext uri="{FF2B5EF4-FFF2-40B4-BE49-F238E27FC236}">
                      <a16:creationId xmlns:a16="http://schemas.microsoft.com/office/drawing/2014/main" id="{8CFC2F68-633F-4642-8A65-4EE38CFBA0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764" y="4462111"/>
                  <a:ext cx="1614545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400" i="0" dirty="0">
                      <a:latin typeface="Arial" charset="0"/>
                      <a:cs typeface="+mn-cs"/>
                    </a:rPr>
                    <a:t>18-a4-d7-fa-20-c0</a:t>
                  </a:r>
                </a:p>
              </p:txBody>
            </p:sp>
          </p:grpSp>
          <p:sp>
            <p:nvSpPr>
              <p:cNvPr id="95" name="Text Box 36">
                <a:extLst>
                  <a:ext uri="{FF2B5EF4-FFF2-40B4-BE49-F238E27FC236}">
                    <a16:creationId xmlns:a16="http://schemas.microsoft.com/office/drawing/2014/main" id="{DCC54FAF-2441-654B-AFB9-CC8DF82A8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0419" y="2063959"/>
                <a:ext cx="112883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solidFill>
                      <a:srgbClr val="C00000"/>
                    </a:solidFill>
                    <a:latin typeface="Arial" charset="0"/>
                  </a:rPr>
                  <a:t>137.196.7</a:t>
                </a:r>
                <a:r>
                  <a:rPr lang="en-US" sz="1400" i="0" dirty="0">
                    <a:latin typeface="Arial" charset="0"/>
                  </a:rPr>
                  <a:t>.1</a:t>
                </a:r>
              </a:p>
            </p:txBody>
          </p:sp>
          <p:sp>
            <p:nvSpPr>
              <p:cNvPr id="99" name="Text Box 27">
                <a:extLst>
                  <a:ext uri="{FF2B5EF4-FFF2-40B4-BE49-F238E27FC236}">
                    <a16:creationId xmlns:a16="http://schemas.microsoft.com/office/drawing/2014/main" id="{98C1FE6F-3F35-7A49-B481-9E21968E99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4381" y="2243332"/>
                <a:ext cx="160120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Arial" charset="0"/>
                  </a:rPr>
                  <a:t>bd-c4-11-af-55-03</a:t>
                </a:r>
              </a:p>
            </p:txBody>
          </p:sp>
        </p:grp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81588A15-D8FC-6B4B-B9CF-2EF6560F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381" y="2274929"/>
              <a:ext cx="122822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Arial" charset="0"/>
                </a:rPr>
                <a:t>137.196.49</a:t>
              </a:r>
              <a:r>
                <a:rPr lang="en-US" sz="1400" i="0" dirty="0">
                  <a:latin typeface="Arial" charset="0"/>
                </a:rPr>
                <a:t>.1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475426-CBC3-4F45-B759-61650B5ECC9A}"/>
              </a:ext>
            </a:extLst>
          </p:cNvPr>
          <p:cNvSpPr txBox="1"/>
          <p:nvPr/>
        </p:nvSpPr>
        <p:spPr>
          <a:xfrm>
            <a:off x="244443" y="675332"/>
            <a:ext cx="868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 on different “</a:t>
            </a:r>
            <a:r>
              <a:rPr lang="en-US" dirty="0">
                <a:solidFill>
                  <a:srgbClr val="C00000"/>
                </a:solidFill>
              </a:rPr>
              <a:t>networks</a:t>
            </a:r>
            <a:r>
              <a:rPr lang="en-US" dirty="0"/>
              <a:t>” (137.196.49) can only be reached via a </a:t>
            </a:r>
            <a:r>
              <a:rPr lang="en-US" dirty="0">
                <a:solidFill>
                  <a:srgbClr val="00B050"/>
                </a:solidFill>
              </a:rPr>
              <a:t>router.</a:t>
            </a:r>
          </a:p>
          <a:p>
            <a:r>
              <a:rPr lang="en-US" dirty="0"/>
              <a:t>That means that the host cannot ARP for the remote host, uses a next hop router.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24D9711D-E9CC-0F4C-A068-EFE110F914D5}"/>
              </a:ext>
            </a:extLst>
          </p:cNvPr>
          <p:cNvCxnSpPr>
            <a:cxnSpLocks/>
            <a:stCxn id="92" idx="2"/>
            <a:endCxn id="93" idx="2"/>
          </p:cNvCxnSpPr>
          <p:nvPr/>
        </p:nvCxnSpPr>
        <p:spPr bwMode="auto">
          <a:xfrm rot="5400000" flipH="1" flipV="1">
            <a:off x="3435096" y="3273552"/>
            <a:ext cx="377952" cy="4267200"/>
          </a:xfrm>
          <a:prstGeom prst="bentConnector3">
            <a:avLst>
              <a:gd name="adj1" fmla="val -60484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Text Box 27">
            <a:extLst>
              <a:ext uri="{FF2B5EF4-FFF2-40B4-BE49-F238E27FC236}">
                <a16:creationId xmlns:a16="http://schemas.microsoft.com/office/drawing/2014/main" id="{88B9B7C7-4E97-964C-BBBC-ADE91506F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455" y="2531535"/>
            <a:ext cx="15744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f4-18-13-df-57-93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A39EFE-932C-324B-BFBE-B9749FD40094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9162" y="2507478"/>
            <a:ext cx="1394376" cy="19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B3EE6A-CCBE-9647-9700-87CDE3B38E25}"/>
              </a:ext>
            </a:extLst>
          </p:cNvPr>
          <p:cNvCxnSpPr>
            <a:cxnSpLocks/>
          </p:cNvCxnSpPr>
          <p:nvPr/>
        </p:nvCxnSpPr>
        <p:spPr bwMode="auto">
          <a:xfrm>
            <a:off x="2718283" y="5135141"/>
            <a:ext cx="13898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0DF6C4C-0716-B54A-8BFB-96B732748D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20688" y="2835374"/>
            <a:ext cx="1383531" cy="177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4C27375-9DD1-074E-B6EE-CF868EB02C9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6836" y="4752659"/>
            <a:ext cx="1383531" cy="177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6E24E48-8FCD-244C-8D95-B9845A892462}"/>
              </a:ext>
            </a:extLst>
          </p:cNvPr>
          <p:cNvSpPr txBox="1"/>
          <p:nvPr/>
        </p:nvSpPr>
        <p:spPr>
          <a:xfrm>
            <a:off x="4635587" y="289077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ROUTER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D7B29B-A50E-CC42-AB97-0624FE47D736}"/>
              </a:ext>
            </a:extLst>
          </p:cNvPr>
          <p:cNvSpPr txBox="1"/>
          <p:nvPr/>
        </p:nvSpPr>
        <p:spPr>
          <a:xfrm>
            <a:off x="243733" y="1260477"/>
            <a:ext cx="804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137.196.7.88 will ARP for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ROUTER 137.196.7.1 </a:t>
            </a:r>
            <a:r>
              <a:rPr lang="en-US" dirty="0">
                <a:solidFill>
                  <a:srgbClr val="0070C0"/>
                </a:solidFill>
              </a:rPr>
              <a:t>interface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MAC address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6B1EE8-FC40-0340-BE35-C56994F7A431}"/>
              </a:ext>
            </a:extLst>
          </p:cNvPr>
          <p:cNvSpPr txBox="1"/>
          <p:nvPr/>
        </p:nvSpPr>
        <p:spPr>
          <a:xfrm>
            <a:off x="216919" y="1583005"/>
            <a:ext cx="746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Then ROUTER will ARP for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Host 137.196.49.3 </a:t>
            </a:r>
            <a:r>
              <a:rPr lang="en-US" dirty="0">
                <a:solidFill>
                  <a:srgbClr val="0070C0"/>
                </a:solidFill>
              </a:rPr>
              <a:t>interface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MAC address</a:t>
            </a:r>
          </a:p>
        </p:txBody>
      </p:sp>
    </p:spTree>
    <p:extLst>
      <p:ext uri="{BB962C8B-B14F-4D97-AF65-F5344CB8AC3E}">
        <p14:creationId xmlns:p14="http://schemas.microsoft.com/office/powerpoint/2010/main" val="10622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3933-A075-3E4C-B3A0-58C5258B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50" y="117389"/>
            <a:ext cx="8882449" cy="417719"/>
          </a:xfrm>
        </p:spPr>
        <p:txBody>
          <a:bodyPr/>
          <a:lstStyle/>
          <a:p>
            <a:r>
              <a:rPr lang="en-US" sz="2800" dirty="0"/>
              <a:t>What happens when a host has a larger view of network?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37A4-2F0D-5140-9FA4-B0E628F2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73" y="877759"/>
            <a:ext cx="3991232" cy="5517292"/>
          </a:xfrm>
        </p:spPr>
        <p:txBody>
          <a:bodyPr/>
          <a:lstStyle/>
          <a:p>
            <a:r>
              <a:rPr lang="en-US" sz="2000" dirty="0"/>
              <a:t>larger view -&gt; means shorter prefix, i.e., does not see the local subnets</a:t>
            </a:r>
          </a:p>
          <a:p>
            <a:r>
              <a:rPr lang="en-US" sz="2000" dirty="0"/>
              <a:t>Host 223.1.1.1/</a:t>
            </a:r>
            <a:r>
              <a:rPr lang="en-US" sz="2000" dirty="0">
                <a:solidFill>
                  <a:srgbClr val="C00000"/>
                </a:solidFill>
              </a:rPr>
              <a:t>16</a:t>
            </a:r>
            <a:r>
              <a:rPr lang="en-US" sz="2000" dirty="0"/>
              <a:t> thinks that all PCs with </a:t>
            </a:r>
            <a:r>
              <a:rPr lang="en-US" sz="2000" dirty="0">
                <a:solidFill>
                  <a:srgbClr val="C00000"/>
                </a:solidFill>
              </a:rPr>
              <a:t>223.1</a:t>
            </a:r>
            <a:r>
              <a:rPr lang="en-US" sz="2000" dirty="0"/>
              <a:t>.0.0 prefix are in its local subnet and it will not ask the local (default router) to forward the datagram to any of the PCs</a:t>
            </a:r>
          </a:p>
          <a:p>
            <a:pPr lvl="1"/>
            <a:r>
              <a:rPr lang="en-US" sz="1600" dirty="0"/>
              <a:t>Network view of Host:</a:t>
            </a:r>
            <a:r>
              <a:rPr lang="en-US" sz="1600" dirty="0">
                <a:solidFill>
                  <a:srgbClr val="C00000"/>
                </a:solidFill>
              </a:rPr>
              <a:t>223.1</a:t>
            </a:r>
            <a:r>
              <a:rPr lang="en-US" sz="1600" dirty="0"/>
              <a:t>.1.1/16 = </a:t>
            </a:r>
            <a:r>
              <a:rPr lang="en-US" sz="1600" dirty="0">
                <a:solidFill>
                  <a:srgbClr val="C00000"/>
                </a:solidFill>
              </a:rPr>
              <a:t>223.1.0.0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Network view of Host for PC2:</a:t>
            </a:r>
            <a:r>
              <a:rPr lang="en-US" sz="1600" dirty="0">
                <a:solidFill>
                  <a:srgbClr val="C00000"/>
                </a:solidFill>
              </a:rPr>
              <a:t>223.1</a:t>
            </a:r>
            <a:r>
              <a:rPr lang="en-US" sz="1600" dirty="0"/>
              <a:t>.3.1/16 = </a:t>
            </a:r>
            <a:r>
              <a:rPr lang="en-US" sz="1600" dirty="0">
                <a:solidFill>
                  <a:srgbClr val="C00000"/>
                </a:solidFill>
              </a:rPr>
              <a:t>223.1.0.0</a:t>
            </a:r>
          </a:p>
          <a:p>
            <a:r>
              <a:rPr lang="en-US" sz="2000" dirty="0"/>
              <a:t>Host will directly ARP for PC2</a:t>
            </a:r>
          </a:p>
          <a:p>
            <a:r>
              <a:rPr lang="en-US" sz="2000" dirty="0"/>
              <a:t>Can PC2 respond?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</a:t>
            </a:r>
            <a:r>
              <a:rPr lang="en-US" sz="2000" dirty="0"/>
              <a:t>. It is not on the same network, no one will respond to the ARP</a:t>
            </a:r>
          </a:p>
          <a:p>
            <a:r>
              <a:rPr lang="en-US" sz="2000" dirty="0"/>
              <a:t>Solution: Proxy ARP!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56B8E-D5BE-CC4A-AABF-B524658D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F34E-B4FC-FD47-913A-BB6733B0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106</a:t>
            </a:fld>
            <a:endParaRPr lang="en-US" alt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155E8D2-2246-A84C-881A-F66C3661D31E}"/>
              </a:ext>
            </a:extLst>
          </p:cNvPr>
          <p:cNvCxnSpPr>
            <a:cxnSpLocks/>
          </p:cNvCxnSpPr>
          <p:nvPr/>
        </p:nvCxnSpPr>
        <p:spPr bwMode="auto">
          <a:xfrm>
            <a:off x="3619991" y="3870961"/>
            <a:ext cx="2293338" cy="6541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7F34C-2AC2-A447-85E8-00B865242199}"/>
              </a:ext>
            </a:extLst>
          </p:cNvPr>
          <p:cNvGrpSpPr/>
          <p:nvPr/>
        </p:nvGrpSpPr>
        <p:grpSpPr>
          <a:xfrm>
            <a:off x="3876547" y="1309061"/>
            <a:ext cx="5095145" cy="4207374"/>
            <a:chOff x="3876547" y="1309061"/>
            <a:chExt cx="5095145" cy="4207374"/>
          </a:xfrm>
        </p:grpSpPr>
        <p:sp>
          <p:nvSpPr>
            <p:cNvPr id="8" name="Freeform 140">
              <a:extLst>
                <a:ext uri="{FF2B5EF4-FFF2-40B4-BE49-F238E27FC236}">
                  <a16:creationId xmlns:a16="http://schemas.microsoft.com/office/drawing/2014/main" id="{0DFD86BA-1B3C-9E49-8815-6B6B6C7939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62648" y="3344713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B2E7CAF3-A117-7548-BBAA-1BB4437980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60392" y="2018356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0">
              <a:extLst>
                <a:ext uri="{FF2B5EF4-FFF2-40B4-BE49-F238E27FC236}">
                  <a16:creationId xmlns:a16="http://schemas.microsoft.com/office/drawing/2014/main" id="{510200E4-C3D8-204C-BE84-92F16AA5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217" y="1600844"/>
              <a:ext cx="1038225" cy="2044399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Text Box 26">
              <a:extLst>
                <a:ext uri="{FF2B5EF4-FFF2-40B4-BE49-F238E27FC236}">
                  <a16:creationId xmlns:a16="http://schemas.microsoft.com/office/drawing/2014/main" id="{70DD0AFD-35BF-3840-A00B-2C6FB34E4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8120" y="1309061"/>
              <a:ext cx="1439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solidFill>
                    <a:srgbClr val="C00000"/>
                  </a:solidFill>
                </a:rPr>
                <a:t>Host: 223.1.1.1/16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6D60E696-AF4D-294C-9037-6C7D990C9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860" y="2382711"/>
              <a:ext cx="833438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/>
            </a:p>
          </p:txBody>
        </p:sp>
        <p:sp>
          <p:nvSpPr>
            <p:cNvPr id="67" name="Text Box 29">
              <a:extLst>
                <a:ext uri="{FF2B5EF4-FFF2-40B4-BE49-F238E27FC236}">
                  <a16:creationId xmlns:a16="http://schemas.microsoft.com/office/drawing/2014/main" id="{576900EC-2B02-274B-9233-5541C08FB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547" y="2304923"/>
              <a:ext cx="10382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EC22AA34-1379-3A4D-B975-4FE5FB21B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8628" y="2867798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223.1.1.3/24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6F93D829-8D36-E54D-AF71-681EAEACD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2592" y="2516831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223.1.1.4/24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EEB29FAA-02E1-D047-8570-388151E95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4317" y="2816869"/>
              <a:ext cx="581025" cy="47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3AE2B7F7-BE84-004C-9022-F05A9A6A5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8905" y="2526356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223.1.2.9/24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7" name="Line 36">
              <a:extLst>
                <a:ext uri="{FF2B5EF4-FFF2-40B4-BE49-F238E27FC236}">
                  <a16:creationId xmlns:a16="http://schemas.microsoft.com/office/drawing/2014/main" id="{8C275927-4739-B840-A777-1011A56AA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8255" y="2126306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AC4FC1C4-63E6-684A-9C76-EE00F6B57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8255" y="3397894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41">
              <a:extLst>
                <a:ext uri="{FF2B5EF4-FFF2-40B4-BE49-F238E27FC236}">
                  <a16:creationId xmlns:a16="http://schemas.microsoft.com/office/drawing/2014/main" id="{9A07052F-1FF1-6A41-9DE1-B4F1470CE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4572" y="3497906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0" name="Text Box 44">
              <a:extLst>
                <a:ext uri="{FF2B5EF4-FFF2-40B4-BE49-F238E27FC236}">
                  <a16:creationId xmlns:a16="http://schemas.microsoft.com/office/drawing/2014/main" id="{C5CA3297-3EE0-AA42-A8E2-4242B5F05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6611" y="1817215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223.1.2.1/24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8F31B909-CC8E-B84C-91BA-B80DC42D1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6192" y="3155006"/>
              <a:ext cx="0" cy="757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7">
              <a:extLst>
                <a:ext uri="{FF2B5EF4-FFF2-40B4-BE49-F238E27FC236}">
                  <a16:creationId xmlns:a16="http://schemas.microsoft.com/office/drawing/2014/main" id="{5143CBF8-47C5-8648-A1AE-C6D068595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63417" y="4428181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48">
              <a:extLst>
                <a:ext uri="{FF2B5EF4-FFF2-40B4-BE49-F238E27FC236}">
                  <a16:creationId xmlns:a16="http://schemas.microsoft.com/office/drawing/2014/main" id="{77145B79-0384-7F49-B9B1-AA2895B1F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39755" y="4432944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53">
              <a:extLst>
                <a:ext uri="{FF2B5EF4-FFF2-40B4-BE49-F238E27FC236}">
                  <a16:creationId xmlns:a16="http://schemas.microsoft.com/office/drawing/2014/main" id="{50131D8D-9C6A-874E-9630-04A835093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1505" y="4493269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223.1.3.2/24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5" name="Text Box 56">
              <a:extLst>
                <a:ext uri="{FF2B5EF4-FFF2-40B4-BE49-F238E27FC236}">
                  <a16:creationId xmlns:a16="http://schemas.microsoft.com/office/drawing/2014/main" id="{21D81DE2-0A22-BC4D-99A9-D7DDE4BE1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2373" y="5239436"/>
              <a:ext cx="14221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PC2: 223.1.3.1/24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grpSp>
          <p:nvGrpSpPr>
            <p:cNvPr id="26" name="Group 57">
              <a:extLst>
                <a:ext uri="{FF2B5EF4-FFF2-40B4-BE49-F238E27FC236}">
                  <a16:creationId xmlns:a16="http://schemas.microsoft.com/office/drawing/2014/main" id="{7EB96748-1213-0142-A20E-66438C00F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2949" y="3250256"/>
              <a:ext cx="1122361" cy="276225"/>
              <a:chOff x="4532" y="1229"/>
              <a:chExt cx="707" cy="174"/>
            </a:xfrm>
          </p:grpSpPr>
          <p:sp>
            <p:nvSpPr>
              <p:cNvPr id="64" name="Rectangle 58">
                <a:extLst>
                  <a:ext uri="{FF2B5EF4-FFF2-40B4-BE49-F238E27FC236}">
                    <a16:creationId xmlns:a16="http://schemas.microsoft.com/office/drawing/2014/main" id="{9DC8D5D4-065D-7444-85D8-21A51B951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/>
              </a:p>
            </p:txBody>
          </p:sp>
          <p:sp>
            <p:nvSpPr>
              <p:cNvPr id="65" name="Text Box 59">
                <a:extLst>
                  <a:ext uri="{FF2B5EF4-FFF2-40B4-BE49-F238E27FC236}">
                    <a16:creationId xmlns:a16="http://schemas.microsoft.com/office/drawing/2014/main" id="{52FFE7F6-9A38-7A4C-88EB-30FBD4F109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2" y="1229"/>
                <a:ext cx="70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dirty="0"/>
                  <a:t>223.1.3.27/24</a:t>
                </a:r>
                <a:endParaRPr lang="en-US" altLang="en-US" sz="1200" dirty="0">
                  <a:latin typeface="Comic Sans MS" panose="030F0902030302020204" pitchFamily="66" charset="0"/>
                </a:endParaRPr>
              </a:p>
            </p:txBody>
          </p:sp>
        </p:grpSp>
        <p:grpSp>
          <p:nvGrpSpPr>
            <p:cNvPr id="28" name="Group 80">
              <a:extLst>
                <a:ext uri="{FF2B5EF4-FFF2-40B4-BE49-F238E27FC236}">
                  <a16:creationId xmlns:a16="http://schemas.microsoft.com/office/drawing/2014/main" id="{9301D852-CF98-9B45-A920-2C9C46A84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8292" y="2275531"/>
              <a:ext cx="641350" cy="558800"/>
              <a:chOff x="-44" y="1473"/>
              <a:chExt cx="981" cy="1105"/>
            </a:xfrm>
          </p:grpSpPr>
          <p:pic>
            <p:nvPicPr>
              <p:cNvPr id="60" name="Picture 81" descr="desktop_computer_stylized_medium">
                <a:extLst>
                  <a:ext uri="{FF2B5EF4-FFF2-40B4-BE49-F238E27FC236}">
                    <a16:creationId xmlns:a16="http://schemas.microsoft.com/office/drawing/2014/main" id="{773BB9B7-6E6B-2F41-8BB8-6D958168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7A52701F-0EAB-8E47-B18D-0749DA6907D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3">
              <a:extLst>
                <a:ext uri="{FF2B5EF4-FFF2-40B4-BE49-F238E27FC236}">
                  <a16:creationId xmlns:a16="http://schemas.microsoft.com/office/drawing/2014/main" id="{175E8A11-672C-5746-80CD-D0005892B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867" y="2885131"/>
              <a:ext cx="641350" cy="558800"/>
              <a:chOff x="-44" y="1473"/>
              <a:chExt cx="981" cy="1105"/>
            </a:xfrm>
          </p:grpSpPr>
          <p:pic>
            <p:nvPicPr>
              <p:cNvPr id="58" name="Picture 84" descr="desktop_computer_stylized_medium">
                <a:extLst>
                  <a:ext uri="{FF2B5EF4-FFF2-40B4-BE49-F238E27FC236}">
                    <a16:creationId xmlns:a16="http://schemas.microsoft.com/office/drawing/2014/main" id="{C2AC908C-1B6D-5147-8A1C-62429A199B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85">
                <a:extLst>
                  <a:ext uri="{FF2B5EF4-FFF2-40B4-BE49-F238E27FC236}">
                    <a16:creationId xmlns:a16="http://schemas.microsoft.com/office/drawing/2014/main" id="{DA2C0F00-503F-D64E-8FB0-860F20BDC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7">
              <a:extLst>
                <a:ext uri="{FF2B5EF4-FFF2-40B4-BE49-F238E27FC236}">
                  <a16:creationId xmlns:a16="http://schemas.microsoft.com/office/drawing/2014/main" id="{ADB2CF1C-E545-8E48-B6B6-47B01C0C85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16055" y="1834206"/>
              <a:ext cx="641350" cy="558800"/>
              <a:chOff x="-44" y="1473"/>
              <a:chExt cx="981" cy="1105"/>
            </a:xfrm>
          </p:grpSpPr>
          <p:pic>
            <p:nvPicPr>
              <p:cNvPr id="56" name="Picture 88" descr="desktop_computer_stylized_medium">
                <a:extLst>
                  <a:ext uri="{FF2B5EF4-FFF2-40B4-BE49-F238E27FC236}">
                    <a16:creationId xmlns:a16="http://schemas.microsoft.com/office/drawing/2014/main" id="{EA1B9351-F74C-AD40-B914-3BEFC3FDD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89">
                <a:extLst>
                  <a:ext uri="{FF2B5EF4-FFF2-40B4-BE49-F238E27FC236}">
                    <a16:creationId xmlns:a16="http://schemas.microsoft.com/office/drawing/2014/main" id="{FBA470C1-D3EE-2340-81D5-F9550C3974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90">
              <a:extLst>
                <a:ext uri="{FF2B5EF4-FFF2-40B4-BE49-F238E27FC236}">
                  <a16:creationId xmlns:a16="http://schemas.microsoft.com/office/drawing/2014/main" id="{0B9C83AB-2357-0343-9DA9-2CBE42C384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30342" y="3113731"/>
              <a:ext cx="641350" cy="558800"/>
              <a:chOff x="-44" y="1473"/>
              <a:chExt cx="981" cy="1105"/>
            </a:xfrm>
          </p:grpSpPr>
          <p:pic>
            <p:nvPicPr>
              <p:cNvPr id="54" name="Picture 91" descr="desktop_computer_stylized_medium">
                <a:extLst>
                  <a:ext uri="{FF2B5EF4-FFF2-40B4-BE49-F238E27FC236}">
                    <a16:creationId xmlns:a16="http://schemas.microsoft.com/office/drawing/2014/main" id="{F16521DB-AE60-EB45-A208-4F23C1B6F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Freeform 92">
                <a:extLst>
                  <a:ext uri="{FF2B5EF4-FFF2-40B4-BE49-F238E27FC236}">
                    <a16:creationId xmlns:a16="http://schemas.microsoft.com/office/drawing/2014/main" id="{329D7C31-7F6C-1B4F-909C-50B5CB4D1F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93">
              <a:extLst>
                <a:ext uri="{FF2B5EF4-FFF2-40B4-BE49-F238E27FC236}">
                  <a16:creationId xmlns:a16="http://schemas.microsoft.com/office/drawing/2014/main" id="{A8D731DF-D552-C841-A48B-632013A137E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231792" y="4637731"/>
              <a:ext cx="641350" cy="558800"/>
              <a:chOff x="-44" y="1473"/>
              <a:chExt cx="981" cy="1105"/>
            </a:xfrm>
          </p:grpSpPr>
          <p:pic>
            <p:nvPicPr>
              <p:cNvPr id="52" name="Picture 94" descr="desktop_computer_stylized_medium">
                <a:extLst>
                  <a:ext uri="{FF2B5EF4-FFF2-40B4-BE49-F238E27FC236}">
                    <a16:creationId xmlns:a16="http://schemas.microsoft.com/office/drawing/2014/main" id="{5516528A-B4B7-4C40-9C3B-CB418C8D7F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95">
                <a:extLst>
                  <a:ext uri="{FF2B5EF4-FFF2-40B4-BE49-F238E27FC236}">
                    <a16:creationId xmlns:a16="http://schemas.microsoft.com/office/drawing/2014/main" id="{A9DB91C2-78F9-D849-ADDA-BDA8244679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3" name="Group 96">
              <a:extLst>
                <a:ext uri="{FF2B5EF4-FFF2-40B4-BE49-F238E27FC236}">
                  <a16:creationId xmlns:a16="http://schemas.microsoft.com/office/drawing/2014/main" id="{BF82B7E6-1D44-5A4E-892E-261D3311CB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068155" y="4679006"/>
              <a:ext cx="641350" cy="558800"/>
              <a:chOff x="-44" y="1473"/>
              <a:chExt cx="981" cy="1105"/>
            </a:xfrm>
          </p:grpSpPr>
          <p:pic>
            <p:nvPicPr>
              <p:cNvPr id="50" name="Picture 97" descr="desktop_computer_stylized_medium">
                <a:extLst>
                  <a:ext uri="{FF2B5EF4-FFF2-40B4-BE49-F238E27FC236}">
                    <a16:creationId xmlns:a16="http://schemas.microsoft.com/office/drawing/2014/main" id="{B8903402-F328-A542-B0E0-AB10A084D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Freeform 98">
                <a:extLst>
                  <a:ext uri="{FF2B5EF4-FFF2-40B4-BE49-F238E27FC236}">
                    <a16:creationId xmlns:a16="http://schemas.microsoft.com/office/drawing/2014/main" id="{AC5C2A86-2EF0-8645-B448-81345F2A62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4" name="Group 99">
              <a:extLst>
                <a:ext uri="{FF2B5EF4-FFF2-40B4-BE49-F238E27FC236}">
                  <a16:creationId xmlns:a16="http://schemas.microsoft.com/office/drawing/2014/main" id="{E5C6E4D1-E1A6-FA47-BBDF-C40308068E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6780" y="2772419"/>
              <a:ext cx="698500" cy="355600"/>
              <a:chOff x="4396" y="1245"/>
              <a:chExt cx="672" cy="248"/>
            </a:xfrm>
          </p:grpSpPr>
          <p:sp>
            <p:nvSpPr>
              <p:cNvPr id="42" name="Oval 407">
                <a:extLst>
                  <a:ext uri="{FF2B5EF4-FFF2-40B4-BE49-F238E27FC236}">
                    <a16:creationId xmlns:a16="http://schemas.microsoft.com/office/drawing/2014/main" id="{F5A8483B-AAB6-AC4A-BA7F-2E4E99614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10">
                <a:extLst>
                  <a:ext uri="{FF2B5EF4-FFF2-40B4-BE49-F238E27FC236}">
                    <a16:creationId xmlns:a16="http://schemas.microsoft.com/office/drawing/2014/main" id="{6184AC3C-B687-0648-96AA-9298A5347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11">
                <a:extLst>
                  <a:ext uri="{FF2B5EF4-FFF2-40B4-BE49-F238E27FC236}">
                    <a16:creationId xmlns:a16="http://schemas.microsoft.com/office/drawing/2014/main" id="{A064B0CC-98CC-8546-AAB1-7E75782B4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5" name="Group 103">
                <a:extLst>
                  <a:ext uri="{FF2B5EF4-FFF2-40B4-BE49-F238E27FC236}">
                    <a16:creationId xmlns:a16="http://schemas.microsoft.com/office/drawing/2014/main" id="{3D506EF6-64A5-7C4A-BF4E-54ACABFE9E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48" name="Freeform 104">
                  <a:extLst>
                    <a:ext uri="{FF2B5EF4-FFF2-40B4-BE49-F238E27FC236}">
                      <a16:creationId xmlns:a16="http://schemas.microsoft.com/office/drawing/2014/main" id="{E8CBB316-FE14-644F-88CA-5040523B5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5">
                  <a:extLst>
                    <a:ext uri="{FF2B5EF4-FFF2-40B4-BE49-F238E27FC236}">
                      <a16:creationId xmlns:a16="http://schemas.microsoft.com/office/drawing/2014/main" id="{5D6CAD37-95A8-8A43-8275-35CAD432A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Line 106">
                <a:extLst>
                  <a:ext uri="{FF2B5EF4-FFF2-40B4-BE49-F238E27FC236}">
                    <a16:creationId xmlns:a16="http://schemas.microsoft.com/office/drawing/2014/main" id="{D419D366-38B0-A749-AA01-BD50471DC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7">
                <a:extLst>
                  <a:ext uri="{FF2B5EF4-FFF2-40B4-BE49-F238E27FC236}">
                    <a16:creationId xmlns:a16="http://schemas.microsoft.com/office/drawing/2014/main" id="{3566BA9E-96C0-2946-9064-3C371CE6B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Line 5">
              <a:extLst>
                <a:ext uri="{FF2B5EF4-FFF2-40B4-BE49-F238E27FC236}">
                  <a16:creationId xmlns:a16="http://schemas.microsoft.com/office/drawing/2014/main" id="{14DC6E43-4A49-5542-B341-049508363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480" y="1964380"/>
              <a:ext cx="536480" cy="320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3C971058-7457-B047-B017-D9A142FD5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4405" y="2704156"/>
              <a:ext cx="277812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3E725A21-C1F3-8C4F-BD31-567FD48C0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5517" y="3235969"/>
              <a:ext cx="422275" cy="47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602F96C4-D2AD-0146-82B7-8B317677F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9580" y="2812106"/>
              <a:ext cx="561975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3C54886-DF41-A941-8819-859952015EF8}"/>
                </a:ext>
              </a:extLst>
            </p:cNvPr>
            <p:cNvSpPr txBox="1"/>
            <p:nvPr/>
          </p:nvSpPr>
          <p:spPr>
            <a:xfrm>
              <a:off x="5338118" y="2792629"/>
              <a:ext cx="1223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223.1.1.0/24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7BCCA7-5BBF-844A-BC8C-C66E3E17FEE6}"/>
                </a:ext>
              </a:extLst>
            </p:cNvPr>
            <p:cNvSpPr txBox="1"/>
            <p:nvPr/>
          </p:nvSpPr>
          <p:spPr>
            <a:xfrm>
              <a:off x="7702378" y="2697893"/>
              <a:ext cx="1206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223.1.2.0/24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FC040-6DF5-3240-A64E-1276C3741A04}"/>
                </a:ext>
              </a:extLst>
            </p:cNvPr>
            <p:cNvSpPr txBox="1"/>
            <p:nvPr/>
          </p:nvSpPr>
          <p:spPr>
            <a:xfrm>
              <a:off x="6380204" y="4205419"/>
              <a:ext cx="1194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223.1.3.0/2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543C23-1315-EF49-81C4-6EDA44EAAD60}"/>
                </a:ext>
              </a:extLst>
            </p:cNvPr>
            <p:cNvSpPr txBox="1"/>
            <p:nvPr/>
          </p:nvSpPr>
          <p:spPr>
            <a:xfrm>
              <a:off x="6487297" y="222421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</a:t>
              </a:r>
            </a:p>
          </p:txBody>
        </p:sp>
      </p:grpSp>
      <p:pic>
        <p:nvPicPr>
          <p:cNvPr id="71" name="Picture 99" descr="underline_base">
            <a:extLst>
              <a:ext uri="{FF2B5EF4-FFF2-40B4-BE49-F238E27FC236}">
                <a16:creationId xmlns:a16="http://schemas.microsoft.com/office/drawing/2014/main" id="{739D7914-6C46-1044-B87B-F88D868F865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7" y="544562"/>
            <a:ext cx="8407387" cy="1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195">
            <a:extLst>
              <a:ext uri="{FF2B5EF4-FFF2-40B4-BE49-F238E27FC236}">
                <a16:creationId xmlns:a16="http://schemas.microsoft.com/office/drawing/2014/main" id="{ABCA81F4-D6D2-5641-A1C1-7E66AB4ABC0D}"/>
              </a:ext>
            </a:extLst>
          </p:cNvPr>
          <p:cNvGrpSpPr>
            <a:grpSpLocks/>
          </p:cNvGrpSpPr>
          <p:nvPr/>
        </p:nvGrpSpPr>
        <p:grpSpPr bwMode="auto">
          <a:xfrm>
            <a:off x="4818380" y="1557338"/>
            <a:ext cx="401638" cy="681037"/>
            <a:chOff x="4140" y="429"/>
            <a:chExt cx="1425" cy="2396"/>
          </a:xfrm>
        </p:grpSpPr>
        <p:sp>
          <p:nvSpPr>
            <p:cNvPr id="74" name="Freeform 196">
              <a:extLst>
                <a:ext uri="{FF2B5EF4-FFF2-40B4-BE49-F238E27FC236}">
                  <a16:creationId xmlns:a16="http://schemas.microsoft.com/office/drawing/2014/main" id="{82CE7256-3B27-8F4F-8FCB-E33893F01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197">
              <a:extLst>
                <a:ext uri="{FF2B5EF4-FFF2-40B4-BE49-F238E27FC236}">
                  <a16:creationId xmlns:a16="http://schemas.microsoft.com/office/drawing/2014/main" id="{7489371C-0E7E-8947-A7C3-866FD29F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76" name="Freeform 198">
              <a:extLst>
                <a:ext uri="{FF2B5EF4-FFF2-40B4-BE49-F238E27FC236}">
                  <a16:creationId xmlns:a16="http://schemas.microsoft.com/office/drawing/2014/main" id="{484DD534-7BD2-7D44-A0C1-118A33C51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99">
              <a:extLst>
                <a:ext uri="{FF2B5EF4-FFF2-40B4-BE49-F238E27FC236}">
                  <a16:creationId xmlns:a16="http://schemas.microsoft.com/office/drawing/2014/main" id="{C528A75C-BAC7-C444-AC3E-E9C7814FB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200">
              <a:extLst>
                <a:ext uri="{FF2B5EF4-FFF2-40B4-BE49-F238E27FC236}">
                  <a16:creationId xmlns:a16="http://schemas.microsoft.com/office/drawing/2014/main" id="{0F193897-704A-B34C-9DF3-42512007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79" name="Group 201">
              <a:extLst>
                <a:ext uri="{FF2B5EF4-FFF2-40B4-BE49-F238E27FC236}">
                  <a16:creationId xmlns:a16="http://schemas.microsoft.com/office/drawing/2014/main" id="{B9A13167-3A9C-8846-81FC-4B404915B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5" name="AutoShape 202">
                <a:extLst>
                  <a:ext uri="{FF2B5EF4-FFF2-40B4-BE49-F238E27FC236}">
                    <a16:creationId xmlns:a16="http://schemas.microsoft.com/office/drawing/2014/main" id="{82D3B91F-CD9B-7D4A-9224-BF711FD3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6" name="AutoShape 203">
                <a:extLst>
                  <a:ext uri="{FF2B5EF4-FFF2-40B4-BE49-F238E27FC236}">
                    <a16:creationId xmlns:a16="http://schemas.microsoft.com/office/drawing/2014/main" id="{BBC404EA-94BE-6B48-BFBD-E6A1DCD7A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1" name="Rectangle 204">
              <a:extLst>
                <a:ext uri="{FF2B5EF4-FFF2-40B4-BE49-F238E27FC236}">
                  <a16:creationId xmlns:a16="http://schemas.microsoft.com/office/drawing/2014/main" id="{B7FE3026-F0C2-D249-A3BD-C158626E7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82" name="Group 205">
              <a:extLst>
                <a:ext uri="{FF2B5EF4-FFF2-40B4-BE49-F238E27FC236}">
                  <a16:creationId xmlns:a16="http://schemas.microsoft.com/office/drawing/2014/main" id="{78DEDDBB-E7C0-5746-B852-8557D291D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3" name="AutoShape 206">
                <a:extLst>
                  <a:ext uri="{FF2B5EF4-FFF2-40B4-BE49-F238E27FC236}">
                    <a16:creationId xmlns:a16="http://schemas.microsoft.com/office/drawing/2014/main" id="{9AF82046-9E47-AC4E-8AFD-06BE019F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4" name="AutoShape 207">
                <a:extLst>
                  <a:ext uri="{FF2B5EF4-FFF2-40B4-BE49-F238E27FC236}">
                    <a16:creationId xmlns:a16="http://schemas.microsoft.com/office/drawing/2014/main" id="{BD621DFB-3D94-A944-89D4-639D2E35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3" name="Rectangle 208">
              <a:extLst>
                <a:ext uri="{FF2B5EF4-FFF2-40B4-BE49-F238E27FC236}">
                  <a16:creationId xmlns:a16="http://schemas.microsoft.com/office/drawing/2014/main" id="{2FAFE4D6-1864-1643-944D-880B413F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6"/>
              <a:ext cx="59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84" name="Rectangle 209">
              <a:extLst>
                <a:ext uri="{FF2B5EF4-FFF2-40B4-BE49-F238E27FC236}">
                  <a16:creationId xmlns:a16="http://schemas.microsoft.com/office/drawing/2014/main" id="{59C7C42D-80C2-ED4E-92F5-5E39D2EE7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8"/>
              <a:ext cx="591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9363F73D-5314-9549-B71E-454953CFB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" name="AutoShape 211">
                <a:extLst>
                  <a:ext uri="{FF2B5EF4-FFF2-40B4-BE49-F238E27FC236}">
                    <a16:creationId xmlns:a16="http://schemas.microsoft.com/office/drawing/2014/main" id="{AE3CF30D-F53D-A143-808A-3DE4B63DF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6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2" name="AutoShape 212">
                <a:extLst>
                  <a:ext uri="{FF2B5EF4-FFF2-40B4-BE49-F238E27FC236}">
                    <a16:creationId xmlns:a16="http://schemas.microsoft.com/office/drawing/2014/main" id="{64BB7303-6486-0E48-AE76-91BF96D5D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6" name="Freeform 213">
              <a:extLst>
                <a:ext uri="{FF2B5EF4-FFF2-40B4-BE49-F238E27FC236}">
                  <a16:creationId xmlns:a16="http://schemas.microsoft.com/office/drawing/2014/main" id="{A8948938-B4EE-A641-8315-DF2578410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4">
              <a:extLst>
                <a:ext uri="{FF2B5EF4-FFF2-40B4-BE49-F238E27FC236}">
                  <a16:creationId xmlns:a16="http://schemas.microsoft.com/office/drawing/2014/main" id="{FA144C37-45F0-F243-8544-EBD2212732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" name="AutoShape 215">
                <a:extLst>
                  <a:ext uri="{FF2B5EF4-FFF2-40B4-BE49-F238E27FC236}">
                    <a16:creationId xmlns:a16="http://schemas.microsoft.com/office/drawing/2014/main" id="{F10B5ACE-FD03-DE4F-9E97-B8DDE42C4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3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0" name="AutoShape 216">
                <a:extLst>
                  <a:ext uri="{FF2B5EF4-FFF2-40B4-BE49-F238E27FC236}">
                    <a16:creationId xmlns:a16="http://schemas.microsoft.com/office/drawing/2014/main" id="{368A8063-2438-D74A-BE5B-82C05FE27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8" name="Rectangle 217">
              <a:extLst>
                <a:ext uri="{FF2B5EF4-FFF2-40B4-BE49-F238E27FC236}">
                  <a16:creationId xmlns:a16="http://schemas.microsoft.com/office/drawing/2014/main" id="{D24BA444-1489-EB4A-90DC-953152F4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89" name="Freeform 218">
              <a:extLst>
                <a:ext uri="{FF2B5EF4-FFF2-40B4-BE49-F238E27FC236}">
                  <a16:creationId xmlns:a16="http://schemas.microsoft.com/office/drawing/2014/main" id="{E35AF94C-B3C3-C344-9783-AA7F56899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19">
              <a:extLst>
                <a:ext uri="{FF2B5EF4-FFF2-40B4-BE49-F238E27FC236}">
                  <a16:creationId xmlns:a16="http://schemas.microsoft.com/office/drawing/2014/main" id="{D1B5CF87-CBF3-254C-92C7-153EB24F8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Oval 220">
              <a:extLst>
                <a:ext uri="{FF2B5EF4-FFF2-40B4-BE49-F238E27FC236}">
                  <a16:creationId xmlns:a16="http://schemas.microsoft.com/office/drawing/2014/main" id="{5A5365C0-1D1B-B24E-B264-F7840AF62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13"/>
              <a:ext cx="51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2" name="Freeform 221">
              <a:extLst>
                <a:ext uri="{FF2B5EF4-FFF2-40B4-BE49-F238E27FC236}">
                  <a16:creationId xmlns:a16="http://schemas.microsoft.com/office/drawing/2014/main" id="{C380FD5C-72E9-FD4B-B9A6-64B98C557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AutoShape 222">
              <a:extLst>
                <a:ext uri="{FF2B5EF4-FFF2-40B4-BE49-F238E27FC236}">
                  <a16:creationId xmlns:a16="http://schemas.microsoft.com/office/drawing/2014/main" id="{3C1A03B6-FA89-0447-BEA6-8049B84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0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4" name="AutoShape 223">
              <a:extLst>
                <a:ext uri="{FF2B5EF4-FFF2-40B4-BE49-F238E27FC236}">
                  <a16:creationId xmlns:a16="http://schemas.microsoft.com/office/drawing/2014/main" id="{204D70B5-6837-8F41-B6F8-031723E64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5" name="Oval 224">
              <a:extLst>
                <a:ext uri="{FF2B5EF4-FFF2-40B4-BE49-F238E27FC236}">
                  <a16:creationId xmlns:a16="http://schemas.microsoft.com/office/drawing/2014/main" id="{166759A0-CE89-4C4F-949A-19ED74048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6" name="Oval 225">
              <a:extLst>
                <a:ext uri="{FF2B5EF4-FFF2-40B4-BE49-F238E27FC236}">
                  <a16:creationId xmlns:a16="http://schemas.microsoft.com/office/drawing/2014/main" id="{025E76D3-040E-0C4C-82AD-5A4D4B5F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4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4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7" name="Oval 226">
              <a:extLst>
                <a:ext uri="{FF2B5EF4-FFF2-40B4-BE49-F238E27FC236}">
                  <a16:creationId xmlns:a16="http://schemas.microsoft.com/office/drawing/2014/main" id="{E5F8F8D6-9884-1A47-9EA2-8F056658E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8" name="Rectangle 227">
              <a:extLst>
                <a:ext uri="{FF2B5EF4-FFF2-40B4-BE49-F238E27FC236}">
                  <a16:creationId xmlns:a16="http://schemas.microsoft.com/office/drawing/2014/main" id="{2746CF8C-B691-A742-B006-E76B7851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6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55D6209-8D93-9945-88BA-1111B8CF5AC6}"/>
              </a:ext>
            </a:extLst>
          </p:cNvPr>
          <p:cNvSpPr/>
          <p:nvPr/>
        </p:nvSpPr>
        <p:spPr bwMode="auto">
          <a:xfrm>
            <a:off x="5410200" y="1432560"/>
            <a:ext cx="2849880" cy="3383280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5B3E69-544D-B048-A5EC-28C17561AA6C}"/>
              </a:ext>
            </a:extLst>
          </p:cNvPr>
          <p:cNvSpPr txBox="1"/>
          <p:nvPr/>
        </p:nvSpPr>
        <p:spPr>
          <a:xfrm>
            <a:off x="6050280" y="1569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223.1.0.0/16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E21A137-EBC8-314F-A5B8-29D961B4AC9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39044" y="3465700"/>
            <a:ext cx="1765097" cy="166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5881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3933-A075-3E4C-B3A0-58C5258B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72" y="-60365"/>
            <a:ext cx="7772400" cy="661233"/>
          </a:xfrm>
        </p:spPr>
        <p:txBody>
          <a:bodyPr/>
          <a:lstStyle/>
          <a:p>
            <a:r>
              <a:rPr lang="en-US" sz="3600" dirty="0"/>
              <a:t>Proxy ARP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37A4-2F0D-5140-9FA4-B0E628F2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" y="618102"/>
            <a:ext cx="3933409" cy="6157594"/>
          </a:xfrm>
        </p:spPr>
        <p:txBody>
          <a:bodyPr/>
          <a:lstStyle/>
          <a:p>
            <a:r>
              <a:rPr lang="en-US" sz="2000" dirty="0"/>
              <a:t>Host will directly ARP for PC2</a:t>
            </a:r>
          </a:p>
          <a:p>
            <a:r>
              <a:rPr lang="en-US" sz="2000" dirty="0"/>
              <a:t>Proxy ARP - router intervenes:</a:t>
            </a:r>
          </a:p>
          <a:p>
            <a:pPr lvl="1"/>
            <a:r>
              <a:rPr lang="en-US" sz="1600" dirty="0"/>
              <a:t>will notice that Host is looking for a remote host PC2 not on the local network</a:t>
            </a:r>
          </a:p>
          <a:p>
            <a:pPr lvl="1"/>
            <a:r>
              <a:rPr lang="en-US" sz="1600" dirty="0"/>
              <a:t>it will respond with its own hardware address, pretending to be PC2, then forward packet</a:t>
            </a:r>
          </a:p>
          <a:p>
            <a:r>
              <a:rPr lang="en-US" sz="2000" dirty="0"/>
              <a:t>we call this Proxy ARP, the router masquerades as the remote PC (PC2) for Host</a:t>
            </a:r>
          </a:p>
          <a:p>
            <a:r>
              <a:rPr lang="en-US" sz="2000" dirty="0"/>
              <a:t>only applied when the router has a viable/routable path to both local PC (Host) and remote PC, PC2 in this case</a:t>
            </a:r>
          </a:p>
          <a:p>
            <a:r>
              <a:rPr lang="en-US" sz="2000" dirty="0"/>
              <a:t>not as popular anymore with use of DHCP (security problems)</a:t>
            </a:r>
          </a:p>
          <a:p>
            <a:r>
              <a:rPr lang="en-US" sz="2000" dirty="0"/>
              <a:t>used in smaller networks that do not use dynamic routing (i.e., system admin had to setup routing tables in hosts)</a:t>
            </a:r>
          </a:p>
          <a:p>
            <a:r>
              <a:rPr lang="en-US" sz="2000" dirty="0"/>
              <a:t>Cisco routers have it set by default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56B8E-D5BE-CC4A-AABF-B524658D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F34E-B4FC-FD47-913A-BB6733B0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107</a:t>
            </a:fld>
            <a:endParaRPr lang="en-US" alt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155E8D2-2246-A84C-881A-F66C3661D31E}"/>
              </a:ext>
            </a:extLst>
          </p:cNvPr>
          <p:cNvCxnSpPr>
            <a:cxnSpLocks/>
          </p:cNvCxnSpPr>
          <p:nvPr/>
        </p:nvCxnSpPr>
        <p:spPr bwMode="auto">
          <a:xfrm>
            <a:off x="3718784" y="3526481"/>
            <a:ext cx="2241749" cy="1384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7F34C-2AC2-A447-85E8-00B865242199}"/>
              </a:ext>
            </a:extLst>
          </p:cNvPr>
          <p:cNvGrpSpPr/>
          <p:nvPr/>
        </p:nvGrpSpPr>
        <p:grpSpPr>
          <a:xfrm>
            <a:off x="3952629" y="1309061"/>
            <a:ext cx="5019063" cy="4207374"/>
            <a:chOff x="3952629" y="1309061"/>
            <a:chExt cx="5019063" cy="4207374"/>
          </a:xfrm>
        </p:grpSpPr>
        <p:sp>
          <p:nvSpPr>
            <p:cNvPr id="8" name="Freeform 140">
              <a:extLst>
                <a:ext uri="{FF2B5EF4-FFF2-40B4-BE49-F238E27FC236}">
                  <a16:creationId xmlns:a16="http://schemas.microsoft.com/office/drawing/2014/main" id="{0DFD86BA-1B3C-9E49-8815-6B6B6C7939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62648" y="3344713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B2E7CAF3-A117-7548-BBAA-1BB4437980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60392" y="2018356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0">
              <a:extLst>
                <a:ext uri="{FF2B5EF4-FFF2-40B4-BE49-F238E27FC236}">
                  <a16:creationId xmlns:a16="http://schemas.microsoft.com/office/drawing/2014/main" id="{510200E4-C3D8-204C-BE84-92F16AA5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217" y="1600844"/>
              <a:ext cx="1038225" cy="2044399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Text Box 26">
              <a:extLst>
                <a:ext uri="{FF2B5EF4-FFF2-40B4-BE49-F238E27FC236}">
                  <a16:creationId xmlns:a16="http://schemas.microsoft.com/office/drawing/2014/main" id="{70DD0AFD-35BF-3840-A00B-2C6FB34E4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8120" y="1309061"/>
              <a:ext cx="1439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solidFill>
                    <a:srgbClr val="C00000"/>
                  </a:solidFill>
                </a:rPr>
                <a:t>Host: 223.1.1.1/16</a:t>
              </a:r>
              <a:endParaRPr lang="en-US" altLang="en-US" sz="1200" dirty="0">
                <a:solidFill>
                  <a:srgbClr val="C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6D60E696-AF4D-294C-9037-6C7D990C9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860" y="2382711"/>
              <a:ext cx="833438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/>
            </a:p>
          </p:txBody>
        </p:sp>
        <p:sp>
          <p:nvSpPr>
            <p:cNvPr id="67" name="Text Box 29">
              <a:extLst>
                <a:ext uri="{FF2B5EF4-FFF2-40B4-BE49-F238E27FC236}">
                  <a16:creationId xmlns:a16="http://schemas.microsoft.com/office/drawing/2014/main" id="{576900EC-2B02-274B-9233-5541C08FB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629" y="2645519"/>
              <a:ext cx="10382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EC22AA34-1379-3A4D-B975-4FE5FB21B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3772" y="3285405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223.1.1.3/24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6F93D829-8D36-E54D-AF71-681EAEACD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2592" y="2516831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223.1.1.4/24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EEB29FAA-02E1-D047-8570-388151E95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4317" y="2816869"/>
              <a:ext cx="581025" cy="47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3AE2B7F7-BE84-004C-9022-F05A9A6A5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8905" y="2526356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223.1.2.9/24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17" name="Line 36">
              <a:extLst>
                <a:ext uri="{FF2B5EF4-FFF2-40B4-BE49-F238E27FC236}">
                  <a16:creationId xmlns:a16="http://schemas.microsoft.com/office/drawing/2014/main" id="{8C275927-4739-B840-A777-1011A56AA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8255" y="2126306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AC4FC1C4-63E6-684A-9C76-EE00F6B57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8255" y="3397894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41">
              <a:extLst>
                <a:ext uri="{FF2B5EF4-FFF2-40B4-BE49-F238E27FC236}">
                  <a16:creationId xmlns:a16="http://schemas.microsoft.com/office/drawing/2014/main" id="{9A07052F-1FF1-6A41-9DE1-B4F1470CE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4572" y="3497906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0" name="Text Box 44">
              <a:extLst>
                <a:ext uri="{FF2B5EF4-FFF2-40B4-BE49-F238E27FC236}">
                  <a16:creationId xmlns:a16="http://schemas.microsoft.com/office/drawing/2014/main" id="{C5CA3297-3EE0-AA42-A8E2-4242B5F05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6611" y="1817215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223.1.2.1/24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8F31B909-CC8E-B84C-91BA-B80DC42D1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6192" y="3155006"/>
              <a:ext cx="0" cy="757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7">
              <a:extLst>
                <a:ext uri="{FF2B5EF4-FFF2-40B4-BE49-F238E27FC236}">
                  <a16:creationId xmlns:a16="http://schemas.microsoft.com/office/drawing/2014/main" id="{5143CBF8-47C5-8648-A1AE-C6D068595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63417" y="4428181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48">
              <a:extLst>
                <a:ext uri="{FF2B5EF4-FFF2-40B4-BE49-F238E27FC236}">
                  <a16:creationId xmlns:a16="http://schemas.microsoft.com/office/drawing/2014/main" id="{77145B79-0384-7F49-B9B1-AA2895B1F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39755" y="4432944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53">
              <a:extLst>
                <a:ext uri="{FF2B5EF4-FFF2-40B4-BE49-F238E27FC236}">
                  <a16:creationId xmlns:a16="http://schemas.microsoft.com/office/drawing/2014/main" id="{50131D8D-9C6A-874E-9630-04A835093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1505" y="4493269"/>
              <a:ext cx="10374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223.1.3.2/24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sp>
          <p:nvSpPr>
            <p:cNvPr id="25" name="Text Box 56">
              <a:extLst>
                <a:ext uri="{FF2B5EF4-FFF2-40B4-BE49-F238E27FC236}">
                  <a16:creationId xmlns:a16="http://schemas.microsoft.com/office/drawing/2014/main" id="{21D81DE2-0A22-BC4D-99A9-D7DDE4BE1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2373" y="5239436"/>
              <a:ext cx="14221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PC2: 223.1.3.1/24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  <p:grpSp>
          <p:nvGrpSpPr>
            <p:cNvPr id="26" name="Group 57">
              <a:extLst>
                <a:ext uri="{FF2B5EF4-FFF2-40B4-BE49-F238E27FC236}">
                  <a16:creationId xmlns:a16="http://schemas.microsoft.com/office/drawing/2014/main" id="{7EB96748-1213-0142-A20E-66438C00F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2949" y="3250256"/>
              <a:ext cx="1122361" cy="276225"/>
              <a:chOff x="4532" y="1229"/>
              <a:chExt cx="707" cy="174"/>
            </a:xfrm>
          </p:grpSpPr>
          <p:sp>
            <p:nvSpPr>
              <p:cNvPr id="64" name="Rectangle 58">
                <a:extLst>
                  <a:ext uri="{FF2B5EF4-FFF2-40B4-BE49-F238E27FC236}">
                    <a16:creationId xmlns:a16="http://schemas.microsoft.com/office/drawing/2014/main" id="{9DC8D5D4-065D-7444-85D8-21A51B951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/>
              </a:p>
            </p:txBody>
          </p:sp>
          <p:sp>
            <p:nvSpPr>
              <p:cNvPr id="65" name="Text Box 59">
                <a:extLst>
                  <a:ext uri="{FF2B5EF4-FFF2-40B4-BE49-F238E27FC236}">
                    <a16:creationId xmlns:a16="http://schemas.microsoft.com/office/drawing/2014/main" id="{52FFE7F6-9A38-7A4C-88EB-30FBD4F109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2" y="1229"/>
                <a:ext cx="70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dirty="0"/>
                  <a:t>223.1.3.27/24</a:t>
                </a:r>
                <a:endParaRPr lang="en-US" altLang="en-US" sz="1200" dirty="0">
                  <a:latin typeface="Comic Sans MS" panose="030F0902030302020204" pitchFamily="66" charset="0"/>
                </a:endParaRPr>
              </a:p>
            </p:txBody>
          </p:sp>
        </p:grpSp>
        <p:grpSp>
          <p:nvGrpSpPr>
            <p:cNvPr id="28" name="Group 80">
              <a:extLst>
                <a:ext uri="{FF2B5EF4-FFF2-40B4-BE49-F238E27FC236}">
                  <a16:creationId xmlns:a16="http://schemas.microsoft.com/office/drawing/2014/main" id="{9301D852-CF98-9B45-A920-2C9C46A84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8292" y="2275531"/>
              <a:ext cx="641350" cy="558800"/>
              <a:chOff x="-44" y="1473"/>
              <a:chExt cx="981" cy="1105"/>
            </a:xfrm>
          </p:grpSpPr>
          <p:pic>
            <p:nvPicPr>
              <p:cNvPr id="60" name="Picture 81" descr="desktop_computer_stylized_medium">
                <a:extLst>
                  <a:ext uri="{FF2B5EF4-FFF2-40B4-BE49-F238E27FC236}">
                    <a16:creationId xmlns:a16="http://schemas.microsoft.com/office/drawing/2014/main" id="{773BB9B7-6E6B-2F41-8BB8-6D958168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7A52701F-0EAB-8E47-B18D-0749DA6907D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3">
              <a:extLst>
                <a:ext uri="{FF2B5EF4-FFF2-40B4-BE49-F238E27FC236}">
                  <a16:creationId xmlns:a16="http://schemas.microsoft.com/office/drawing/2014/main" id="{175E8A11-672C-5746-80CD-D0005892B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867" y="2885131"/>
              <a:ext cx="641350" cy="558800"/>
              <a:chOff x="-44" y="1473"/>
              <a:chExt cx="981" cy="1105"/>
            </a:xfrm>
          </p:grpSpPr>
          <p:pic>
            <p:nvPicPr>
              <p:cNvPr id="58" name="Picture 84" descr="desktop_computer_stylized_medium">
                <a:extLst>
                  <a:ext uri="{FF2B5EF4-FFF2-40B4-BE49-F238E27FC236}">
                    <a16:creationId xmlns:a16="http://schemas.microsoft.com/office/drawing/2014/main" id="{C2AC908C-1B6D-5147-8A1C-62429A199B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85">
                <a:extLst>
                  <a:ext uri="{FF2B5EF4-FFF2-40B4-BE49-F238E27FC236}">
                    <a16:creationId xmlns:a16="http://schemas.microsoft.com/office/drawing/2014/main" id="{DA2C0F00-503F-D64E-8FB0-860F20BDC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7">
              <a:extLst>
                <a:ext uri="{FF2B5EF4-FFF2-40B4-BE49-F238E27FC236}">
                  <a16:creationId xmlns:a16="http://schemas.microsoft.com/office/drawing/2014/main" id="{ADB2CF1C-E545-8E48-B6B6-47B01C0C85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16055" y="1834206"/>
              <a:ext cx="641350" cy="558800"/>
              <a:chOff x="-44" y="1473"/>
              <a:chExt cx="981" cy="1105"/>
            </a:xfrm>
          </p:grpSpPr>
          <p:pic>
            <p:nvPicPr>
              <p:cNvPr id="56" name="Picture 88" descr="desktop_computer_stylized_medium">
                <a:extLst>
                  <a:ext uri="{FF2B5EF4-FFF2-40B4-BE49-F238E27FC236}">
                    <a16:creationId xmlns:a16="http://schemas.microsoft.com/office/drawing/2014/main" id="{EA1B9351-F74C-AD40-B914-3BEFC3FDD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89">
                <a:extLst>
                  <a:ext uri="{FF2B5EF4-FFF2-40B4-BE49-F238E27FC236}">
                    <a16:creationId xmlns:a16="http://schemas.microsoft.com/office/drawing/2014/main" id="{FBA470C1-D3EE-2340-81D5-F9550C3974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90">
              <a:extLst>
                <a:ext uri="{FF2B5EF4-FFF2-40B4-BE49-F238E27FC236}">
                  <a16:creationId xmlns:a16="http://schemas.microsoft.com/office/drawing/2014/main" id="{0B9C83AB-2357-0343-9DA9-2CBE42C384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30342" y="3113731"/>
              <a:ext cx="641350" cy="558800"/>
              <a:chOff x="-44" y="1473"/>
              <a:chExt cx="981" cy="1105"/>
            </a:xfrm>
          </p:grpSpPr>
          <p:pic>
            <p:nvPicPr>
              <p:cNvPr id="54" name="Picture 91" descr="desktop_computer_stylized_medium">
                <a:extLst>
                  <a:ext uri="{FF2B5EF4-FFF2-40B4-BE49-F238E27FC236}">
                    <a16:creationId xmlns:a16="http://schemas.microsoft.com/office/drawing/2014/main" id="{F16521DB-AE60-EB45-A208-4F23C1B6F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Freeform 92">
                <a:extLst>
                  <a:ext uri="{FF2B5EF4-FFF2-40B4-BE49-F238E27FC236}">
                    <a16:creationId xmlns:a16="http://schemas.microsoft.com/office/drawing/2014/main" id="{329D7C31-7F6C-1B4F-909C-50B5CB4D1F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93">
              <a:extLst>
                <a:ext uri="{FF2B5EF4-FFF2-40B4-BE49-F238E27FC236}">
                  <a16:creationId xmlns:a16="http://schemas.microsoft.com/office/drawing/2014/main" id="{A8D731DF-D552-C841-A48B-632013A137E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231792" y="4637731"/>
              <a:ext cx="641350" cy="558800"/>
              <a:chOff x="-44" y="1473"/>
              <a:chExt cx="981" cy="1105"/>
            </a:xfrm>
          </p:grpSpPr>
          <p:pic>
            <p:nvPicPr>
              <p:cNvPr id="52" name="Picture 94" descr="desktop_computer_stylized_medium">
                <a:extLst>
                  <a:ext uri="{FF2B5EF4-FFF2-40B4-BE49-F238E27FC236}">
                    <a16:creationId xmlns:a16="http://schemas.microsoft.com/office/drawing/2014/main" id="{5516528A-B4B7-4C40-9C3B-CB418C8D7F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95">
                <a:extLst>
                  <a:ext uri="{FF2B5EF4-FFF2-40B4-BE49-F238E27FC236}">
                    <a16:creationId xmlns:a16="http://schemas.microsoft.com/office/drawing/2014/main" id="{A9DB91C2-78F9-D849-ADDA-BDA8244679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3" name="Group 96">
              <a:extLst>
                <a:ext uri="{FF2B5EF4-FFF2-40B4-BE49-F238E27FC236}">
                  <a16:creationId xmlns:a16="http://schemas.microsoft.com/office/drawing/2014/main" id="{BF82B7E6-1D44-5A4E-892E-261D3311CB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068155" y="4679006"/>
              <a:ext cx="641350" cy="558800"/>
              <a:chOff x="-44" y="1473"/>
              <a:chExt cx="981" cy="1105"/>
            </a:xfrm>
          </p:grpSpPr>
          <p:pic>
            <p:nvPicPr>
              <p:cNvPr id="50" name="Picture 97" descr="desktop_computer_stylized_medium">
                <a:extLst>
                  <a:ext uri="{FF2B5EF4-FFF2-40B4-BE49-F238E27FC236}">
                    <a16:creationId xmlns:a16="http://schemas.microsoft.com/office/drawing/2014/main" id="{B8903402-F328-A542-B0E0-AB10A084D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Freeform 98">
                <a:extLst>
                  <a:ext uri="{FF2B5EF4-FFF2-40B4-BE49-F238E27FC236}">
                    <a16:creationId xmlns:a16="http://schemas.microsoft.com/office/drawing/2014/main" id="{AC5C2A86-2EF0-8645-B448-81345F2A62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4" name="Group 99">
              <a:extLst>
                <a:ext uri="{FF2B5EF4-FFF2-40B4-BE49-F238E27FC236}">
                  <a16:creationId xmlns:a16="http://schemas.microsoft.com/office/drawing/2014/main" id="{E5C6E4D1-E1A6-FA47-BBDF-C40308068E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6780" y="2772419"/>
              <a:ext cx="698500" cy="355600"/>
              <a:chOff x="4396" y="1245"/>
              <a:chExt cx="672" cy="248"/>
            </a:xfrm>
          </p:grpSpPr>
          <p:sp>
            <p:nvSpPr>
              <p:cNvPr id="42" name="Oval 407">
                <a:extLst>
                  <a:ext uri="{FF2B5EF4-FFF2-40B4-BE49-F238E27FC236}">
                    <a16:creationId xmlns:a16="http://schemas.microsoft.com/office/drawing/2014/main" id="{F5A8483B-AAB6-AC4A-BA7F-2E4E99614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10">
                <a:extLst>
                  <a:ext uri="{FF2B5EF4-FFF2-40B4-BE49-F238E27FC236}">
                    <a16:creationId xmlns:a16="http://schemas.microsoft.com/office/drawing/2014/main" id="{6184AC3C-B687-0648-96AA-9298A5347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11">
                <a:extLst>
                  <a:ext uri="{FF2B5EF4-FFF2-40B4-BE49-F238E27FC236}">
                    <a16:creationId xmlns:a16="http://schemas.microsoft.com/office/drawing/2014/main" id="{A064B0CC-98CC-8546-AAB1-7E75782B4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5" name="Group 103">
                <a:extLst>
                  <a:ext uri="{FF2B5EF4-FFF2-40B4-BE49-F238E27FC236}">
                    <a16:creationId xmlns:a16="http://schemas.microsoft.com/office/drawing/2014/main" id="{3D506EF6-64A5-7C4A-BF4E-54ACABFE9E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48" name="Freeform 104">
                  <a:extLst>
                    <a:ext uri="{FF2B5EF4-FFF2-40B4-BE49-F238E27FC236}">
                      <a16:creationId xmlns:a16="http://schemas.microsoft.com/office/drawing/2014/main" id="{E8CBB316-FE14-644F-88CA-5040523B5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5">
                  <a:extLst>
                    <a:ext uri="{FF2B5EF4-FFF2-40B4-BE49-F238E27FC236}">
                      <a16:creationId xmlns:a16="http://schemas.microsoft.com/office/drawing/2014/main" id="{5D6CAD37-95A8-8A43-8275-35CAD432A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" name="Line 106">
                <a:extLst>
                  <a:ext uri="{FF2B5EF4-FFF2-40B4-BE49-F238E27FC236}">
                    <a16:creationId xmlns:a16="http://schemas.microsoft.com/office/drawing/2014/main" id="{D419D366-38B0-A749-AA01-BD50471DC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7">
                <a:extLst>
                  <a:ext uri="{FF2B5EF4-FFF2-40B4-BE49-F238E27FC236}">
                    <a16:creationId xmlns:a16="http://schemas.microsoft.com/office/drawing/2014/main" id="{3566BA9E-96C0-2946-9064-3C371CE6B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Line 5">
              <a:extLst>
                <a:ext uri="{FF2B5EF4-FFF2-40B4-BE49-F238E27FC236}">
                  <a16:creationId xmlns:a16="http://schemas.microsoft.com/office/drawing/2014/main" id="{14DC6E43-4A49-5542-B341-049508363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480" y="1964380"/>
              <a:ext cx="536480" cy="320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3C971058-7457-B047-B017-D9A142FD5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4405" y="2704156"/>
              <a:ext cx="277812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3E725A21-C1F3-8C4F-BD31-567FD48C0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5517" y="3235969"/>
              <a:ext cx="422275" cy="47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602F96C4-D2AD-0146-82B7-8B317677F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9580" y="2812106"/>
              <a:ext cx="561975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3C54886-DF41-A941-8819-859952015EF8}"/>
                </a:ext>
              </a:extLst>
            </p:cNvPr>
            <p:cNvSpPr txBox="1"/>
            <p:nvPr/>
          </p:nvSpPr>
          <p:spPr>
            <a:xfrm>
              <a:off x="5338118" y="2792629"/>
              <a:ext cx="1223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223.1.1.0/24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7BCCA7-5BBF-844A-BC8C-C66E3E17FEE6}"/>
                </a:ext>
              </a:extLst>
            </p:cNvPr>
            <p:cNvSpPr txBox="1"/>
            <p:nvPr/>
          </p:nvSpPr>
          <p:spPr>
            <a:xfrm>
              <a:off x="7702378" y="2697893"/>
              <a:ext cx="1206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223.1.2.0/24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FC040-6DF5-3240-A64E-1276C3741A04}"/>
                </a:ext>
              </a:extLst>
            </p:cNvPr>
            <p:cNvSpPr txBox="1"/>
            <p:nvPr/>
          </p:nvSpPr>
          <p:spPr>
            <a:xfrm>
              <a:off x="6380204" y="4205419"/>
              <a:ext cx="1194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223.1.3.0/2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543C23-1315-EF49-81C4-6EDA44EAAD60}"/>
                </a:ext>
              </a:extLst>
            </p:cNvPr>
            <p:cNvSpPr txBox="1"/>
            <p:nvPr/>
          </p:nvSpPr>
          <p:spPr>
            <a:xfrm>
              <a:off x="6487297" y="222421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</a:t>
              </a:r>
            </a:p>
          </p:txBody>
        </p:sp>
      </p:grpSp>
      <p:pic>
        <p:nvPicPr>
          <p:cNvPr id="71" name="Picture 99" descr="underline_base">
            <a:extLst>
              <a:ext uri="{FF2B5EF4-FFF2-40B4-BE49-F238E27FC236}">
                <a16:creationId xmlns:a16="http://schemas.microsoft.com/office/drawing/2014/main" id="{739D7914-6C46-1044-B87B-F88D868F865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2" y="534789"/>
            <a:ext cx="2090610" cy="11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195">
            <a:extLst>
              <a:ext uri="{FF2B5EF4-FFF2-40B4-BE49-F238E27FC236}">
                <a16:creationId xmlns:a16="http://schemas.microsoft.com/office/drawing/2014/main" id="{ABCA81F4-D6D2-5641-A1C1-7E66AB4ABC0D}"/>
              </a:ext>
            </a:extLst>
          </p:cNvPr>
          <p:cNvGrpSpPr>
            <a:grpSpLocks/>
          </p:cNvGrpSpPr>
          <p:nvPr/>
        </p:nvGrpSpPr>
        <p:grpSpPr bwMode="auto">
          <a:xfrm>
            <a:off x="4818380" y="1557338"/>
            <a:ext cx="401638" cy="681037"/>
            <a:chOff x="4140" y="429"/>
            <a:chExt cx="1425" cy="2396"/>
          </a:xfrm>
        </p:grpSpPr>
        <p:sp>
          <p:nvSpPr>
            <p:cNvPr id="74" name="Freeform 196">
              <a:extLst>
                <a:ext uri="{FF2B5EF4-FFF2-40B4-BE49-F238E27FC236}">
                  <a16:creationId xmlns:a16="http://schemas.microsoft.com/office/drawing/2014/main" id="{82CE7256-3B27-8F4F-8FCB-E33893F01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197">
              <a:extLst>
                <a:ext uri="{FF2B5EF4-FFF2-40B4-BE49-F238E27FC236}">
                  <a16:creationId xmlns:a16="http://schemas.microsoft.com/office/drawing/2014/main" id="{7489371C-0E7E-8947-A7C3-866FD29F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76" name="Freeform 198">
              <a:extLst>
                <a:ext uri="{FF2B5EF4-FFF2-40B4-BE49-F238E27FC236}">
                  <a16:creationId xmlns:a16="http://schemas.microsoft.com/office/drawing/2014/main" id="{484DD534-7BD2-7D44-A0C1-118A33C51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99">
              <a:extLst>
                <a:ext uri="{FF2B5EF4-FFF2-40B4-BE49-F238E27FC236}">
                  <a16:creationId xmlns:a16="http://schemas.microsoft.com/office/drawing/2014/main" id="{C528A75C-BAC7-C444-AC3E-E9C7814FB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200">
              <a:extLst>
                <a:ext uri="{FF2B5EF4-FFF2-40B4-BE49-F238E27FC236}">
                  <a16:creationId xmlns:a16="http://schemas.microsoft.com/office/drawing/2014/main" id="{0F193897-704A-B34C-9DF3-42512007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79" name="Group 201">
              <a:extLst>
                <a:ext uri="{FF2B5EF4-FFF2-40B4-BE49-F238E27FC236}">
                  <a16:creationId xmlns:a16="http://schemas.microsoft.com/office/drawing/2014/main" id="{B9A13167-3A9C-8846-81FC-4B404915B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5" name="AutoShape 202">
                <a:extLst>
                  <a:ext uri="{FF2B5EF4-FFF2-40B4-BE49-F238E27FC236}">
                    <a16:creationId xmlns:a16="http://schemas.microsoft.com/office/drawing/2014/main" id="{82D3B91F-CD9B-7D4A-9224-BF711FD3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6" name="AutoShape 203">
                <a:extLst>
                  <a:ext uri="{FF2B5EF4-FFF2-40B4-BE49-F238E27FC236}">
                    <a16:creationId xmlns:a16="http://schemas.microsoft.com/office/drawing/2014/main" id="{BBC404EA-94BE-6B48-BFBD-E6A1DCD7A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1" name="Rectangle 204">
              <a:extLst>
                <a:ext uri="{FF2B5EF4-FFF2-40B4-BE49-F238E27FC236}">
                  <a16:creationId xmlns:a16="http://schemas.microsoft.com/office/drawing/2014/main" id="{B7FE3026-F0C2-D249-A3BD-C158626E7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82" name="Group 205">
              <a:extLst>
                <a:ext uri="{FF2B5EF4-FFF2-40B4-BE49-F238E27FC236}">
                  <a16:creationId xmlns:a16="http://schemas.microsoft.com/office/drawing/2014/main" id="{78DEDDBB-E7C0-5746-B852-8557D291D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3" name="AutoShape 206">
                <a:extLst>
                  <a:ext uri="{FF2B5EF4-FFF2-40B4-BE49-F238E27FC236}">
                    <a16:creationId xmlns:a16="http://schemas.microsoft.com/office/drawing/2014/main" id="{9AF82046-9E47-AC4E-8AFD-06BE019F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4" name="AutoShape 207">
                <a:extLst>
                  <a:ext uri="{FF2B5EF4-FFF2-40B4-BE49-F238E27FC236}">
                    <a16:creationId xmlns:a16="http://schemas.microsoft.com/office/drawing/2014/main" id="{BD621DFB-3D94-A944-89D4-639D2E35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3" name="Rectangle 208">
              <a:extLst>
                <a:ext uri="{FF2B5EF4-FFF2-40B4-BE49-F238E27FC236}">
                  <a16:creationId xmlns:a16="http://schemas.microsoft.com/office/drawing/2014/main" id="{2FAFE4D6-1864-1643-944D-880B413F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6"/>
              <a:ext cx="59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84" name="Rectangle 209">
              <a:extLst>
                <a:ext uri="{FF2B5EF4-FFF2-40B4-BE49-F238E27FC236}">
                  <a16:creationId xmlns:a16="http://schemas.microsoft.com/office/drawing/2014/main" id="{59C7C42D-80C2-ED4E-92F5-5E39D2EE7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8"/>
              <a:ext cx="591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9363F73D-5314-9549-B71E-454953CFB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" name="AutoShape 211">
                <a:extLst>
                  <a:ext uri="{FF2B5EF4-FFF2-40B4-BE49-F238E27FC236}">
                    <a16:creationId xmlns:a16="http://schemas.microsoft.com/office/drawing/2014/main" id="{AE3CF30D-F53D-A143-808A-3DE4B63DF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6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2" name="AutoShape 212">
                <a:extLst>
                  <a:ext uri="{FF2B5EF4-FFF2-40B4-BE49-F238E27FC236}">
                    <a16:creationId xmlns:a16="http://schemas.microsoft.com/office/drawing/2014/main" id="{64BB7303-6486-0E48-AE76-91BF96D5D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6" name="Freeform 213">
              <a:extLst>
                <a:ext uri="{FF2B5EF4-FFF2-40B4-BE49-F238E27FC236}">
                  <a16:creationId xmlns:a16="http://schemas.microsoft.com/office/drawing/2014/main" id="{A8948938-B4EE-A641-8315-DF2578410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4">
              <a:extLst>
                <a:ext uri="{FF2B5EF4-FFF2-40B4-BE49-F238E27FC236}">
                  <a16:creationId xmlns:a16="http://schemas.microsoft.com/office/drawing/2014/main" id="{FA144C37-45F0-F243-8544-EBD2212732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" name="AutoShape 215">
                <a:extLst>
                  <a:ext uri="{FF2B5EF4-FFF2-40B4-BE49-F238E27FC236}">
                    <a16:creationId xmlns:a16="http://schemas.microsoft.com/office/drawing/2014/main" id="{F10B5ACE-FD03-DE4F-9E97-B8DDE42C4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3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00" name="AutoShape 216">
                <a:extLst>
                  <a:ext uri="{FF2B5EF4-FFF2-40B4-BE49-F238E27FC236}">
                    <a16:creationId xmlns:a16="http://schemas.microsoft.com/office/drawing/2014/main" id="{368A8063-2438-D74A-BE5B-82C05FE27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88" name="Rectangle 217">
              <a:extLst>
                <a:ext uri="{FF2B5EF4-FFF2-40B4-BE49-F238E27FC236}">
                  <a16:creationId xmlns:a16="http://schemas.microsoft.com/office/drawing/2014/main" id="{D24BA444-1489-EB4A-90DC-953152F4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89" name="Freeform 218">
              <a:extLst>
                <a:ext uri="{FF2B5EF4-FFF2-40B4-BE49-F238E27FC236}">
                  <a16:creationId xmlns:a16="http://schemas.microsoft.com/office/drawing/2014/main" id="{E35AF94C-B3C3-C344-9783-AA7F56899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19">
              <a:extLst>
                <a:ext uri="{FF2B5EF4-FFF2-40B4-BE49-F238E27FC236}">
                  <a16:creationId xmlns:a16="http://schemas.microsoft.com/office/drawing/2014/main" id="{D1B5CF87-CBF3-254C-92C7-153EB24F8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Oval 220">
              <a:extLst>
                <a:ext uri="{FF2B5EF4-FFF2-40B4-BE49-F238E27FC236}">
                  <a16:creationId xmlns:a16="http://schemas.microsoft.com/office/drawing/2014/main" id="{5A5365C0-1D1B-B24E-B264-F7840AF62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13"/>
              <a:ext cx="51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2" name="Freeform 221">
              <a:extLst>
                <a:ext uri="{FF2B5EF4-FFF2-40B4-BE49-F238E27FC236}">
                  <a16:creationId xmlns:a16="http://schemas.microsoft.com/office/drawing/2014/main" id="{C380FD5C-72E9-FD4B-B9A6-64B98C557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AutoShape 222">
              <a:extLst>
                <a:ext uri="{FF2B5EF4-FFF2-40B4-BE49-F238E27FC236}">
                  <a16:creationId xmlns:a16="http://schemas.microsoft.com/office/drawing/2014/main" id="{3C1A03B6-FA89-0447-BEA6-8049B84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0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4" name="AutoShape 223">
              <a:extLst>
                <a:ext uri="{FF2B5EF4-FFF2-40B4-BE49-F238E27FC236}">
                  <a16:creationId xmlns:a16="http://schemas.microsoft.com/office/drawing/2014/main" id="{204D70B5-6837-8F41-B6F8-031723E64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5" name="Oval 224">
              <a:extLst>
                <a:ext uri="{FF2B5EF4-FFF2-40B4-BE49-F238E27FC236}">
                  <a16:creationId xmlns:a16="http://schemas.microsoft.com/office/drawing/2014/main" id="{166759A0-CE89-4C4F-949A-19ED74048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6" name="Oval 225">
              <a:extLst>
                <a:ext uri="{FF2B5EF4-FFF2-40B4-BE49-F238E27FC236}">
                  <a16:creationId xmlns:a16="http://schemas.microsoft.com/office/drawing/2014/main" id="{025E76D3-040E-0C4C-82AD-5A4D4B5F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4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4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7" name="Oval 226">
              <a:extLst>
                <a:ext uri="{FF2B5EF4-FFF2-40B4-BE49-F238E27FC236}">
                  <a16:creationId xmlns:a16="http://schemas.microsoft.com/office/drawing/2014/main" id="{E5F8F8D6-9884-1A47-9EA2-8F056658E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98" name="Rectangle 227">
              <a:extLst>
                <a:ext uri="{FF2B5EF4-FFF2-40B4-BE49-F238E27FC236}">
                  <a16:creationId xmlns:a16="http://schemas.microsoft.com/office/drawing/2014/main" id="{2746CF8C-B691-A742-B006-E76B7851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6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55D6209-8D93-9945-88BA-1111B8CF5AC6}"/>
              </a:ext>
            </a:extLst>
          </p:cNvPr>
          <p:cNvSpPr/>
          <p:nvPr/>
        </p:nvSpPr>
        <p:spPr bwMode="auto">
          <a:xfrm>
            <a:off x="5410200" y="1432560"/>
            <a:ext cx="2849880" cy="3383280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5B3E69-544D-B048-A5EC-28C17561AA6C}"/>
              </a:ext>
            </a:extLst>
          </p:cNvPr>
          <p:cNvSpPr txBox="1"/>
          <p:nvPr/>
        </p:nvSpPr>
        <p:spPr>
          <a:xfrm>
            <a:off x="6050280" y="1569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223.1.0.0/16</a:t>
            </a:r>
          </a:p>
        </p:txBody>
      </p:sp>
    </p:spTree>
    <p:extLst>
      <p:ext uri="{BB962C8B-B14F-4D97-AF65-F5344CB8AC3E}">
        <p14:creationId xmlns:p14="http://schemas.microsoft.com/office/powerpoint/2010/main" val="1292933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898A-E03A-DA4C-AA4C-2202EF6A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5590"/>
            <a:ext cx="7772400" cy="499533"/>
          </a:xfrm>
        </p:spPr>
        <p:txBody>
          <a:bodyPr/>
          <a:lstStyle/>
          <a:p>
            <a:pPr algn="ctr"/>
            <a:r>
              <a:rPr lang="en-US" dirty="0"/>
              <a:t>Example: Host to PC2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023F4-FCDB-9942-B5CE-F0A6DFAC5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C000E-8B75-A64F-91FD-7B356A20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108</a:t>
            </a:fld>
            <a:endParaRPr lang="en-US" altLang="en-US"/>
          </a:p>
        </p:txBody>
      </p:sp>
      <p:sp>
        <p:nvSpPr>
          <p:cNvPr id="7" name="Freeform 140">
            <a:extLst>
              <a:ext uri="{FF2B5EF4-FFF2-40B4-BE49-F238E27FC236}">
                <a16:creationId xmlns:a16="http://schemas.microsoft.com/office/drawing/2014/main" id="{3DEB501F-1573-DC41-B9A6-71EDFEE2BDD5}"/>
              </a:ext>
            </a:extLst>
          </p:cNvPr>
          <p:cNvSpPr>
            <a:spLocks/>
          </p:cNvSpPr>
          <p:nvPr/>
        </p:nvSpPr>
        <p:spPr bwMode="auto">
          <a:xfrm rot="16200000">
            <a:off x="6068830" y="3210282"/>
            <a:ext cx="992497" cy="1970499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40">
            <a:extLst>
              <a:ext uri="{FF2B5EF4-FFF2-40B4-BE49-F238E27FC236}">
                <a16:creationId xmlns:a16="http://schemas.microsoft.com/office/drawing/2014/main" id="{D8123205-2100-4A40-9070-F3948F7CF948}"/>
              </a:ext>
            </a:extLst>
          </p:cNvPr>
          <p:cNvSpPr>
            <a:spLocks/>
          </p:cNvSpPr>
          <p:nvPr/>
        </p:nvSpPr>
        <p:spPr bwMode="auto">
          <a:xfrm rot="10800000">
            <a:off x="7275558" y="1704976"/>
            <a:ext cx="1046092" cy="1869545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0297C454-C456-6F43-884A-8F255C9CE609}"/>
              </a:ext>
            </a:extLst>
          </p:cNvPr>
          <p:cNvSpPr>
            <a:spLocks/>
          </p:cNvSpPr>
          <p:nvPr/>
        </p:nvSpPr>
        <p:spPr bwMode="auto">
          <a:xfrm>
            <a:off x="4759443" y="1215245"/>
            <a:ext cx="1283572" cy="2398028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EA51655A-8CB5-DA45-97C8-659B5B525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693" y="909320"/>
            <a:ext cx="14398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solidFill>
                  <a:srgbClr val="C00000"/>
                </a:solidFill>
              </a:rPr>
              <a:t>Host: 223.1.1.1/16</a:t>
            </a:r>
            <a:endParaRPr lang="en-US" altLang="en-US" sz="12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0847BCB7-1DD9-6E4F-B664-376310C9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46" y="2132355"/>
            <a:ext cx="1030391" cy="2122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121254B0-05AC-A44E-8A2B-57A0F951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2041112"/>
            <a:ext cx="1283572" cy="32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223.1.1.2/24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A28A2752-3280-5D46-98FD-6D6BA80D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915" y="2701350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223.1.1.3/24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10031115-D56C-764A-AB0F-35026D59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623" y="2289674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223.1.1.4/24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6BE07A9A-AE6E-3940-88CD-291376EF7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7701" y="2641611"/>
            <a:ext cx="718329" cy="55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D413F885-BA88-B244-9CB5-C9253B79B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652" y="2300847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223.1.2.9/24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17" name="Line 36">
            <a:extLst>
              <a:ext uri="{FF2B5EF4-FFF2-40B4-BE49-F238E27FC236}">
                <a16:creationId xmlns:a16="http://schemas.microsoft.com/office/drawing/2014/main" id="{EDDE1ADC-1ED2-374D-BA55-D3B82528A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3610" y="1831598"/>
            <a:ext cx="290472" cy="7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77B87395-3890-1749-9960-27244FB6C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3610" y="3323139"/>
            <a:ext cx="290472" cy="7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41">
            <a:extLst>
              <a:ext uri="{FF2B5EF4-FFF2-40B4-BE49-F238E27FC236}">
                <a16:creationId xmlns:a16="http://schemas.microsoft.com/office/drawing/2014/main" id="{4FC109BB-A1B1-714A-8D8C-2CAD6718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631" y="3440450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223.1.2.2/24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7E19D7A7-E50E-C447-88AD-461238F7F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526" y="1469043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223.1.2.1/24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21" name="Line 45">
            <a:extLst>
              <a:ext uri="{FF2B5EF4-FFF2-40B4-BE49-F238E27FC236}">
                <a16:creationId xmlns:a16="http://schemas.microsoft.com/office/drawing/2014/main" id="{561E83CD-0A14-4E49-853D-D7E2C79C9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304" y="3038237"/>
            <a:ext cx="0" cy="8882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562B9F86-1B08-D94E-A59C-AF4E858013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5721" y="4531639"/>
            <a:ext cx="3925" cy="2830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48">
            <a:extLst>
              <a:ext uri="{FF2B5EF4-FFF2-40B4-BE49-F238E27FC236}">
                <a16:creationId xmlns:a16="http://schemas.microsoft.com/office/drawing/2014/main" id="{AE4DB1C0-C26A-8C4C-A659-FFB65107F5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50045" y="4537226"/>
            <a:ext cx="3925" cy="2830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53">
            <a:extLst>
              <a:ext uri="{FF2B5EF4-FFF2-40B4-BE49-F238E27FC236}">
                <a16:creationId xmlns:a16="http://schemas.microsoft.com/office/drawing/2014/main" id="{C825D2AF-D6C8-1A43-8072-3698AEC0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298" y="4607985"/>
            <a:ext cx="1282630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223.1.3.2/24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sp>
        <p:nvSpPr>
          <p:cNvPr id="25" name="Text Box 56">
            <a:extLst>
              <a:ext uri="{FF2B5EF4-FFF2-40B4-BE49-F238E27FC236}">
                <a16:creationId xmlns:a16="http://schemas.microsoft.com/office/drawing/2014/main" id="{FF7E0608-C10E-D542-A5E1-F22091B0E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379" y="5483220"/>
            <a:ext cx="1758266" cy="32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PC2: 223.1.3.1/24</a:t>
            </a:r>
            <a:endParaRPr lang="en-US" altLang="en-US" sz="1200" dirty="0">
              <a:latin typeface="Comic Sans MS" panose="030F0902030302020204" pitchFamily="66" charset="0"/>
            </a:endParaRPr>
          </a:p>
        </p:txBody>
      </p:sp>
      <p:grpSp>
        <p:nvGrpSpPr>
          <p:cNvPr id="26" name="Group 57">
            <a:extLst>
              <a:ext uri="{FF2B5EF4-FFF2-40B4-BE49-F238E27FC236}">
                <a16:creationId xmlns:a16="http://schemas.microsoft.com/office/drawing/2014/main" id="{FBA9B6D3-31A9-9C4A-8138-1F2676385686}"/>
              </a:ext>
            </a:extLst>
          </p:cNvPr>
          <p:cNvGrpSpPr>
            <a:grpSpLocks/>
          </p:cNvGrpSpPr>
          <p:nvPr/>
        </p:nvGrpSpPr>
        <p:grpSpPr bwMode="auto">
          <a:xfrm>
            <a:off x="5931137" y="3149963"/>
            <a:ext cx="1387591" cy="324005"/>
            <a:chOff x="4532" y="1229"/>
            <a:chExt cx="707" cy="174"/>
          </a:xfrm>
        </p:grpSpPr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C843AFB3-94DB-BA43-9B3C-3EDE01237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/>
            </a:p>
          </p:txBody>
        </p:sp>
        <p:sp>
          <p:nvSpPr>
            <p:cNvPr id="66" name="Text Box 59">
              <a:extLst>
                <a:ext uri="{FF2B5EF4-FFF2-40B4-BE49-F238E27FC236}">
                  <a16:creationId xmlns:a16="http://schemas.microsoft.com/office/drawing/2014/main" id="{08F8F92D-AFAE-4B49-8812-6192694A2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2" y="1229"/>
              <a:ext cx="70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/>
                <a:t>223.1.3.27/24</a:t>
              </a:r>
              <a:endParaRPr lang="en-US" altLang="en-US" sz="1200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28" name="Group 80">
            <a:extLst>
              <a:ext uri="{FF2B5EF4-FFF2-40B4-BE49-F238E27FC236}">
                <a16:creationId xmlns:a16="http://schemas.microsoft.com/office/drawing/2014/main" id="{6324F37F-3C36-0245-9990-E31EF66BAEB1}"/>
              </a:ext>
            </a:extLst>
          </p:cNvPr>
          <p:cNvGrpSpPr>
            <a:grpSpLocks/>
          </p:cNvGrpSpPr>
          <p:nvPr/>
        </p:nvGrpSpPr>
        <p:grpSpPr bwMode="auto">
          <a:xfrm>
            <a:off x="3774193" y="2006636"/>
            <a:ext cx="792910" cy="655458"/>
            <a:chOff x="-44" y="1473"/>
            <a:chExt cx="981" cy="1105"/>
          </a:xfrm>
        </p:grpSpPr>
        <p:pic>
          <p:nvPicPr>
            <p:cNvPr id="61" name="Picture 81" descr="desktop_computer_stylized_medium">
              <a:extLst>
                <a:ext uri="{FF2B5EF4-FFF2-40B4-BE49-F238E27FC236}">
                  <a16:creationId xmlns:a16="http://schemas.microsoft.com/office/drawing/2014/main" id="{074357DB-E73D-184A-82C9-DC8F9C0D3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82">
              <a:extLst>
                <a:ext uri="{FF2B5EF4-FFF2-40B4-BE49-F238E27FC236}">
                  <a16:creationId xmlns:a16="http://schemas.microsoft.com/office/drawing/2014/main" id="{2E2FD2EF-6E3A-1E40-98A4-AF5BEB727D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3">
            <a:extLst>
              <a:ext uri="{FF2B5EF4-FFF2-40B4-BE49-F238E27FC236}">
                <a16:creationId xmlns:a16="http://schemas.microsoft.com/office/drawing/2014/main" id="{14594308-2DB5-244B-BF6D-04D7123621F8}"/>
              </a:ext>
            </a:extLst>
          </p:cNvPr>
          <p:cNvGrpSpPr>
            <a:grpSpLocks/>
          </p:cNvGrpSpPr>
          <p:nvPr/>
        </p:nvGrpSpPr>
        <p:grpSpPr bwMode="auto">
          <a:xfrm>
            <a:off x="3809521" y="2721681"/>
            <a:ext cx="792910" cy="655458"/>
            <a:chOff x="-44" y="1473"/>
            <a:chExt cx="981" cy="1105"/>
          </a:xfrm>
        </p:grpSpPr>
        <p:pic>
          <p:nvPicPr>
            <p:cNvPr id="59" name="Picture 84" descr="desktop_computer_stylized_medium">
              <a:extLst>
                <a:ext uri="{FF2B5EF4-FFF2-40B4-BE49-F238E27FC236}">
                  <a16:creationId xmlns:a16="http://schemas.microsoft.com/office/drawing/2014/main" id="{0BDA82F9-80A6-C843-89A3-0BE9E596F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6C836F49-AA6C-5F48-BDA7-B0ECCFAF96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7">
            <a:extLst>
              <a:ext uri="{FF2B5EF4-FFF2-40B4-BE49-F238E27FC236}">
                <a16:creationId xmlns:a16="http://schemas.microsoft.com/office/drawing/2014/main" id="{35F6B7F9-6E98-8B46-AFB2-4EEEE5F12FC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33427" y="1488973"/>
            <a:ext cx="792910" cy="655458"/>
            <a:chOff x="-44" y="1473"/>
            <a:chExt cx="981" cy="1105"/>
          </a:xfrm>
        </p:grpSpPr>
        <p:pic>
          <p:nvPicPr>
            <p:cNvPr id="57" name="Picture 88" descr="desktop_computer_stylized_medium">
              <a:extLst>
                <a:ext uri="{FF2B5EF4-FFF2-40B4-BE49-F238E27FC236}">
                  <a16:creationId xmlns:a16="http://schemas.microsoft.com/office/drawing/2014/main" id="{55EEA49A-195D-274B-B353-5853756CF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89">
              <a:extLst>
                <a:ext uri="{FF2B5EF4-FFF2-40B4-BE49-F238E27FC236}">
                  <a16:creationId xmlns:a16="http://schemas.microsoft.com/office/drawing/2014/main" id="{5117101D-898A-5D48-8E46-970AB96E3E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90">
            <a:extLst>
              <a:ext uri="{FF2B5EF4-FFF2-40B4-BE49-F238E27FC236}">
                <a16:creationId xmlns:a16="http://schemas.microsoft.com/office/drawing/2014/main" id="{BB8939EC-156F-5048-9AA8-0E29FDDF2EE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51090" y="2989823"/>
            <a:ext cx="792910" cy="655458"/>
            <a:chOff x="-44" y="1473"/>
            <a:chExt cx="981" cy="1105"/>
          </a:xfrm>
        </p:grpSpPr>
        <p:pic>
          <p:nvPicPr>
            <p:cNvPr id="55" name="Picture 91" descr="desktop_computer_stylized_medium">
              <a:extLst>
                <a:ext uri="{FF2B5EF4-FFF2-40B4-BE49-F238E27FC236}">
                  <a16:creationId xmlns:a16="http://schemas.microsoft.com/office/drawing/2014/main" id="{395DDAFE-E93D-FB45-AE85-67FCBD786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92">
              <a:extLst>
                <a:ext uri="{FF2B5EF4-FFF2-40B4-BE49-F238E27FC236}">
                  <a16:creationId xmlns:a16="http://schemas.microsoft.com/office/drawing/2014/main" id="{49780FF0-855F-5448-B107-CEE9724FE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" name="Group 93">
            <a:extLst>
              <a:ext uri="{FF2B5EF4-FFF2-40B4-BE49-F238E27FC236}">
                <a16:creationId xmlns:a16="http://schemas.microsoft.com/office/drawing/2014/main" id="{B7D8F290-E795-EA4F-83F6-2DC75D5D541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92937" y="4777436"/>
            <a:ext cx="792910" cy="655458"/>
            <a:chOff x="-44" y="1473"/>
            <a:chExt cx="981" cy="1105"/>
          </a:xfrm>
        </p:grpSpPr>
        <p:pic>
          <p:nvPicPr>
            <p:cNvPr id="53" name="Picture 94" descr="desktop_computer_stylized_medium">
              <a:extLst>
                <a:ext uri="{FF2B5EF4-FFF2-40B4-BE49-F238E27FC236}">
                  <a16:creationId xmlns:a16="http://schemas.microsoft.com/office/drawing/2014/main" id="{7D7D92DF-D30C-C94E-BBED-4FFFFFBC9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644779AC-4353-064B-B2EF-BEBAD739FF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3" name="Group 96">
            <a:extLst>
              <a:ext uri="{FF2B5EF4-FFF2-40B4-BE49-F238E27FC236}">
                <a16:creationId xmlns:a16="http://schemas.microsoft.com/office/drawing/2014/main" id="{A1B466CB-646C-C441-A667-E173A765388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54316" y="4825850"/>
            <a:ext cx="792910" cy="655458"/>
            <a:chOff x="-44" y="1473"/>
            <a:chExt cx="981" cy="1105"/>
          </a:xfrm>
        </p:grpSpPr>
        <p:pic>
          <p:nvPicPr>
            <p:cNvPr id="51" name="Picture 97" descr="desktop_computer_stylized_medium">
              <a:extLst>
                <a:ext uri="{FF2B5EF4-FFF2-40B4-BE49-F238E27FC236}">
                  <a16:creationId xmlns:a16="http://schemas.microsoft.com/office/drawing/2014/main" id="{CF76097B-2BAA-3249-84FE-1C4937BA4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F2F2EDBB-5ACE-2B4A-866E-CE38E976E1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99">
            <a:extLst>
              <a:ext uri="{FF2B5EF4-FFF2-40B4-BE49-F238E27FC236}">
                <a16:creationId xmlns:a16="http://schemas.microsoft.com/office/drawing/2014/main" id="{202063CE-0A0C-7E46-8572-F4C07200B40D}"/>
              </a:ext>
            </a:extLst>
          </p:cNvPr>
          <p:cNvGrpSpPr>
            <a:grpSpLocks/>
          </p:cNvGrpSpPr>
          <p:nvPr/>
        </p:nvGrpSpPr>
        <p:grpSpPr bwMode="auto">
          <a:xfrm>
            <a:off x="6084231" y="2589472"/>
            <a:ext cx="863565" cy="417110"/>
            <a:chOff x="4396" y="1245"/>
            <a:chExt cx="672" cy="248"/>
          </a:xfrm>
        </p:grpSpPr>
        <p:sp>
          <p:nvSpPr>
            <p:cNvPr id="43" name="Oval 407">
              <a:extLst>
                <a:ext uri="{FF2B5EF4-FFF2-40B4-BE49-F238E27FC236}">
                  <a16:creationId xmlns:a16="http://schemas.microsoft.com/office/drawing/2014/main" id="{17502CCC-9452-9D47-823C-DACC3BDEE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10">
              <a:extLst>
                <a:ext uri="{FF2B5EF4-FFF2-40B4-BE49-F238E27FC236}">
                  <a16:creationId xmlns:a16="http://schemas.microsoft.com/office/drawing/2014/main" id="{6E798716-3571-044B-B242-FE6D8D7D7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11">
              <a:extLst>
                <a:ext uri="{FF2B5EF4-FFF2-40B4-BE49-F238E27FC236}">
                  <a16:creationId xmlns:a16="http://schemas.microsoft.com/office/drawing/2014/main" id="{C4FCE039-8BC1-7D4E-9CD5-EA4B18E6A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Group 103">
              <a:extLst>
                <a:ext uri="{FF2B5EF4-FFF2-40B4-BE49-F238E27FC236}">
                  <a16:creationId xmlns:a16="http://schemas.microsoft.com/office/drawing/2014/main" id="{920D8D35-35DF-7B4C-A5D6-D77124673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49" name="Freeform 104">
                <a:extLst>
                  <a:ext uri="{FF2B5EF4-FFF2-40B4-BE49-F238E27FC236}">
                    <a16:creationId xmlns:a16="http://schemas.microsoft.com/office/drawing/2014/main" id="{B95C4390-130B-664E-A06C-F7FF2D153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05">
                <a:extLst>
                  <a:ext uri="{FF2B5EF4-FFF2-40B4-BE49-F238E27FC236}">
                    <a16:creationId xmlns:a16="http://schemas.microsoft.com/office/drawing/2014/main" id="{DB44EA8A-F540-F24A-B61F-944512F68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Line 106">
              <a:extLst>
                <a:ext uri="{FF2B5EF4-FFF2-40B4-BE49-F238E27FC236}">
                  <a16:creationId xmlns:a16="http://schemas.microsoft.com/office/drawing/2014/main" id="{FB485042-507F-1F43-902E-74FD50713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07">
              <a:extLst>
                <a:ext uri="{FF2B5EF4-FFF2-40B4-BE49-F238E27FC236}">
                  <a16:creationId xmlns:a16="http://schemas.microsoft.com/office/drawing/2014/main" id="{7F304999-01FA-B14E-A68F-694942A39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Line 5">
            <a:extLst>
              <a:ext uri="{FF2B5EF4-FFF2-40B4-BE49-F238E27FC236}">
                <a16:creationId xmlns:a16="http://schemas.microsoft.com/office/drawing/2014/main" id="{713850AA-106F-5343-97B7-CE8F14FF2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615440"/>
            <a:ext cx="699705" cy="793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459337FE-800F-494E-9F08-F83CA107E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992" y="2513126"/>
            <a:ext cx="517168" cy="1671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8">
            <a:extLst>
              <a:ext uri="{FF2B5EF4-FFF2-40B4-BE49-F238E27FC236}">
                <a16:creationId xmlns:a16="http://schemas.microsoft.com/office/drawing/2014/main" id="{FC865D3B-F6A1-5E42-B798-C3791F72E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6730" y="3133205"/>
            <a:ext cx="522065" cy="55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1">
            <a:extLst>
              <a:ext uri="{FF2B5EF4-FFF2-40B4-BE49-F238E27FC236}">
                <a16:creationId xmlns:a16="http://schemas.microsoft.com/office/drawing/2014/main" id="{1C7C0776-E0F1-334E-B750-32F36BB9B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8988" y="2636024"/>
            <a:ext cx="694778" cy="1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100F1-D4BF-DC4B-B042-8D4E24AF8B09}"/>
              </a:ext>
            </a:extLst>
          </p:cNvPr>
          <p:cNvSpPr txBox="1"/>
          <p:nvPr/>
        </p:nvSpPr>
        <p:spPr>
          <a:xfrm>
            <a:off x="4651761" y="2613178"/>
            <a:ext cx="1512408" cy="324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223.1.1.0/24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2D2D3-80AB-844F-84C5-438261B62C84}"/>
              </a:ext>
            </a:extLst>
          </p:cNvPr>
          <p:cNvSpPr txBox="1"/>
          <p:nvPr/>
        </p:nvSpPr>
        <p:spPr>
          <a:xfrm>
            <a:off x="7574729" y="2502055"/>
            <a:ext cx="1492038" cy="324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223.1.2.0/24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5C2BB4-A354-934F-8483-58EEEA6FDA1E}"/>
              </a:ext>
            </a:extLst>
          </p:cNvPr>
          <p:cNvSpPr txBox="1"/>
          <p:nvPr/>
        </p:nvSpPr>
        <p:spPr>
          <a:xfrm>
            <a:off x="5940107" y="4270345"/>
            <a:ext cx="1476761" cy="324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223.1.3.0/2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70295-B166-024D-88A2-E8B09DC7078C}"/>
              </a:ext>
            </a:extLst>
          </p:cNvPr>
          <p:cNvSpPr txBox="1"/>
          <p:nvPr/>
        </p:nvSpPr>
        <p:spPr>
          <a:xfrm>
            <a:off x="6072507" y="1946444"/>
            <a:ext cx="1084449" cy="433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7F639A-F526-0847-B11C-49FB8943EDF5}"/>
              </a:ext>
            </a:extLst>
          </p:cNvPr>
          <p:cNvSpPr txBox="1"/>
          <p:nvPr/>
        </p:nvSpPr>
        <p:spPr>
          <a:xfrm>
            <a:off x="447" y="744957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Host: ARP Request for PC2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B7FC81-FA91-1A4A-A74A-6ABD533279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729" y="1315742"/>
            <a:ext cx="25888" cy="4330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D15FAB-6FD0-5B40-88BC-B287A5A583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533" y="1236135"/>
            <a:ext cx="0" cy="16514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2FB2DFF-CE68-A44F-9813-B35F75922647}"/>
              </a:ext>
            </a:extLst>
          </p:cNvPr>
          <p:cNvSpPr txBox="1"/>
          <p:nvPr/>
        </p:nvSpPr>
        <p:spPr>
          <a:xfrm>
            <a:off x="1188902" y="564415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grpSp>
        <p:nvGrpSpPr>
          <p:cNvPr id="74" name="Group 99">
            <a:extLst>
              <a:ext uri="{FF2B5EF4-FFF2-40B4-BE49-F238E27FC236}">
                <a16:creationId xmlns:a16="http://schemas.microsoft.com/office/drawing/2014/main" id="{6CCAE35C-3BDC-0648-B501-15B2684AB6CB}"/>
              </a:ext>
            </a:extLst>
          </p:cNvPr>
          <p:cNvGrpSpPr>
            <a:grpSpLocks/>
          </p:cNvGrpSpPr>
          <p:nvPr/>
        </p:nvGrpSpPr>
        <p:grpSpPr bwMode="auto">
          <a:xfrm>
            <a:off x="320547" y="3108980"/>
            <a:ext cx="863565" cy="417110"/>
            <a:chOff x="4396" y="1245"/>
            <a:chExt cx="672" cy="248"/>
          </a:xfrm>
        </p:grpSpPr>
        <p:sp>
          <p:nvSpPr>
            <p:cNvPr id="75" name="Oval 407">
              <a:extLst>
                <a:ext uri="{FF2B5EF4-FFF2-40B4-BE49-F238E27FC236}">
                  <a16:creationId xmlns:a16="http://schemas.microsoft.com/office/drawing/2014/main" id="{0D37CDCF-8477-DB4A-ABF7-BA1F8EA97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410">
              <a:extLst>
                <a:ext uri="{FF2B5EF4-FFF2-40B4-BE49-F238E27FC236}">
                  <a16:creationId xmlns:a16="http://schemas.microsoft.com/office/drawing/2014/main" id="{0B19AB7B-514C-CA45-A3CF-90E330257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" name="Oval 411">
              <a:extLst>
                <a:ext uri="{FF2B5EF4-FFF2-40B4-BE49-F238E27FC236}">
                  <a16:creationId xmlns:a16="http://schemas.microsoft.com/office/drawing/2014/main" id="{A2FFA838-129F-9545-A60A-485B7EEF8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8" name="Group 103">
              <a:extLst>
                <a:ext uri="{FF2B5EF4-FFF2-40B4-BE49-F238E27FC236}">
                  <a16:creationId xmlns:a16="http://schemas.microsoft.com/office/drawing/2014/main" id="{5DA9EE5D-4DA8-CB48-AF05-0D9E3C31CE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A9950CCE-E97B-D940-9161-24CE69BEF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E80EA346-19F4-3B47-B42E-50374B1C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" name="Line 106">
              <a:extLst>
                <a:ext uri="{FF2B5EF4-FFF2-40B4-BE49-F238E27FC236}">
                  <a16:creationId xmlns:a16="http://schemas.microsoft.com/office/drawing/2014/main" id="{63274E89-CC84-FA48-B674-69900F7B0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07">
              <a:extLst>
                <a:ext uri="{FF2B5EF4-FFF2-40B4-BE49-F238E27FC236}">
                  <a16:creationId xmlns:a16="http://schemas.microsoft.com/office/drawing/2014/main" id="{602021B9-E426-6B45-A797-9FE742785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665A02D-1068-9C45-9603-764119D65A00}"/>
              </a:ext>
            </a:extLst>
          </p:cNvPr>
          <p:cNvSpPr txBox="1"/>
          <p:nvPr/>
        </p:nvSpPr>
        <p:spPr>
          <a:xfrm>
            <a:off x="780259" y="430395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2B0323-D545-7F4B-BE5B-076871B05C1D}"/>
              </a:ext>
            </a:extLst>
          </p:cNvPr>
          <p:cNvCxnSpPr>
            <a:cxnSpLocks/>
          </p:cNvCxnSpPr>
          <p:nvPr/>
        </p:nvCxnSpPr>
        <p:spPr bwMode="auto">
          <a:xfrm>
            <a:off x="766458" y="1192464"/>
            <a:ext cx="0" cy="17488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BF1080C-6F15-CE43-9612-18DAD602A3E1}"/>
              </a:ext>
            </a:extLst>
          </p:cNvPr>
          <p:cNvSpPr txBox="1"/>
          <p:nvPr/>
        </p:nvSpPr>
        <p:spPr>
          <a:xfrm>
            <a:off x="0" y="2759241"/>
            <a:ext cx="238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R: ARP Reply to Host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459C60-7D51-AC44-A87C-52D0DC532619}"/>
              </a:ext>
            </a:extLst>
          </p:cNvPr>
          <p:cNvSpPr txBox="1"/>
          <p:nvPr/>
        </p:nvSpPr>
        <p:spPr>
          <a:xfrm>
            <a:off x="-17475" y="99081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Host: Datagram for PC2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F5435-2221-B845-980C-DAC8CDF67A5C}"/>
              </a:ext>
            </a:extLst>
          </p:cNvPr>
          <p:cNvSpPr txBox="1"/>
          <p:nvPr/>
        </p:nvSpPr>
        <p:spPr>
          <a:xfrm>
            <a:off x="0" y="3558405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R: Datagram from Host for PC2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A78CA9-9A1E-2B41-965E-081D7C00BE9B}"/>
              </a:ext>
            </a:extLst>
          </p:cNvPr>
          <p:cNvCxnSpPr>
            <a:cxnSpLocks/>
          </p:cNvCxnSpPr>
          <p:nvPr/>
        </p:nvCxnSpPr>
        <p:spPr bwMode="auto">
          <a:xfrm>
            <a:off x="765568" y="3916680"/>
            <a:ext cx="0" cy="2072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13010FD-FFF2-3841-8859-40AB0B05AC13}"/>
              </a:ext>
            </a:extLst>
          </p:cNvPr>
          <p:cNvCxnSpPr>
            <a:cxnSpLocks/>
          </p:cNvCxnSpPr>
          <p:nvPr/>
        </p:nvCxnSpPr>
        <p:spPr bwMode="auto">
          <a:xfrm>
            <a:off x="496149" y="3947160"/>
            <a:ext cx="0" cy="1905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AB317E8-7901-6546-8F8A-386E669857F7}"/>
              </a:ext>
            </a:extLst>
          </p:cNvPr>
          <p:cNvSpPr txBox="1"/>
          <p:nvPr/>
        </p:nvSpPr>
        <p:spPr>
          <a:xfrm>
            <a:off x="0" y="3435533"/>
            <a:ext cx="270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R: ARP Request for PC2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DA44FE8-E313-424F-A8E8-91E176C27E55}"/>
              </a:ext>
            </a:extLst>
          </p:cNvPr>
          <p:cNvCxnSpPr>
            <a:cxnSpLocks/>
          </p:cNvCxnSpPr>
          <p:nvPr/>
        </p:nvCxnSpPr>
        <p:spPr bwMode="auto">
          <a:xfrm flipV="1">
            <a:off x="423333" y="3642360"/>
            <a:ext cx="0" cy="21488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8762C9C-5392-FD43-9862-009DB78B5A20}"/>
              </a:ext>
            </a:extLst>
          </p:cNvPr>
          <p:cNvSpPr txBox="1"/>
          <p:nvPr/>
        </p:nvSpPr>
        <p:spPr>
          <a:xfrm>
            <a:off x="0" y="5792001"/>
            <a:ext cx="236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PC2: ARP Reply to 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ADC34F-30CA-ED4B-8A66-40B61CCC9FC1}"/>
              </a:ext>
            </a:extLst>
          </p:cNvPr>
          <p:cNvSpPr txBox="1"/>
          <p:nvPr/>
        </p:nvSpPr>
        <p:spPr>
          <a:xfrm>
            <a:off x="1153796" y="3146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F3D04E-1E9A-AF4E-B5FF-5D6056712E43}"/>
              </a:ext>
            </a:extLst>
          </p:cNvPr>
          <p:cNvSpPr txBox="1"/>
          <p:nvPr/>
        </p:nvSpPr>
        <p:spPr>
          <a:xfrm>
            <a:off x="179395" y="604997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31BC741-55B2-124E-A838-94899AAE73B5}"/>
              </a:ext>
            </a:extLst>
          </p:cNvPr>
          <p:cNvSpPr/>
          <p:nvPr/>
        </p:nvSpPr>
        <p:spPr bwMode="auto">
          <a:xfrm>
            <a:off x="4907280" y="1127760"/>
            <a:ext cx="3246120" cy="3474720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DB25D1E-E568-154A-91C5-BB8B31DA1751}"/>
              </a:ext>
            </a:extLst>
          </p:cNvPr>
          <p:cNvSpPr txBox="1"/>
          <p:nvPr/>
        </p:nvSpPr>
        <p:spPr>
          <a:xfrm>
            <a:off x="5836920" y="123444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223.1.0.0/16</a:t>
            </a:r>
          </a:p>
        </p:txBody>
      </p:sp>
      <p:grpSp>
        <p:nvGrpSpPr>
          <p:cNvPr id="119" name="Group 195">
            <a:extLst>
              <a:ext uri="{FF2B5EF4-FFF2-40B4-BE49-F238E27FC236}">
                <a16:creationId xmlns:a16="http://schemas.microsoft.com/office/drawing/2014/main" id="{DD4EC337-A5F8-4545-9B22-CC06DB421713}"/>
              </a:ext>
            </a:extLst>
          </p:cNvPr>
          <p:cNvGrpSpPr>
            <a:grpSpLocks/>
          </p:cNvGrpSpPr>
          <p:nvPr/>
        </p:nvGrpSpPr>
        <p:grpSpPr bwMode="auto">
          <a:xfrm>
            <a:off x="4117340" y="1206818"/>
            <a:ext cx="401638" cy="681037"/>
            <a:chOff x="4140" y="429"/>
            <a:chExt cx="1425" cy="2396"/>
          </a:xfrm>
        </p:grpSpPr>
        <p:sp>
          <p:nvSpPr>
            <p:cNvPr id="120" name="Freeform 196">
              <a:extLst>
                <a:ext uri="{FF2B5EF4-FFF2-40B4-BE49-F238E27FC236}">
                  <a16:creationId xmlns:a16="http://schemas.microsoft.com/office/drawing/2014/main" id="{59BCB8E0-7CE9-7B43-AFC1-97AFB35CC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97">
              <a:extLst>
                <a:ext uri="{FF2B5EF4-FFF2-40B4-BE49-F238E27FC236}">
                  <a16:creationId xmlns:a16="http://schemas.microsoft.com/office/drawing/2014/main" id="{C67462AC-E6AA-CE4B-80CB-E72E8A5CF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22" name="Freeform 198">
              <a:extLst>
                <a:ext uri="{FF2B5EF4-FFF2-40B4-BE49-F238E27FC236}">
                  <a16:creationId xmlns:a16="http://schemas.microsoft.com/office/drawing/2014/main" id="{CE2CCA1A-0D2A-5F46-8D00-9D2B61BAA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99">
              <a:extLst>
                <a:ext uri="{FF2B5EF4-FFF2-40B4-BE49-F238E27FC236}">
                  <a16:creationId xmlns:a16="http://schemas.microsoft.com/office/drawing/2014/main" id="{89BDD7A1-CBC3-BF44-8C91-DE66476EC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200">
              <a:extLst>
                <a:ext uri="{FF2B5EF4-FFF2-40B4-BE49-F238E27FC236}">
                  <a16:creationId xmlns:a16="http://schemas.microsoft.com/office/drawing/2014/main" id="{DCEE5753-C860-674F-B455-24EFBF743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125" name="Group 201">
              <a:extLst>
                <a:ext uri="{FF2B5EF4-FFF2-40B4-BE49-F238E27FC236}">
                  <a16:creationId xmlns:a16="http://schemas.microsoft.com/office/drawing/2014/main" id="{2C986A93-848C-5244-966D-11B28A2B1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0" name="AutoShape 202">
                <a:extLst>
                  <a:ext uri="{FF2B5EF4-FFF2-40B4-BE49-F238E27FC236}">
                    <a16:creationId xmlns:a16="http://schemas.microsoft.com/office/drawing/2014/main" id="{424095E2-0736-2E4D-B3BE-E29D5700A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51" name="AutoShape 203">
                <a:extLst>
                  <a:ext uri="{FF2B5EF4-FFF2-40B4-BE49-F238E27FC236}">
                    <a16:creationId xmlns:a16="http://schemas.microsoft.com/office/drawing/2014/main" id="{970BC3CA-5538-7B41-BABD-2EBAF0671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126" name="Rectangle 204">
              <a:extLst>
                <a:ext uri="{FF2B5EF4-FFF2-40B4-BE49-F238E27FC236}">
                  <a16:creationId xmlns:a16="http://schemas.microsoft.com/office/drawing/2014/main" id="{5066F527-B01A-8F49-B550-75F866E66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127" name="Group 205">
              <a:extLst>
                <a:ext uri="{FF2B5EF4-FFF2-40B4-BE49-F238E27FC236}">
                  <a16:creationId xmlns:a16="http://schemas.microsoft.com/office/drawing/2014/main" id="{A82C25AE-96FE-7A4D-890B-0AE0A8CB8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8" name="AutoShape 206">
                <a:extLst>
                  <a:ext uri="{FF2B5EF4-FFF2-40B4-BE49-F238E27FC236}">
                    <a16:creationId xmlns:a16="http://schemas.microsoft.com/office/drawing/2014/main" id="{D33C1DC2-DBFA-FB47-B625-470EC924C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49" name="AutoShape 207">
                <a:extLst>
                  <a:ext uri="{FF2B5EF4-FFF2-40B4-BE49-F238E27FC236}">
                    <a16:creationId xmlns:a16="http://schemas.microsoft.com/office/drawing/2014/main" id="{EB6792D0-FF35-6C4E-A5BD-0C6EC767F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128" name="Rectangle 208">
              <a:extLst>
                <a:ext uri="{FF2B5EF4-FFF2-40B4-BE49-F238E27FC236}">
                  <a16:creationId xmlns:a16="http://schemas.microsoft.com/office/drawing/2014/main" id="{892AA177-F182-8749-8E7A-C375DAA7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6"/>
              <a:ext cx="59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29" name="Rectangle 209">
              <a:extLst>
                <a:ext uri="{FF2B5EF4-FFF2-40B4-BE49-F238E27FC236}">
                  <a16:creationId xmlns:a16="http://schemas.microsoft.com/office/drawing/2014/main" id="{A09FA5C1-23F7-3145-8716-9791330D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8"/>
              <a:ext cx="591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grpSp>
          <p:nvGrpSpPr>
            <p:cNvPr id="130" name="Group 210">
              <a:extLst>
                <a:ext uri="{FF2B5EF4-FFF2-40B4-BE49-F238E27FC236}">
                  <a16:creationId xmlns:a16="http://schemas.microsoft.com/office/drawing/2014/main" id="{A7482ABD-2000-F045-B1A8-A75F453A5D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6" name="AutoShape 211">
                <a:extLst>
                  <a:ext uri="{FF2B5EF4-FFF2-40B4-BE49-F238E27FC236}">
                    <a16:creationId xmlns:a16="http://schemas.microsoft.com/office/drawing/2014/main" id="{AD616104-6428-AE4B-ACB4-481046A56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6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47" name="AutoShape 212">
                <a:extLst>
                  <a:ext uri="{FF2B5EF4-FFF2-40B4-BE49-F238E27FC236}">
                    <a16:creationId xmlns:a16="http://schemas.microsoft.com/office/drawing/2014/main" id="{A02B4ADB-BBF0-AA41-9045-F668C4BB3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131" name="Freeform 213">
              <a:extLst>
                <a:ext uri="{FF2B5EF4-FFF2-40B4-BE49-F238E27FC236}">
                  <a16:creationId xmlns:a16="http://schemas.microsoft.com/office/drawing/2014/main" id="{AC3C3D92-3413-5C4B-AA31-FDB669515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2" name="Group 214">
              <a:extLst>
                <a:ext uri="{FF2B5EF4-FFF2-40B4-BE49-F238E27FC236}">
                  <a16:creationId xmlns:a16="http://schemas.microsoft.com/office/drawing/2014/main" id="{CEEEF167-C309-694C-901B-94D58AAB4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4" name="AutoShape 215">
                <a:extLst>
                  <a:ext uri="{FF2B5EF4-FFF2-40B4-BE49-F238E27FC236}">
                    <a16:creationId xmlns:a16="http://schemas.microsoft.com/office/drawing/2014/main" id="{9E056224-4E70-B340-B2BF-8BEAF2A0B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3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145" name="AutoShape 216">
                <a:extLst>
                  <a:ext uri="{FF2B5EF4-FFF2-40B4-BE49-F238E27FC236}">
                    <a16:creationId xmlns:a16="http://schemas.microsoft.com/office/drawing/2014/main" id="{6B16F8FD-9B18-6F46-9BDC-E9D2971AC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400"/>
              </a:p>
            </p:txBody>
          </p:sp>
        </p:grpSp>
        <p:sp>
          <p:nvSpPr>
            <p:cNvPr id="133" name="Rectangle 217">
              <a:extLst>
                <a:ext uri="{FF2B5EF4-FFF2-40B4-BE49-F238E27FC236}">
                  <a16:creationId xmlns:a16="http://schemas.microsoft.com/office/drawing/2014/main" id="{91311F4A-615D-D840-854F-A6CEF1B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34" name="Freeform 218">
              <a:extLst>
                <a:ext uri="{FF2B5EF4-FFF2-40B4-BE49-F238E27FC236}">
                  <a16:creationId xmlns:a16="http://schemas.microsoft.com/office/drawing/2014/main" id="{2C4CB4F1-D66C-604E-8FCC-05C0C03B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19">
              <a:extLst>
                <a:ext uri="{FF2B5EF4-FFF2-40B4-BE49-F238E27FC236}">
                  <a16:creationId xmlns:a16="http://schemas.microsoft.com/office/drawing/2014/main" id="{4D7B0BF1-BA7C-BB4A-8F7C-14DAB97DF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Oval 220">
              <a:extLst>
                <a:ext uri="{FF2B5EF4-FFF2-40B4-BE49-F238E27FC236}">
                  <a16:creationId xmlns:a16="http://schemas.microsoft.com/office/drawing/2014/main" id="{BFF58093-7ABF-434F-BABC-BD222BC21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13"/>
              <a:ext cx="51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37" name="Freeform 221">
              <a:extLst>
                <a:ext uri="{FF2B5EF4-FFF2-40B4-BE49-F238E27FC236}">
                  <a16:creationId xmlns:a16="http://schemas.microsoft.com/office/drawing/2014/main" id="{F0CDBC10-FBD5-FA41-BDC1-D125D1CB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AutoShape 222">
              <a:extLst>
                <a:ext uri="{FF2B5EF4-FFF2-40B4-BE49-F238E27FC236}">
                  <a16:creationId xmlns:a16="http://schemas.microsoft.com/office/drawing/2014/main" id="{ED5A5133-86ED-8741-9307-4BBC1F80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0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39" name="AutoShape 223">
              <a:extLst>
                <a:ext uri="{FF2B5EF4-FFF2-40B4-BE49-F238E27FC236}">
                  <a16:creationId xmlns:a16="http://schemas.microsoft.com/office/drawing/2014/main" id="{233A8BAD-F4DB-A841-98A4-CC75CB8F1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40" name="Oval 224">
              <a:extLst>
                <a:ext uri="{FF2B5EF4-FFF2-40B4-BE49-F238E27FC236}">
                  <a16:creationId xmlns:a16="http://schemas.microsoft.com/office/drawing/2014/main" id="{CB63C5DF-9D11-4C47-A1AB-BF11E1423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41" name="Oval 225">
              <a:extLst>
                <a:ext uri="{FF2B5EF4-FFF2-40B4-BE49-F238E27FC236}">
                  <a16:creationId xmlns:a16="http://schemas.microsoft.com/office/drawing/2014/main" id="{2EF33076-DFEE-3A48-AC36-2EBAC71E0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4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4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2" name="Oval 226">
              <a:extLst>
                <a:ext uri="{FF2B5EF4-FFF2-40B4-BE49-F238E27FC236}">
                  <a16:creationId xmlns:a16="http://schemas.microsoft.com/office/drawing/2014/main" id="{48039986-7097-5748-8693-34286E1FC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  <p:sp>
          <p:nvSpPr>
            <p:cNvPr id="143" name="Rectangle 227">
              <a:extLst>
                <a:ext uri="{FF2B5EF4-FFF2-40B4-BE49-F238E27FC236}">
                  <a16:creationId xmlns:a16="http://schemas.microsoft.com/office/drawing/2014/main" id="{B43FCB0F-A3C4-1E4D-8368-0752B709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6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400"/>
            </a:p>
          </p:txBody>
        </p:sp>
      </p:grpSp>
      <p:pic>
        <p:nvPicPr>
          <p:cNvPr id="152" name="Picture 99" descr="underline_base">
            <a:extLst>
              <a:ext uri="{FF2B5EF4-FFF2-40B4-BE49-F238E27FC236}">
                <a16:creationId xmlns:a16="http://schemas.microsoft.com/office/drawing/2014/main" id="{B9BF3442-1022-7A47-916B-3A38B457602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746760"/>
            <a:ext cx="1965960" cy="137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2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BDBDB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BDBDB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BDBD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3" grpId="0"/>
      <p:bldP spid="86" grpId="0"/>
      <p:bldP spid="88" grpId="0"/>
      <p:bldP spid="91" grpId="0"/>
      <p:bldP spid="93" grpId="0"/>
      <p:bldP spid="101" grpId="0"/>
      <p:bldP spid="104" grpId="1"/>
      <p:bldP spid="107" grpId="0"/>
      <p:bldP spid="1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Non Proxy ARP – Host /24:</a:t>
            </a:r>
          </a:p>
          <a:p>
            <a:pPr lvl="1">
              <a:defRPr/>
            </a:pPr>
            <a:r>
              <a:rPr lang="en-US" dirty="0"/>
              <a:t>Host will ARP for Router – normal operation</a:t>
            </a:r>
          </a:p>
          <a:p>
            <a:pPr lvl="1">
              <a:defRPr/>
            </a:pPr>
            <a:r>
              <a:rPr lang="en-US" dirty="0"/>
              <a:t>Host’s ARP cache – has IP address of </a:t>
            </a:r>
            <a:r>
              <a:rPr lang="en-US" dirty="0">
                <a:solidFill>
                  <a:srgbClr val="C00000"/>
                </a:solidFill>
              </a:rPr>
              <a:t>Router</a:t>
            </a:r>
          </a:p>
          <a:p>
            <a:pPr marL="457200" lvl="1" indent="0">
              <a:buNone/>
              <a:defRPr/>
            </a:pPr>
            <a:r>
              <a:rPr lang="en-US" dirty="0"/>
              <a:t>(</a:t>
            </a:r>
            <a:r>
              <a:rPr lang="en-US" altLang="en-US" dirty="0">
                <a:solidFill>
                  <a:srgbClr val="C00000"/>
                </a:solidFill>
              </a:rPr>
              <a:t>223.1.1.4/24</a:t>
            </a:r>
            <a:r>
              <a:rPr lang="en-US" dirty="0"/>
              <a:t>) at </a:t>
            </a:r>
            <a:r>
              <a:rPr lang="en-US" u="sng" dirty="0">
                <a:solidFill>
                  <a:srgbClr val="00B0F0"/>
                </a:solidFill>
              </a:rPr>
              <a:t>00:e0:f9:23:a8:20</a:t>
            </a:r>
            <a:r>
              <a:rPr lang="en-US" dirty="0"/>
              <a:t> [ether] on eth0</a:t>
            </a:r>
          </a:p>
          <a:p>
            <a:pPr>
              <a:defRPr/>
            </a:pPr>
            <a:r>
              <a:rPr lang="en-US" dirty="0"/>
              <a:t>Proxy ARP – Host /16:</a:t>
            </a:r>
          </a:p>
          <a:p>
            <a:pPr lvl="1">
              <a:defRPr/>
            </a:pPr>
            <a:r>
              <a:rPr lang="en-US" dirty="0"/>
              <a:t>Host will ARP for PC2 – proxy ARP used by Router</a:t>
            </a:r>
          </a:p>
          <a:p>
            <a:pPr lvl="1">
              <a:defRPr/>
            </a:pPr>
            <a:r>
              <a:rPr lang="en-US" dirty="0"/>
              <a:t>Host’s ARP cache – has IP address of </a:t>
            </a:r>
            <a:r>
              <a:rPr lang="en-US" dirty="0">
                <a:solidFill>
                  <a:srgbClr val="00B050"/>
                </a:solidFill>
              </a:rPr>
              <a:t>PC2</a:t>
            </a:r>
          </a:p>
          <a:p>
            <a:pPr marL="457200" lvl="1" indent="0">
              <a:buFontTx/>
              <a:buNone/>
              <a:defRPr/>
            </a:pPr>
            <a:r>
              <a:rPr lang="en-US" dirty="0"/>
              <a:t>(</a:t>
            </a: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223.1.3.1/16</a:t>
            </a:r>
            <a:r>
              <a:rPr lang="en-US" dirty="0"/>
              <a:t>) at </a:t>
            </a:r>
            <a:r>
              <a:rPr lang="en-US" u="sng" dirty="0">
                <a:solidFill>
                  <a:srgbClr val="00B0F0"/>
                </a:solidFill>
              </a:rPr>
              <a:t>00:e0:f9:23:a8:20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[ether] on eth0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9DC19B-F7D2-ED42-8067-3A89D5DB1F24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5" name="Picture 99" descr="underline_base">
            <a:extLst>
              <a:ext uri="{FF2B5EF4-FFF2-40B4-BE49-F238E27FC236}">
                <a16:creationId xmlns:a16="http://schemas.microsoft.com/office/drawing/2014/main" id="{848EBCBA-15C6-4846-8D79-68016C102FA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899911"/>
            <a:ext cx="7533564" cy="21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2E387C-BBD6-7D49-8AB0-90B98B838837}"/>
              </a:ext>
            </a:extLst>
          </p:cNvPr>
          <p:cNvSpPr txBox="1">
            <a:spLocks/>
          </p:cNvSpPr>
          <p:nvPr/>
        </p:nvSpPr>
        <p:spPr bwMode="auto">
          <a:xfrm>
            <a:off x="200025" y="269543"/>
            <a:ext cx="86582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altLang="x-none" sz="3600" kern="0"/>
              <a:t>ARP Cache in ARP vs Proxy ARP Example</a:t>
            </a:r>
            <a:endParaRPr lang="en-US" altLang="x-none" sz="3600" kern="0" dirty="0"/>
          </a:p>
        </p:txBody>
      </p:sp>
    </p:spTree>
    <p:extLst>
      <p:ext uri="{BB962C8B-B14F-4D97-AF65-F5344CB8AC3E}">
        <p14:creationId xmlns:p14="http://schemas.microsoft.com/office/powerpoint/2010/main" val="274211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9" descr="underline_base">
            <a:extLst>
              <a:ext uri="{FF2B5EF4-FFF2-40B4-BE49-F238E27FC236}">
                <a16:creationId xmlns:a16="http://schemas.microsoft.com/office/drawing/2014/main" id="{A495B9D9-BB05-FA46-B419-FE8B55655CD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822325"/>
            <a:ext cx="2970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>
            <a:extLst>
              <a:ext uri="{FF2B5EF4-FFF2-40B4-BE49-F238E27FC236}">
                <a16:creationId xmlns:a16="http://schemas.microsoft.com/office/drawing/2014/main" id="{8C9F713D-BC29-3D47-9740-E02BEE441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55588"/>
            <a:ext cx="7772400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Output ports</a:t>
            </a: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69EC6FE4-EA72-4540-96A3-53B2BE213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654" y="3721100"/>
            <a:ext cx="3591517" cy="357015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buffering</a:t>
            </a:r>
            <a:r>
              <a:rPr lang="en-US" sz="2800" dirty="0">
                <a:cs typeface="+mn-cs"/>
              </a:rPr>
              <a:t> </a:t>
            </a:r>
            <a:r>
              <a:rPr lang="en-US" sz="2400" u="sng" dirty="0">
                <a:cs typeface="+mn-cs"/>
              </a:rPr>
              <a:t>required</a:t>
            </a:r>
            <a:r>
              <a:rPr lang="en-US" sz="2400" dirty="0">
                <a:cs typeface="+mn-cs"/>
              </a:rPr>
              <a:t> if switching fabric faster than transmission rate of link</a:t>
            </a:r>
          </a:p>
          <a:p>
            <a:pPr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scheduling discipline</a:t>
            </a:r>
            <a:r>
              <a:rPr lang="en-US" sz="2400" dirty="0">
                <a:cs typeface="+mn-cs"/>
              </a:rPr>
              <a:t> chooses which, among queued datagrams, should be transmitted</a:t>
            </a:r>
          </a:p>
        </p:txBody>
      </p:sp>
      <p:sp>
        <p:nvSpPr>
          <p:cNvPr id="63492" name="Rectangle 5">
            <a:extLst>
              <a:ext uri="{FF2B5EF4-FFF2-40B4-BE49-F238E27FC236}">
                <a16:creationId xmlns:a16="http://schemas.microsoft.com/office/drawing/2014/main" id="{D5C13B23-B063-744D-AEB8-5258F7035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1473200"/>
            <a:ext cx="4568825" cy="1836738"/>
          </a:xfrm>
          <a:prstGeom prst="rect">
            <a:avLst/>
          </a:prstGeom>
          <a:solidFill>
            <a:schemeClr val="bg1"/>
          </a:solidFill>
          <a:ln w="19050">
            <a:solidFill>
              <a:srgbClr val="5F5F5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6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3493" name="Rectangle 6">
            <a:extLst>
              <a:ext uri="{FF2B5EF4-FFF2-40B4-BE49-F238E27FC236}">
                <a16:creationId xmlns:a16="http://schemas.microsoft.com/office/drawing/2014/main" id="{E96E4E27-384E-B749-B61D-3CD2842A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1931988"/>
            <a:ext cx="1417637" cy="828675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line</a:t>
            </a:r>
          </a:p>
          <a:p>
            <a:pPr algn="ctr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termination</a:t>
            </a:r>
          </a:p>
        </p:txBody>
      </p:sp>
      <p:sp>
        <p:nvSpPr>
          <p:cNvPr id="63494" name="Rectangle 7">
            <a:extLst>
              <a:ext uri="{FF2B5EF4-FFF2-40B4-BE49-F238E27FC236}">
                <a16:creationId xmlns:a16="http://schemas.microsoft.com/office/drawing/2014/main" id="{E9973223-C24C-214B-B74F-49C28A5BF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1658938"/>
            <a:ext cx="1152525" cy="1409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6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3495" name="Line 10">
            <a:extLst>
              <a:ext uri="{FF2B5EF4-FFF2-40B4-BE49-F238E27FC236}">
                <a16:creationId xmlns:a16="http://schemas.microsoft.com/office/drawing/2014/main" id="{EF417BC2-735D-E345-A01D-AF418DC36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0" y="2378075"/>
            <a:ext cx="1905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6" name="Line 11">
            <a:extLst>
              <a:ext uri="{FF2B5EF4-FFF2-40B4-BE49-F238E27FC236}">
                <a16:creationId xmlns:a16="http://schemas.microsoft.com/office/drawing/2014/main" id="{46E1CD35-6700-D141-A38D-32DD5ADC8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335213"/>
            <a:ext cx="1905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7" name="Line 12">
            <a:extLst>
              <a:ext uri="{FF2B5EF4-FFF2-40B4-BE49-F238E27FC236}">
                <a16:creationId xmlns:a16="http://schemas.microsoft.com/office/drawing/2014/main" id="{4CE3E144-216B-2A40-857C-F92D6CDE99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2588" y="2376488"/>
            <a:ext cx="736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8" name="Rectangle 13">
            <a:extLst>
              <a:ext uri="{FF2B5EF4-FFF2-40B4-BE49-F238E27FC236}">
                <a16:creationId xmlns:a16="http://schemas.microsoft.com/office/drawing/2014/main" id="{53400770-E4C2-2D48-97C8-7D5F3B3E9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1968500"/>
            <a:ext cx="1055687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link 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layer 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protocol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(send)</a:t>
            </a:r>
          </a:p>
        </p:txBody>
      </p:sp>
      <p:sp>
        <p:nvSpPr>
          <p:cNvPr id="63499" name="Rectangle 16">
            <a:extLst>
              <a:ext uri="{FF2B5EF4-FFF2-40B4-BE49-F238E27FC236}">
                <a16:creationId xmlns:a16="http://schemas.microsoft.com/office/drawing/2014/main" id="{4124D683-BC17-5A4C-9D56-56BACFD59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1762125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switch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fabric</a:t>
            </a:r>
          </a:p>
        </p:txBody>
      </p:sp>
      <p:grpSp>
        <p:nvGrpSpPr>
          <p:cNvPr id="63500" name="Group 28">
            <a:extLst>
              <a:ext uri="{FF2B5EF4-FFF2-40B4-BE49-F238E27FC236}">
                <a16:creationId xmlns:a16="http://schemas.microsoft.com/office/drawing/2014/main" id="{60090C26-7B58-8948-AB72-2F6CA8B2905C}"/>
              </a:ext>
            </a:extLst>
          </p:cNvPr>
          <p:cNvGrpSpPr>
            <a:grpSpLocks/>
          </p:cNvGrpSpPr>
          <p:nvPr/>
        </p:nvGrpSpPr>
        <p:grpSpPr bwMode="auto">
          <a:xfrm>
            <a:off x="2559050" y="1609725"/>
            <a:ext cx="1247775" cy="1504950"/>
            <a:chOff x="3180" y="909"/>
            <a:chExt cx="786" cy="948"/>
          </a:xfrm>
        </p:grpSpPr>
        <p:sp>
          <p:nvSpPr>
            <p:cNvPr id="63508" name="Rectangle 8">
              <a:extLst>
                <a:ext uri="{FF2B5EF4-FFF2-40B4-BE49-F238E27FC236}">
                  <a16:creationId xmlns:a16="http://schemas.microsoft.com/office/drawing/2014/main" id="{92ABDC02-1728-3044-89DC-20FFD533F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909"/>
              <a:ext cx="786" cy="9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3509" name="Text Box 14">
              <a:extLst>
                <a:ext uri="{FF2B5EF4-FFF2-40B4-BE49-F238E27FC236}">
                  <a16:creationId xmlns:a16="http://schemas.microsoft.com/office/drawing/2014/main" id="{3D1B679C-CBC0-FF42-8C3A-0F39AE0B8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" y="917"/>
              <a:ext cx="724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datagram</a:t>
              </a: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buffer</a:t>
              </a:r>
            </a:p>
            <a:p>
              <a:pPr algn="ctr"/>
              <a:endParaRPr lang="en-US" altLang="en-US" sz="1600">
                <a:solidFill>
                  <a:srgbClr val="000000"/>
                </a:solidFill>
              </a:endParaRPr>
            </a:p>
            <a:p>
              <a:pPr algn="ctr"/>
              <a:endParaRPr lang="en-US" altLang="en-US" sz="1600">
                <a:solidFill>
                  <a:srgbClr val="000000"/>
                </a:solidFill>
              </a:endParaRP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queueing</a:t>
              </a:r>
            </a:p>
          </p:txBody>
        </p:sp>
        <p:grpSp>
          <p:nvGrpSpPr>
            <p:cNvPr id="63510" name="Group 17">
              <a:extLst>
                <a:ext uri="{FF2B5EF4-FFF2-40B4-BE49-F238E27FC236}">
                  <a16:creationId xmlns:a16="http://schemas.microsoft.com/office/drawing/2014/main" id="{EE57E1CC-FE8A-934A-9747-3582F09D1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0" y="1299"/>
              <a:ext cx="626" cy="295"/>
              <a:chOff x="310" y="3526"/>
              <a:chExt cx="1040" cy="457"/>
            </a:xfrm>
          </p:grpSpPr>
          <p:sp>
            <p:nvSpPr>
              <p:cNvPr id="63511" name="Rectangle 18">
                <a:extLst>
                  <a:ext uri="{FF2B5EF4-FFF2-40B4-BE49-F238E27FC236}">
                    <a16:creationId xmlns:a16="http://schemas.microsoft.com/office/drawing/2014/main" id="{FEB2C21B-5CF4-7B47-8CBE-FDBD32D3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3526"/>
                <a:ext cx="1040" cy="457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3512" name="Line 19">
                <a:extLst>
                  <a:ext uri="{FF2B5EF4-FFF2-40B4-BE49-F238E27FC236}">
                    <a16:creationId xmlns:a16="http://schemas.microsoft.com/office/drawing/2014/main" id="{4DF73D93-697D-A244-8127-37B4E3E8B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3" name="Line 20">
                <a:extLst>
                  <a:ext uri="{FF2B5EF4-FFF2-40B4-BE49-F238E27FC236}">
                    <a16:creationId xmlns:a16="http://schemas.microsoft.com/office/drawing/2014/main" id="{3E38B902-4040-9541-9AE9-7F6B23A34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4" name="Line 21">
                <a:extLst>
                  <a:ext uri="{FF2B5EF4-FFF2-40B4-BE49-F238E27FC236}">
                    <a16:creationId xmlns:a16="http://schemas.microsoft.com/office/drawing/2014/main" id="{6C048594-794B-194C-B38D-F4F03F146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5" name="Line 22">
                <a:extLst>
                  <a:ext uri="{FF2B5EF4-FFF2-40B4-BE49-F238E27FC236}">
                    <a16:creationId xmlns:a16="http://schemas.microsoft.com/office/drawing/2014/main" id="{3D363E68-21D4-CF49-8DAC-9E01E0EFC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2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6" name="Line 23">
                <a:extLst>
                  <a:ext uri="{FF2B5EF4-FFF2-40B4-BE49-F238E27FC236}">
                    <a16:creationId xmlns:a16="http://schemas.microsoft.com/office/drawing/2014/main" id="{691DA5A6-048E-2A41-A90C-5E7821AA2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5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7" name="Line 24">
                <a:extLst>
                  <a:ext uri="{FF2B5EF4-FFF2-40B4-BE49-F238E27FC236}">
                    <a16:creationId xmlns:a16="http://schemas.microsoft.com/office/drawing/2014/main" id="{A283AF62-208F-804A-9181-59030EA93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6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8" name="Line 25">
                <a:extLst>
                  <a:ext uri="{FF2B5EF4-FFF2-40B4-BE49-F238E27FC236}">
                    <a16:creationId xmlns:a16="http://schemas.microsoft.com/office/drawing/2014/main" id="{C0ED91BE-0242-D345-8577-3F42B3C952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1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19" name="Line 26">
                <a:extLst>
                  <a:ext uri="{FF2B5EF4-FFF2-40B4-BE49-F238E27FC236}">
                    <a16:creationId xmlns:a16="http://schemas.microsoft.com/office/drawing/2014/main" id="{825B487C-3618-B34A-B271-2D708DFCD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9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63501" name="Line 27">
            <a:extLst>
              <a:ext uri="{FF2B5EF4-FFF2-40B4-BE49-F238E27FC236}">
                <a16:creationId xmlns:a16="http://schemas.microsoft.com/office/drawing/2014/main" id="{0E6B98CD-0F6D-2646-AFC2-686859E585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0063" y="1338263"/>
            <a:ext cx="11112" cy="2195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502" name="Line 9">
            <a:extLst>
              <a:ext uri="{FF2B5EF4-FFF2-40B4-BE49-F238E27FC236}">
                <a16:creationId xmlns:a16="http://schemas.microsoft.com/office/drawing/2014/main" id="{A148B10E-DE6B-A549-AFBA-FF2BE28844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2125" y="2420938"/>
            <a:ext cx="925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503" name="TextBox 1">
            <a:extLst>
              <a:ext uri="{FF2B5EF4-FFF2-40B4-BE49-F238E27FC236}">
                <a16:creationId xmlns:a16="http://schemas.microsoft.com/office/drawing/2014/main" id="{C385D473-AFF1-1945-A9E6-2222838F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293688"/>
            <a:ext cx="4587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i="1">
                <a:solidFill>
                  <a:srgbClr val="CC0000"/>
                </a:solidFill>
                <a:latin typeface="Tahoma" panose="020B0604030504040204" pitchFamily="34" charset="0"/>
              </a:rPr>
              <a:t>This slide in HUGELY important!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260E-C626-0548-A47B-37369E16B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999" y="3816261"/>
            <a:ext cx="4822825" cy="830262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Datagram (packets) can be lost due to congestion, lack of buffers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E8957-0088-4544-8558-DEFB1B2E4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5159286"/>
            <a:ext cx="4822825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Priority scheduling – who gets best performance, network neutrality</a:t>
            </a:r>
          </a:p>
        </p:txBody>
      </p:sp>
      <p:sp>
        <p:nvSpPr>
          <p:cNvPr id="63506" name="Slide Number Placeholder 5">
            <a:extLst>
              <a:ext uri="{FF2B5EF4-FFF2-40B4-BE49-F238E27FC236}">
                <a16:creationId xmlns:a16="http://schemas.microsoft.com/office/drawing/2014/main" id="{AE0642D1-4C9E-594B-B4A3-F2139F5A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8F860234-DEF2-B34F-9EF1-3405EF731D79}" type="slidenum">
              <a:rPr lang="en-US" altLang="en-US" sz="1200">
                <a:latin typeface="Tahoma" panose="020B0604030504040204" pitchFamily="34" charset="0"/>
              </a:rPr>
              <a:pPr/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3507" name="Footer Placeholder 2">
            <a:extLst>
              <a:ext uri="{FF2B5EF4-FFF2-40B4-BE49-F238E27FC236}">
                <a16:creationId xmlns:a16="http://schemas.microsoft.com/office/drawing/2014/main" id="{454E4DAD-8630-E246-A2A8-6FD855B2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516467" y="0"/>
            <a:ext cx="5122333" cy="770467"/>
          </a:xfrm>
        </p:spPr>
        <p:txBody>
          <a:bodyPr/>
          <a:lstStyle/>
          <a:p>
            <a:r>
              <a:rPr lang="en-US" altLang="x-none" dirty="0"/>
              <a:t>Summary: Proxy Arp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486400"/>
          </a:xfrm>
        </p:spPr>
        <p:txBody>
          <a:bodyPr/>
          <a:lstStyle/>
          <a:p>
            <a:r>
              <a:rPr lang="en-US" altLang="x-none" dirty="0"/>
              <a:t>allows devices on </a:t>
            </a:r>
            <a:r>
              <a:rPr lang="en-US" altLang="x-none" dirty="0">
                <a:solidFill>
                  <a:srgbClr val="FF0000"/>
                </a:solidFill>
              </a:rPr>
              <a:t>two different </a:t>
            </a:r>
            <a:r>
              <a:rPr lang="en-US" altLang="x-none" dirty="0"/>
              <a:t>IP subnetworks to share a single IP network prefix</a:t>
            </a:r>
          </a:p>
          <a:p>
            <a:pPr lvl="1"/>
            <a:r>
              <a:rPr lang="en-US" altLang="x-none" sz="2000" dirty="0"/>
              <a:t>Source believes destination is on same IP network</a:t>
            </a:r>
          </a:p>
          <a:p>
            <a:r>
              <a:rPr lang="en-US" altLang="x-none" dirty="0"/>
              <a:t>must configure </a:t>
            </a:r>
            <a:r>
              <a:rPr lang="en-US" altLang="x-none" dirty="0">
                <a:solidFill>
                  <a:srgbClr val="FF0000"/>
                </a:solidFill>
              </a:rPr>
              <a:t>router</a:t>
            </a:r>
            <a:r>
              <a:rPr lang="en-US" altLang="x-none" dirty="0"/>
              <a:t> to respond to ARP broadcast requests for destinations on different </a:t>
            </a:r>
            <a:r>
              <a:rPr lang="en-US" altLang="x-none" i="1" u="sng" dirty="0"/>
              <a:t>connected</a:t>
            </a:r>
            <a:r>
              <a:rPr lang="en-US" altLang="x-none" dirty="0"/>
              <a:t> subnet </a:t>
            </a:r>
          </a:p>
          <a:p>
            <a:pPr lvl="1"/>
            <a:r>
              <a:rPr lang="en-US" altLang="x-none" sz="2000" dirty="0"/>
              <a:t>router </a:t>
            </a:r>
            <a:r>
              <a:rPr lang="en-US" altLang="x-none" sz="2000" dirty="0">
                <a:solidFill>
                  <a:srgbClr val="FF0000"/>
                </a:solidFill>
              </a:rPr>
              <a:t>masquerades</a:t>
            </a:r>
            <a:r>
              <a:rPr lang="en-US" altLang="x-none" sz="2000" dirty="0"/>
              <a:t> as destination for ARP request sent by source on a subnet</a:t>
            </a:r>
          </a:p>
          <a:p>
            <a:pPr lvl="1"/>
            <a:r>
              <a:rPr lang="en-US" altLang="x-none" sz="2000" dirty="0"/>
              <a:t>the two devices are unaware that they are on different subnets, subnet mask indicates that they have the same network prefix.</a:t>
            </a:r>
          </a:p>
          <a:p>
            <a:r>
              <a:rPr lang="en-US" altLang="x-none" dirty="0"/>
              <a:t>masquerades: router </a:t>
            </a:r>
            <a:r>
              <a:rPr lang="en-US" altLang="x-none" dirty="0">
                <a:solidFill>
                  <a:srgbClr val="FF0000"/>
                </a:solidFill>
              </a:rPr>
              <a:t>responds</a:t>
            </a:r>
            <a:r>
              <a:rPr lang="en-US" altLang="x-none" dirty="0"/>
              <a:t> to broadcast ARP Request from source host that arrives on </a:t>
            </a:r>
            <a:r>
              <a:rPr lang="en-US" altLang="x-none" u="sng" dirty="0"/>
              <a:t>one</a:t>
            </a:r>
            <a:r>
              <a:rPr lang="en-US" altLang="x-none" dirty="0"/>
              <a:t> of its connected </a:t>
            </a:r>
            <a:r>
              <a:rPr lang="en-US" altLang="x-none" dirty="0">
                <a:solidFill>
                  <a:srgbClr val="FF0000"/>
                </a:solidFill>
              </a:rPr>
              <a:t>networks</a:t>
            </a:r>
            <a:r>
              <a:rPr lang="en-US" altLang="x-none" dirty="0"/>
              <a:t> for a destination host that is on </a:t>
            </a:r>
            <a:r>
              <a:rPr lang="en-US" altLang="x-none" u="sng" dirty="0"/>
              <a:t>one</a:t>
            </a:r>
            <a:r>
              <a:rPr lang="en-US" altLang="x-none" dirty="0"/>
              <a:t> of its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u="sng" dirty="0">
                <a:solidFill>
                  <a:srgbClr val="FF0000"/>
                </a:solidFill>
              </a:rPr>
              <a:t>other</a:t>
            </a:r>
            <a:r>
              <a:rPr lang="en-US" altLang="x-none" dirty="0">
                <a:solidFill>
                  <a:srgbClr val="FF0000"/>
                </a:solidFill>
              </a:rPr>
              <a:t> connected networks</a:t>
            </a:r>
            <a:r>
              <a:rPr lang="en-US" altLang="x-none" dirty="0"/>
              <a:t>.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BE3657-4E5B-3540-87A2-8B6ECE38366C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7E942C5C-F0F9-4A41-89CF-546010A8AAC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06965"/>
            <a:ext cx="4755619" cy="15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6409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</p:spTree>
    <p:extLst>
      <p:ext uri="{BB962C8B-B14F-4D97-AF65-F5344CB8AC3E}">
        <p14:creationId xmlns:p14="http://schemas.microsoft.com/office/powerpoint/2010/main" val="2018910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1D2C-E98F-C743-B2E7-EEF10426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83" y="1039250"/>
            <a:ext cx="7772400" cy="514350"/>
          </a:xfrm>
        </p:spPr>
        <p:txBody>
          <a:bodyPr/>
          <a:lstStyle/>
          <a:p>
            <a:r>
              <a:rPr lang="en-US" dirty="0"/>
              <a:t>IPv6 -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6EFB-C906-2245-94D8-EA157823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78" y="1830853"/>
            <a:ext cx="8260373" cy="340590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Simplification of the IPv6 header compared to IPv4</a:t>
            </a:r>
          </a:p>
          <a:p>
            <a:r>
              <a:rPr lang="en-US" sz="2400" dirty="0"/>
              <a:t>Understand the </a:t>
            </a:r>
            <a:r>
              <a:rPr lang="en-US" sz="2400" dirty="0">
                <a:solidFill>
                  <a:srgbClr val="C00000"/>
                </a:solidFill>
              </a:rPr>
              <a:t>daisy-chaining</a:t>
            </a:r>
            <a:r>
              <a:rPr lang="en-US" sz="2400" dirty="0"/>
              <a:t> of headers using the </a:t>
            </a:r>
            <a:r>
              <a:rPr lang="en-US" sz="2400" dirty="0">
                <a:solidFill>
                  <a:srgbClr val="C00000"/>
                </a:solidFill>
              </a:rPr>
              <a:t>Next header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field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DE540-507E-E94C-AA89-9ED42C0C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D1E75AFA-D46D-6043-9C5F-91CCB1EA12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2" y="1587937"/>
            <a:ext cx="3811923" cy="26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1156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B295CAD-E930-8246-B3F8-F90FC20B1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27" y="975946"/>
            <a:ext cx="7772400" cy="45104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Service of IPv6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1878363-25AA-7740-977D-63AE6CA6F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27" y="1730327"/>
            <a:ext cx="7772400" cy="348615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sz="2700" dirty="0">
                <a:ea typeface="+mn-ea"/>
              </a:rPr>
              <a:t>IPv6 offers the same</a:t>
            </a:r>
            <a:r>
              <a:rPr lang="en-US" sz="2700" dirty="0"/>
              <a:t> </a:t>
            </a:r>
            <a:r>
              <a:rPr lang="en-US" sz="2700" dirty="0">
                <a:solidFill>
                  <a:srgbClr val="C00000"/>
                </a:solidFill>
              </a:rPr>
              <a:t>unreliable, connectionless, best effort service </a:t>
            </a:r>
            <a:r>
              <a:rPr lang="en-US" sz="2700" dirty="0"/>
              <a:t>as IPv4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A8BD7-E1B4-8047-AE1C-D04F1FF2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3F28DD27-D8CE-2C42-AA11-1A7DCC239D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9" y="1492982"/>
            <a:ext cx="3418026" cy="13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8094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D4216F44-A7B9-9544-8E50-9044C455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58" y="297180"/>
            <a:ext cx="7772400" cy="52490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packet header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A240841-993C-3E46-89D5-B0BDC0AD5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4118" y="1159121"/>
            <a:ext cx="8615582" cy="33128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685800" algn="l"/>
                <a:tab pos="1371600" algn="l"/>
                <a:tab pos="4245769" algn="l"/>
              </a:tabLst>
            </a:pPr>
            <a:r>
              <a:rPr lang="en-US" altLang="en-US" sz="3000" dirty="0">
                <a:ea typeface="ＭＳ Ｐゴシック" panose="020B0600070205080204" pitchFamily="34" charset="-128"/>
              </a:rPr>
              <a:t>IPv6 has a simplified header structure:</a:t>
            </a:r>
          </a:p>
          <a:p>
            <a:pPr lvl="1">
              <a:tabLst>
                <a:tab pos="914400" algn="l"/>
                <a:tab pos="1828800" algn="l"/>
                <a:tab pos="5661025" algn="l"/>
              </a:tabLst>
            </a:pPr>
            <a:r>
              <a:rPr lang="en-US" altLang="en-US" sz="2600" dirty="0">
                <a:ea typeface="ＭＳ Ｐゴシック" panose="020B0600070205080204" pitchFamily="34" charset="-128"/>
              </a:rPr>
              <a:t>Headers have fixed size  - NO variable options – uses next headers</a:t>
            </a:r>
          </a:p>
          <a:p>
            <a:pPr lvl="1">
              <a:tabLst>
                <a:tab pos="914400" algn="l"/>
                <a:tab pos="1828800" algn="l"/>
                <a:tab pos="5661025" algn="l"/>
              </a:tabLst>
            </a:pPr>
            <a:r>
              <a:rPr lang="en-US" altLang="en-US" sz="2600" dirty="0">
                <a:ea typeface="ＭＳ Ｐゴシック" panose="020B0600070205080204" pitchFamily="34" charset="-128"/>
              </a:rPr>
              <a:t>No fragmentation (available as option – next header)</a:t>
            </a:r>
          </a:p>
          <a:p>
            <a:pPr lvl="1">
              <a:tabLst>
                <a:tab pos="914400" algn="l"/>
                <a:tab pos="1828800" algn="l"/>
                <a:tab pos="5661025" algn="l"/>
              </a:tabLst>
            </a:pPr>
            <a:r>
              <a:rPr lang="en-US" altLang="en-US" sz="2600" dirty="0">
                <a:ea typeface="ＭＳ Ｐゴシック" panose="020B0600070205080204" pitchFamily="34" charset="-128"/>
              </a:rPr>
              <a:t>No header checksum</a:t>
            </a:r>
          </a:p>
          <a:p>
            <a:pPr lvl="1">
              <a:tabLst>
                <a:tab pos="914400" algn="l"/>
                <a:tab pos="1828800" algn="l"/>
                <a:tab pos="5661025" algn="l"/>
              </a:tabLst>
            </a:pPr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NEW</a:t>
            </a:r>
            <a:r>
              <a:rPr lang="en-US" altLang="en-US" sz="2600" dirty="0">
                <a:ea typeface="ＭＳ Ｐゴシック" panose="020B0600070205080204" pitchFamily="34" charset="-128"/>
              </a:rPr>
              <a:t> Flow Label: Can be used by a source to label packets from the same flow</a:t>
            </a:r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685800" algn="l"/>
                <a:tab pos="1371600" algn="l"/>
                <a:tab pos="4245769" algn="l"/>
              </a:tabLst>
            </a:pPr>
            <a:r>
              <a:rPr lang="en-US" altLang="en-US" sz="3000" dirty="0">
                <a:ea typeface="ＭＳ Ｐゴシック" panose="020B0600070205080204" pitchFamily="34" charset="-128"/>
              </a:rPr>
              <a:t>Most fields play a similar role as in IPv4: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None/>
              <a:tabLst>
                <a:tab pos="685800" algn="l"/>
                <a:tab pos="1371600" algn="l"/>
                <a:tab pos="4245769" algn="l"/>
              </a:tabLst>
            </a:pPr>
            <a:endParaRPr lang="en-US" altLang="en-US" sz="2100" dirty="0">
              <a:ea typeface="ＭＳ Ｐゴシック" panose="020B0600070205080204" pitchFamily="34" charset="-128"/>
            </a:endParaRPr>
          </a:p>
          <a:p>
            <a:pPr marL="0" indent="0">
              <a:buNone/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tabLst>
                <a:tab pos="685800" algn="l"/>
                <a:tab pos="1371600" algn="l"/>
                <a:tab pos="4245769" algn="l"/>
              </a:tabLst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F9DA9C-DF72-2343-82E0-A11A9EA33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69821"/>
              </p:ext>
            </p:extLst>
          </p:nvPr>
        </p:nvGraphicFramePr>
        <p:xfrm>
          <a:off x="2122243" y="4611750"/>
          <a:ext cx="4343401" cy="1691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568183572"/>
                    </a:ext>
                  </a:extLst>
                </a:gridCol>
                <a:gridCol w="1568054">
                  <a:extLst>
                    <a:ext uri="{9D8B030D-6E8A-4147-A177-3AD203B41FA5}">
                      <a16:colId xmlns:a16="http://schemas.microsoft.com/office/drawing/2014/main" val="1358339879"/>
                    </a:ext>
                  </a:extLst>
                </a:gridCol>
                <a:gridCol w="1327547">
                  <a:extLst>
                    <a:ext uri="{9D8B030D-6E8A-4147-A177-3AD203B41FA5}">
                      <a16:colId xmlns:a16="http://schemas.microsoft.com/office/drawing/2014/main" val="3010057070"/>
                    </a:ext>
                  </a:extLst>
                </a:gridCol>
              </a:tblGrid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IPv6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ADEB"/>
                    </a:solidFill>
                  </a:tcPr>
                </a:tc>
                <a:tc row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</a:br>
                      <a:b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</a:b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 … similar to …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IPv4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A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72849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Version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Version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64962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Traffic class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DS</a:t>
                      </a:r>
                    </a:p>
                  </a:txBody>
                  <a:tcPr marL="68580" marR="68580" marT="34290" marB="34290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240846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Payload length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Total length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433196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Next Header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Protocol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26723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Hop Limit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TTL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7719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B5BDB-055C-9F48-9CCD-66CF1899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E72B19B2-555A-BB4F-AB39-2D07FB3F5A4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0" y="898621"/>
            <a:ext cx="4406283" cy="15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7139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237979" y="195190"/>
            <a:ext cx="7772400" cy="640958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Extension Headers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371620" y="1012874"/>
            <a:ext cx="8600930" cy="3401963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Instead of header options, IPv6 allows to concatenate optional headers (fixed length) to the main header</a:t>
            </a:r>
          </a:p>
          <a:p>
            <a:r>
              <a:rPr lang="en-US" dirty="0">
                <a:ea typeface="ＭＳ Ｐゴシック" pitchFamily="34" charset="-128"/>
                <a:sym typeface="Wingdings" pitchFamily="2" charset="2"/>
              </a:rPr>
              <a:t>Extension Headers:</a:t>
            </a:r>
          </a:p>
          <a:p>
            <a:pPr lvl="2"/>
            <a:r>
              <a:rPr lang="en-US" dirty="0">
                <a:latin typeface="+mn-lt"/>
                <a:ea typeface="ＭＳ Ｐゴシック" pitchFamily="34" charset="-128"/>
                <a:sym typeface="Wingdings" pitchFamily="2" charset="2"/>
              </a:rPr>
              <a:t>Security: Authentication</a:t>
            </a:r>
          </a:p>
          <a:p>
            <a:pPr lvl="2"/>
            <a:r>
              <a:rPr lang="en-US" dirty="0">
                <a:latin typeface="+mn-lt"/>
                <a:ea typeface="ＭＳ Ｐゴシック" pitchFamily="34" charset="-128"/>
                <a:sym typeface="Wingdings" pitchFamily="2" charset="2"/>
              </a:rPr>
              <a:t>Fragmentation</a:t>
            </a:r>
          </a:p>
          <a:p>
            <a:pPr lvl="2"/>
            <a:r>
              <a:rPr lang="en-US" dirty="0">
                <a:latin typeface="+mn-lt"/>
                <a:ea typeface="ＭＳ Ｐゴシック" pitchFamily="34" charset="-128"/>
                <a:sym typeface="Wingdings" pitchFamily="2" charset="2"/>
              </a:rPr>
              <a:t>Routing - </a:t>
            </a:r>
            <a:r>
              <a:rPr lang="en-US" dirty="0">
                <a:ea typeface="ＭＳ Ｐゴシック" pitchFamily="34" charset="-128"/>
                <a:sym typeface="Wingdings" pitchFamily="2" charset="2"/>
              </a:rPr>
              <a:t>defines nodes that nee to be visited on the path to the destination</a:t>
            </a:r>
            <a:endParaRPr lang="en-US" dirty="0">
              <a:latin typeface="+mn-lt"/>
              <a:ea typeface="ＭＳ Ｐゴシック" pitchFamily="34" charset="-128"/>
              <a:sym typeface="Wingdings" pitchFamily="2" charset="2"/>
            </a:endParaRPr>
          </a:p>
          <a:p>
            <a:pPr lvl="2"/>
            <a:r>
              <a:rPr lang="en-US" dirty="0">
                <a:latin typeface="+mn-lt"/>
                <a:ea typeface="ＭＳ Ｐゴシック" pitchFamily="34" charset="-128"/>
                <a:sym typeface="Wingdings" pitchFamily="2" charset="2"/>
              </a:rPr>
              <a:t>Payload Header - TCP, UDP, …</a:t>
            </a:r>
            <a:endParaRPr lang="en-US" sz="1600" dirty="0">
              <a:latin typeface="+mn-lt"/>
              <a:ea typeface="ＭＳ Ｐゴシック" pitchFamily="34" charset="-128"/>
              <a:sym typeface="Wingdings" pitchFamily="2" charset="2"/>
            </a:endParaRP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440959"/>
              </p:ext>
            </p:extLst>
          </p:nvPr>
        </p:nvGraphicFramePr>
        <p:xfrm>
          <a:off x="1228725" y="4175523"/>
          <a:ext cx="6581775" cy="2453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76" name="Visio" r:id="rId4" imgW="6794576" imgH="2344140" progId="Visio.Drawing.11">
                  <p:embed/>
                </p:oleObj>
              </mc:Choice>
              <mc:Fallback>
                <p:oleObj name="Visio" r:id="rId4" imgW="6794576" imgH="2344140" progId="Visio.Drawing.11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4175523"/>
                        <a:ext cx="6581775" cy="2453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66D8-FA79-E640-9265-C441B7B6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115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82E4F2E9-A260-1045-B92C-2192468E05D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3" y="849385"/>
            <a:ext cx="4297258" cy="9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1706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901" y="181121"/>
            <a:ext cx="7772400" cy="588206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header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8" y="2226469"/>
            <a:ext cx="3042139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Version: </a:t>
            </a:r>
            <a:r>
              <a:rPr lang="en-US" altLang="en-US" sz="1500" dirty="0">
                <a:ea typeface="ＭＳ Ｐゴシック" panose="020B0600070205080204" pitchFamily="34" charset="-128"/>
              </a:rPr>
              <a:t>set to 6 in IPv6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Traffic class</a:t>
            </a:r>
            <a:r>
              <a:rPr lang="en-US" altLang="en-US" sz="18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en-US" sz="1500" dirty="0">
                <a:ea typeface="ＭＳ Ｐゴシック" panose="020B0600070205080204" pitchFamily="34" charset="-128"/>
              </a:rPr>
              <a:t>same interpretation as the DS field in IPv4</a:t>
            </a:r>
          </a:p>
          <a:p>
            <a:pPr marL="0" indent="0"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5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Note: </a:t>
            </a:r>
            <a:r>
              <a:rPr lang="en-US" altLang="en-US" sz="1500" dirty="0">
                <a:ea typeface="ＭＳ Ｐゴシック" panose="020B0600070205080204" pitchFamily="34" charset="-128"/>
              </a:rPr>
              <a:t>There is no header size field. Headers are always </a:t>
            </a:r>
            <a:r>
              <a:rPr lang="en-US" altLang="en-US" sz="15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40</a:t>
            </a:r>
            <a:r>
              <a:rPr lang="en-US" altLang="en-US" sz="1500" dirty="0">
                <a:ea typeface="ＭＳ Ｐゴシック" panose="020B0600070205080204" pitchFamily="34" charset="-128"/>
              </a:rPr>
              <a:t> bytes</a:t>
            </a:r>
          </a:p>
          <a:p>
            <a:pPr marL="0" indent="0"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Extension headers are counted as payload</a:t>
            </a:r>
            <a:endParaRPr lang="en-US" altLang="en-US" sz="15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3660E102-682F-E645-A6C7-468191AE2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11704" y="1788906"/>
          <a:ext cx="6354365" cy="3336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0" name="Visio" r:id="rId3" imgW="8866238" imgH="4737150" progId="Visio.Drawing.11">
                  <p:embed/>
                </p:oleObj>
              </mc:Choice>
              <mc:Fallback>
                <p:oleObj name="Visio" r:id="rId3" imgW="8866238" imgH="4737150" progId="Visio.Drawing.11">
                  <p:embed/>
                  <p:pic>
                    <p:nvPicPr>
                      <p:cNvPr id="36866" name="Object 2">
                        <a:extLst>
                          <a:ext uri="{FF2B5EF4-FFF2-40B4-BE49-F238E27FC236}">
                            <a16:creationId xmlns:a16="http://schemas.microsoft.com/office/drawing/2014/main" id="{3660E102-682F-E645-A6C7-468191AE2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11704" y="1788906"/>
                        <a:ext cx="6354365" cy="3336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5A0415B-760D-BB4A-992B-5EF9D6728147}"/>
              </a:ext>
            </a:extLst>
          </p:cNvPr>
          <p:cNvSpPr/>
          <p:nvPr/>
        </p:nvSpPr>
        <p:spPr>
          <a:xfrm>
            <a:off x="290366" y="2095207"/>
            <a:ext cx="1955189" cy="3596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1330F-F5E1-4C4A-904F-76433867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116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D0FECC29-E77F-F049-9102-72B188817FD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4" y="793114"/>
            <a:ext cx="4395731" cy="13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8598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660E102-682F-E645-A6C7-468191AE2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95180" y="1997041"/>
          <a:ext cx="6354365" cy="3336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24" name="Visio" r:id="rId3" imgW="8866238" imgH="4737150" progId="Visio.Drawing.11">
                  <p:embed/>
                </p:oleObj>
              </mc:Choice>
              <mc:Fallback>
                <p:oleObj name="Visio" r:id="rId3" imgW="8866238" imgH="4737150" progId="Visio.Drawing.11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3660E102-682F-E645-A6C7-468191AE2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5180" y="1997041"/>
                        <a:ext cx="6354365" cy="3336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147" y="321799"/>
            <a:ext cx="7772400" cy="55655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header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8" y="2226469"/>
            <a:ext cx="3042139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Flow label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A flow is a group of datagrams from a source to a destination (e.g., packets of a video stream)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Flow label is an identifier for a flow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Set by the source 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Flow label of zero indicates that the datagram does not belong to any flow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A0415B-760D-BB4A-992B-5EF9D6728147}"/>
              </a:ext>
            </a:extLst>
          </p:cNvPr>
          <p:cNvSpPr/>
          <p:nvPr/>
        </p:nvSpPr>
        <p:spPr>
          <a:xfrm>
            <a:off x="2423380" y="2307982"/>
            <a:ext cx="3212489" cy="3596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2F49A-E0F7-C24B-B54E-C08CB8B4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117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1BCDD8B6-F012-7E4C-9006-F18EA8F3152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7" y="905655"/>
            <a:ext cx="4353530" cy="17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0157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660E102-682F-E645-A6C7-468191AE2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95180" y="1997041"/>
          <a:ext cx="6354365" cy="3336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8" name="Visio" r:id="rId4" imgW="8866238" imgH="4737150" progId="Visio.Drawing.11">
                  <p:embed/>
                </p:oleObj>
              </mc:Choice>
              <mc:Fallback>
                <p:oleObj name="Visio" r:id="rId4" imgW="8866238" imgH="4737150" progId="Visio.Drawing.11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3660E102-682F-E645-A6C7-468191AE2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5180" y="1997041"/>
                        <a:ext cx="6354365" cy="3336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182" y="258495"/>
            <a:ext cx="7772400" cy="48269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header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8" y="2226469"/>
            <a:ext cx="3042139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Payload length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Number of bytes following the fixed header 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Max. </a:t>
            </a: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2</a:t>
            </a:r>
            <a:r>
              <a:rPr lang="en-US" altLang="en-US" sz="1500" baseline="30000" dirty="0">
                <a:ea typeface="ＭＳ Ｐゴシック" panose="020B0600070205080204" pitchFamily="34" charset="-128"/>
                <a:sym typeface="Math3" pitchFamily="2" charset="2"/>
              </a:rPr>
              <a:t>16 </a:t>
            </a: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-1  bytes =  65535 bytes 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Longer payloads (</a:t>
            </a:r>
            <a:r>
              <a:rPr lang="en-US" altLang="en-US" sz="1500" dirty="0" err="1">
                <a:solidFill>
                  <a:srgbClr val="C00000"/>
                </a:solidFill>
                <a:ea typeface="ＭＳ Ｐゴシック" panose="020B0600070205080204" pitchFamily="34" charset="-128"/>
                <a:sym typeface="Math3" pitchFamily="2" charset="2"/>
              </a:rPr>
              <a:t>jumbograms</a:t>
            </a: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) can be specified in an extension header </a:t>
            </a:r>
            <a:b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</a:b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with max. 2</a:t>
            </a:r>
            <a:r>
              <a:rPr lang="en-US" altLang="en-US" sz="1500" baseline="30000" dirty="0">
                <a:ea typeface="ＭＳ Ｐゴシック" panose="020B0600070205080204" pitchFamily="34" charset="-128"/>
                <a:sym typeface="Math3" pitchFamily="2" charset="2"/>
              </a:rPr>
              <a:t>32 </a:t>
            </a: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-1  bytes </a:t>
            </a:r>
            <a:r>
              <a:rPr lang="en-US" sz="1500" dirty="0">
                <a:ea typeface="ＭＳ Ｐゴシック" pitchFamily="34" charset="-128"/>
              </a:rPr>
              <a:t>≈</a:t>
            </a:r>
            <a:r>
              <a:rPr lang="en-US" altLang="en-US" sz="1500" dirty="0">
                <a:ea typeface="ＭＳ Ｐゴシック" panose="020B0600070205080204" pitchFamily="34" charset="-128"/>
                <a:sym typeface="Math3" pitchFamily="2" charset="2"/>
              </a:rPr>
              <a:t>  4 GB</a:t>
            </a:r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Note: </a:t>
            </a:r>
          </a:p>
          <a:p>
            <a:r>
              <a:rPr lang="en-US" altLang="en-US" sz="1500" dirty="0">
                <a:ea typeface="ＭＳ Ｐゴシック" panose="020B0600070205080204" pitchFamily="34" charset="-128"/>
              </a:rPr>
              <a:t>Extension header is counted as payload</a:t>
            </a:r>
          </a:p>
          <a:p>
            <a:pPr marL="0" indent="0">
              <a:buNone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A0415B-760D-BB4A-992B-5EF9D6728147}"/>
              </a:ext>
            </a:extLst>
          </p:cNvPr>
          <p:cNvSpPr/>
          <p:nvPr/>
        </p:nvSpPr>
        <p:spPr>
          <a:xfrm>
            <a:off x="594581" y="2580543"/>
            <a:ext cx="2614612" cy="3596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F1346-B4E2-B741-8887-0CF87670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118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457E4513-4B91-4D4B-A01F-EEC1C5EF1F2C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9" y="835317"/>
            <a:ext cx="4353529" cy="12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3489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660E102-682F-E645-A6C7-468191AE2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95180" y="1997041"/>
          <a:ext cx="6354365" cy="3336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72" name="Visio" r:id="rId3" imgW="8866238" imgH="4737150" progId="Visio.Drawing.11">
                  <p:embed/>
                </p:oleObj>
              </mc:Choice>
              <mc:Fallback>
                <p:oleObj name="Visio" r:id="rId3" imgW="8866238" imgH="4737150" progId="Visio.Drawing.11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3660E102-682F-E645-A6C7-468191AE2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5180" y="1997041"/>
                        <a:ext cx="6354365" cy="3336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046" y="286630"/>
            <a:ext cx="7772400" cy="39829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header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8" y="2226469"/>
            <a:ext cx="3042139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Next Header</a:t>
            </a:r>
          </a:p>
          <a:p>
            <a:pPr marL="0" indent="0"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Two uses:</a:t>
            </a:r>
          </a:p>
          <a:p>
            <a:pPr>
              <a:buFont typeface="+mj-lt"/>
              <a:buAutoNum type="arabicPeriod"/>
            </a:pPr>
            <a:r>
              <a:rPr lang="en-US" altLang="en-US" sz="1500" dirty="0">
                <a:ea typeface="ＭＳ Ｐゴシック" panose="020B0600070205080204" pitchFamily="34" charset="-128"/>
              </a:rPr>
              <a:t>Specifies the next header: 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Routing header (43)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Fragment header (44)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Authentication header (51)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Hop-by-hop option (0)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No next header (59)</a:t>
            </a: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pPr>
              <a:buFont typeface="+mj-lt"/>
              <a:buAutoNum type="arabicPeriod"/>
            </a:pPr>
            <a:r>
              <a:rPr lang="en-US" altLang="en-US" sz="1500" dirty="0">
                <a:ea typeface="ＭＳ Ｐゴシック" panose="020B0600070205080204" pitchFamily="34" charset="-128"/>
              </a:rPr>
              <a:t>Specifies “higher layer” data - payload: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TCP (6)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UDP (17)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ICMPv6 (58)</a:t>
            </a: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A0415B-760D-BB4A-992B-5EF9D6728147}"/>
              </a:ext>
            </a:extLst>
          </p:cNvPr>
          <p:cNvSpPr/>
          <p:nvPr/>
        </p:nvSpPr>
        <p:spPr>
          <a:xfrm>
            <a:off x="3086100" y="2580543"/>
            <a:ext cx="1327639" cy="3596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002B2-8873-2947-9DC1-FF64D550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119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6BAA0870-01C0-A240-93EC-9F78714DFC8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5" y="866970"/>
            <a:ext cx="4226920" cy="13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90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039AE18-069B-DE4A-B2B6-768EBC88B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" y="1"/>
            <a:ext cx="8835708" cy="639822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Output port queueing</a:t>
            </a:r>
            <a:endParaRPr lang="en-US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6290E3C7-0426-794A-9D6D-9506FBAFF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241044"/>
            <a:ext cx="7772400" cy="1220991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buffering when arrival rate via switch exceeds output line speed and/or switch fabric speed 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queueing (delay) and loss due to output port buffer overflow!</a:t>
            </a: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64516" name="Group 78">
            <a:extLst>
              <a:ext uri="{FF2B5EF4-FFF2-40B4-BE49-F238E27FC236}">
                <a16:creationId xmlns:a16="http://schemas.microsoft.com/office/drawing/2014/main" id="{48886A16-AB7B-3041-8D04-041AB94A6414}"/>
              </a:ext>
            </a:extLst>
          </p:cNvPr>
          <p:cNvGrpSpPr>
            <a:grpSpLocks/>
          </p:cNvGrpSpPr>
          <p:nvPr/>
        </p:nvGrpSpPr>
        <p:grpSpPr bwMode="auto">
          <a:xfrm>
            <a:off x="797878" y="1052606"/>
            <a:ext cx="7605712" cy="4181750"/>
            <a:chOff x="550" y="888"/>
            <a:chExt cx="4791" cy="2475"/>
          </a:xfrm>
        </p:grpSpPr>
        <p:grpSp>
          <p:nvGrpSpPr>
            <p:cNvPr id="64519" name="Group 29">
              <a:extLst>
                <a:ext uri="{FF2B5EF4-FFF2-40B4-BE49-F238E27FC236}">
                  <a16:creationId xmlns:a16="http://schemas.microsoft.com/office/drawing/2014/main" id="{CE86704E-B12D-7E4E-86DC-E550A4FE71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" y="888"/>
              <a:ext cx="2099" cy="1416"/>
              <a:chOff x="523" y="916"/>
              <a:chExt cx="2099" cy="1416"/>
            </a:xfrm>
          </p:grpSpPr>
          <p:sp>
            <p:nvSpPr>
              <p:cNvPr id="64565" name="Rectangle 6">
                <a:extLst>
                  <a:ext uri="{FF2B5EF4-FFF2-40B4-BE49-F238E27FC236}">
                    <a16:creationId xmlns:a16="http://schemas.microsoft.com/office/drawing/2014/main" id="{8FF0ED64-6399-2A44-AD64-8BF4570B6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16"/>
                <a:ext cx="745" cy="14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64566" name="Group 10">
                <a:extLst>
                  <a:ext uri="{FF2B5EF4-FFF2-40B4-BE49-F238E27FC236}">
                    <a16:creationId xmlns:a16="http://schemas.microsoft.com/office/drawing/2014/main" id="{F4E8F992-3586-0245-8BDE-A75A7C6AB5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4585" name="Rectangle 7">
                  <a:extLst>
                    <a:ext uri="{FF2B5EF4-FFF2-40B4-BE49-F238E27FC236}">
                      <a16:creationId xmlns:a16="http://schemas.microsoft.com/office/drawing/2014/main" id="{19C89E8B-875B-C340-BA23-097162381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86" name="Rectangle 8">
                  <a:extLst>
                    <a:ext uri="{FF2B5EF4-FFF2-40B4-BE49-F238E27FC236}">
                      <a16:creationId xmlns:a16="http://schemas.microsoft.com/office/drawing/2014/main" id="{98187700-829B-2D40-B8D9-C89DD1C80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87" name="Rectangle 9">
                  <a:extLst>
                    <a:ext uri="{FF2B5EF4-FFF2-40B4-BE49-F238E27FC236}">
                      <a16:creationId xmlns:a16="http://schemas.microsoft.com/office/drawing/2014/main" id="{94637B77-D38E-6C49-BE99-43FF53555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64567" name="Group 11">
                <a:extLst>
                  <a:ext uri="{FF2B5EF4-FFF2-40B4-BE49-F238E27FC236}">
                    <a16:creationId xmlns:a16="http://schemas.microsoft.com/office/drawing/2014/main" id="{8FA6DF04-0AEE-904C-9090-7940E90E5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4582" name="Rectangle 12">
                  <a:extLst>
                    <a:ext uri="{FF2B5EF4-FFF2-40B4-BE49-F238E27FC236}">
                      <a16:creationId xmlns:a16="http://schemas.microsoft.com/office/drawing/2014/main" id="{76DBCDD9-8858-2942-A08F-81474CA8E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83" name="Rectangle 13">
                  <a:extLst>
                    <a:ext uri="{FF2B5EF4-FFF2-40B4-BE49-F238E27FC236}">
                      <a16:creationId xmlns:a16="http://schemas.microsoft.com/office/drawing/2014/main" id="{EA632619-B49D-C443-A008-F04BD5BE0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84" name="Rectangle 14">
                  <a:extLst>
                    <a:ext uri="{FF2B5EF4-FFF2-40B4-BE49-F238E27FC236}">
                      <a16:creationId xmlns:a16="http://schemas.microsoft.com/office/drawing/2014/main" id="{8A5A2D95-0B90-C746-B930-57215E9F0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64568" name="Line 15">
                <a:extLst>
                  <a:ext uri="{FF2B5EF4-FFF2-40B4-BE49-F238E27FC236}">
                    <a16:creationId xmlns:a16="http://schemas.microsoft.com/office/drawing/2014/main" id="{79A64440-B5B5-BC4A-9D0D-6CF1412DD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69" name="Line 16">
                <a:extLst>
                  <a:ext uri="{FF2B5EF4-FFF2-40B4-BE49-F238E27FC236}">
                    <a16:creationId xmlns:a16="http://schemas.microsoft.com/office/drawing/2014/main" id="{CD3AA1B7-7676-494C-81F4-54F370956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70" name="Line 17">
                <a:extLst>
                  <a:ext uri="{FF2B5EF4-FFF2-40B4-BE49-F238E27FC236}">
                    <a16:creationId xmlns:a16="http://schemas.microsoft.com/office/drawing/2014/main" id="{82D2A362-A584-EE42-8C66-07FCD704A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71" name="Line 18">
                <a:extLst>
                  <a:ext uri="{FF2B5EF4-FFF2-40B4-BE49-F238E27FC236}">
                    <a16:creationId xmlns:a16="http://schemas.microsoft.com/office/drawing/2014/main" id="{A004D84E-8FF4-834F-8D55-5C9B55214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72" name="Line 19">
                <a:extLst>
                  <a:ext uri="{FF2B5EF4-FFF2-40B4-BE49-F238E27FC236}">
                    <a16:creationId xmlns:a16="http://schemas.microsoft.com/office/drawing/2014/main" id="{FD6FDD86-7A76-A04D-AD78-7D0D286FD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73" name="Line 20">
                <a:extLst>
                  <a:ext uri="{FF2B5EF4-FFF2-40B4-BE49-F238E27FC236}">
                    <a16:creationId xmlns:a16="http://schemas.microsoft.com/office/drawing/2014/main" id="{E41B8628-5A20-ED44-AB51-2218D3CCD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4574" name="Group 24">
                <a:extLst>
                  <a:ext uri="{FF2B5EF4-FFF2-40B4-BE49-F238E27FC236}">
                    <a16:creationId xmlns:a16="http://schemas.microsoft.com/office/drawing/2014/main" id="{73F60D74-CDF1-7D49-92F5-EC7253240B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4579" name="Line 21">
                  <a:extLst>
                    <a:ext uri="{FF2B5EF4-FFF2-40B4-BE49-F238E27FC236}">
                      <a16:creationId xmlns:a16="http://schemas.microsoft.com/office/drawing/2014/main" id="{B5C6352C-0A0F-8843-A725-DE65744067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80" name="Line 22">
                  <a:extLst>
                    <a:ext uri="{FF2B5EF4-FFF2-40B4-BE49-F238E27FC236}">
                      <a16:creationId xmlns:a16="http://schemas.microsoft.com/office/drawing/2014/main" id="{0D6491BC-E793-8D4F-8440-26CB87C2AE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81" name="Line 23">
                  <a:extLst>
                    <a:ext uri="{FF2B5EF4-FFF2-40B4-BE49-F238E27FC236}">
                      <a16:creationId xmlns:a16="http://schemas.microsoft.com/office/drawing/2014/main" id="{9919B5A5-0710-AF4F-822F-56EF53D687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4575" name="Group 25">
                <a:extLst>
                  <a:ext uri="{FF2B5EF4-FFF2-40B4-BE49-F238E27FC236}">
                    <a16:creationId xmlns:a16="http://schemas.microsoft.com/office/drawing/2014/main" id="{CC1C5D20-ADE2-324F-A62E-E3A0936ADB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4576" name="Line 26">
                  <a:extLst>
                    <a:ext uri="{FF2B5EF4-FFF2-40B4-BE49-F238E27FC236}">
                      <a16:creationId xmlns:a16="http://schemas.microsoft.com/office/drawing/2014/main" id="{1351E150-F76A-EB4D-AED7-296C96898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77" name="Line 27">
                  <a:extLst>
                    <a:ext uri="{FF2B5EF4-FFF2-40B4-BE49-F238E27FC236}">
                      <a16:creationId xmlns:a16="http://schemas.microsoft.com/office/drawing/2014/main" id="{E4BF3EE8-445C-8E41-8FFE-E2B57AA179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78" name="Line 28">
                  <a:extLst>
                    <a:ext uri="{FF2B5EF4-FFF2-40B4-BE49-F238E27FC236}">
                      <a16:creationId xmlns:a16="http://schemas.microsoft.com/office/drawing/2014/main" id="{FA305E2B-A4E8-4C41-B4C7-6840584F92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4520" name="Group 30">
              <a:extLst>
                <a:ext uri="{FF2B5EF4-FFF2-40B4-BE49-F238E27FC236}">
                  <a16:creationId xmlns:a16="http://schemas.microsoft.com/office/drawing/2014/main" id="{BF557773-E8DB-CD44-ADB0-AC2BDE843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931"/>
              <a:ext cx="2099" cy="1356"/>
              <a:chOff x="523" y="976"/>
              <a:chExt cx="2099" cy="1356"/>
            </a:xfrm>
          </p:grpSpPr>
          <p:sp>
            <p:nvSpPr>
              <p:cNvPr id="64542" name="Rectangle 31">
                <a:extLst>
                  <a:ext uri="{FF2B5EF4-FFF2-40B4-BE49-F238E27FC236}">
                    <a16:creationId xmlns:a16="http://schemas.microsoft.com/office/drawing/2014/main" id="{035FD089-68FA-6C41-8F59-93D4C6B6E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64543" name="Group 32">
                <a:extLst>
                  <a:ext uri="{FF2B5EF4-FFF2-40B4-BE49-F238E27FC236}">
                    <a16:creationId xmlns:a16="http://schemas.microsoft.com/office/drawing/2014/main" id="{A334CDC3-B645-844D-9652-555998F7D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4562" name="Rectangle 33">
                  <a:extLst>
                    <a:ext uri="{FF2B5EF4-FFF2-40B4-BE49-F238E27FC236}">
                      <a16:creationId xmlns:a16="http://schemas.microsoft.com/office/drawing/2014/main" id="{88C15EB7-41C3-C84E-8C46-20018B909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63" name="Rectangle 34">
                  <a:extLst>
                    <a:ext uri="{FF2B5EF4-FFF2-40B4-BE49-F238E27FC236}">
                      <a16:creationId xmlns:a16="http://schemas.microsoft.com/office/drawing/2014/main" id="{39A3C12E-EEFA-BA41-87BE-EC06784A8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64" name="Rectangle 35">
                  <a:extLst>
                    <a:ext uri="{FF2B5EF4-FFF2-40B4-BE49-F238E27FC236}">
                      <a16:creationId xmlns:a16="http://schemas.microsoft.com/office/drawing/2014/main" id="{AD537CA5-7856-7941-91CE-898581689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64544" name="Group 36">
                <a:extLst>
                  <a:ext uri="{FF2B5EF4-FFF2-40B4-BE49-F238E27FC236}">
                    <a16:creationId xmlns:a16="http://schemas.microsoft.com/office/drawing/2014/main" id="{49B33364-CCF7-E440-942C-CBA6E19C22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4559" name="Rectangle 37">
                  <a:extLst>
                    <a:ext uri="{FF2B5EF4-FFF2-40B4-BE49-F238E27FC236}">
                      <a16:creationId xmlns:a16="http://schemas.microsoft.com/office/drawing/2014/main" id="{6CFB86D1-847C-F948-B594-4D7A47B91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64560" name="Rectangle 38">
                  <a:extLst>
                    <a:ext uri="{FF2B5EF4-FFF2-40B4-BE49-F238E27FC236}">
                      <a16:creationId xmlns:a16="http://schemas.microsoft.com/office/drawing/2014/main" id="{5F9DE621-0B56-BE4E-A0BB-D544E8279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1800"/>
                </a:p>
              </p:txBody>
            </p:sp>
            <p:sp>
              <p:nvSpPr>
                <p:cNvPr id="64561" name="Rectangle 39">
                  <a:extLst>
                    <a:ext uri="{FF2B5EF4-FFF2-40B4-BE49-F238E27FC236}">
                      <a16:creationId xmlns:a16="http://schemas.microsoft.com/office/drawing/2014/main" id="{07052459-DD81-EA4A-AAC5-B3982E320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64545" name="Line 40">
                <a:extLst>
                  <a:ext uri="{FF2B5EF4-FFF2-40B4-BE49-F238E27FC236}">
                    <a16:creationId xmlns:a16="http://schemas.microsoft.com/office/drawing/2014/main" id="{66BC9F85-3519-8247-8819-B699FAA38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46" name="Line 41">
                <a:extLst>
                  <a:ext uri="{FF2B5EF4-FFF2-40B4-BE49-F238E27FC236}">
                    <a16:creationId xmlns:a16="http://schemas.microsoft.com/office/drawing/2014/main" id="{2E0562B5-2D32-0A4D-A683-02C51C107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47" name="Line 42">
                <a:extLst>
                  <a:ext uri="{FF2B5EF4-FFF2-40B4-BE49-F238E27FC236}">
                    <a16:creationId xmlns:a16="http://schemas.microsoft.com/office/drawing/2014/main" id="{CC107FE5-8C0E-6244-875B-2D6A5AA71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48" name="Line 43">
                <a:extLst>
                  <a:ext uri="{FF2B5EF4-FFF2-40B4-BE49-F238E27FC236}">
                    <a16:creationId xmlns:a16="http://schemas.microsoft.com/office/drawing/2014/main" id="{E76372C1-6BFD-F343-A655-C7288BE79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49" name="Line 44">
                <a:extLst>
                  <a:ext uri="{FF2B5EF4-FFF2-40B4-BE49-F238E27FC236}">
                    <a16:creationId xmlns:a16="http://schemas.microsoft.com/office/drawing/2014/main" id="{6C3D44C8-B4AF-D74A-83B1-FD451D870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550" name="Line 45">
                <a:extLst>
                  <a:ext uri="{FF2B5EF4-FFF2-40B4-BE49-F238E27FC236}">
                    <a16:creationId xmlns:a16="http://schemas.microsoft.com/office/drawing/2014/main" id="{DAC9C11F-F906-B045-A9BD-D944F9F61E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4551" name="Group 46">
                <a:extLst>
                  <a:ext uri="{FF2B5EF4-FFF2-40B4-BE49-F238E27FC236}">
                    <a16:creationId xmlns:a16="http://schemas.microsoft.com/office/drawing/2014/main" id="{72C05A45-6CE2-E046-AA80-6A92D9F412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4556" name="Line 47">
                  <a:extLst>
                    <a:ext uri="{FF2B5EF4-FFF2-40B4-BE49-F238E27FC236}">
                      <a16:creationId xmlns:a16="http://schemas.microsoft.com/office/drawing/2014/main" id="{2AF9DE52-28D5-E346-8572-4A1B987A38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57" name="Line 48">
                  <a:extLst>
                    <a:ext uri="{FF2B5EF4-FFF2-40B4-BE49-F238E27FC236}">
                      <a16:creationId xmlns:a16="http://schemas.microsoft.com/office/drawing/2014/main" id="{0163FD29-06AD-2D4A-A4A8-F27B909EE0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58" name="Line 49">
                  <a:extLst>
                    <a:ext uri="{FF2B5EF4-FFF2-40B4-BE49-F238E27FC236}">
                      <a16:creationId xmlns:a16="http://schemas.microsoft.com/office/drawing/2014/main" id="{88B3BA13-58B1-A24A-BACF-17C84FD156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4552" name="Group 50">
                <a:extLst>
                  <a:ext uri="{FF2B5EF4-FFF2-40B4-BE49-F238E27FC236}">
                    <a16:creationId xmlns:a16="http://schemas.microsoft.com/office/drawing/2014/main" id="{9B76E735-B9E0-B546-8F63-0F5CC24F41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4553" name="Line 51">
                  <a:extLst>
                    <a:ext uri="{FF2B5EF4-FFF2-40B4-BE49-F238E27FC236}">
                      <a16:creationId xmlns:a16="http://schemas.microsoft.com/office/drawing/2014/main" id="{168BE2B0-AF19-EB46-861A-B4C3838FF1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54" name="Line 52">
                  <a:extLst>
                    <a:ext uri="{FF2B5EF4-FFF2-40B4-BE49-F238E27FC236}">
                      <a16:creationId xmlns:a16="http://schemas.microsoft.com/office/drawing/2014/main" id="{3ECA8D94-A19F-6642-8829-54FB87C16C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4555" name="Line 53">
                  <a:extLst>
                    <a:ext uri="{FF2B5EF4-FFF2-40B4-BE49-F238E27FC236}">
                      <a16:creationId xmlns:a16="http://schemas.microsoft.com/office/drawing/2014/main" id="{94028CF8-B6CB-6A4B-9B79-3420DA45B5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64521" name="Rectangle 54">
              <a:extLst>
                <a:ext uri="{FF2B5EF4-FFF2-40B4-BE49-F238E27FC236}">
                  <a16:creationId xmlns:a16="http://schemas.microsoft.com/office/drawing/2014/main" id="{4983F69E-3B9E-4D4C-84A3-F21A7022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1012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22" name="Rectangle 55">
              <a:extLst>
                <a:ext uri="{FF2B5EF4-FFF2-40B4-BE49-F238E27FC236}">
                  <a16:creationId xmlns:a16="http://schemas.microsoft.com/office/drawing/2014/main" id="{057B1CF9-4C0C-F349-A6D5-A3F54C267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1494"/>
              <a:ext cx="175" cy="9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23" name="Rectangle 56">
              <a:extLst>
                <a:ext uri="{FF2B5EF4-FFF2-40B4-BE49-F238E27FC236}">
                  <a16:creationId xmlns:a16="http://schemas.microsoft.com/office/drawing/2014/main" id="{E6D4B83A-CAD9-E84F-9030-9E52BE478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" y="1960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24" name="Rectangle 57">
              <a:extLst>
                <a:ext uri="{FF2B5EF4-FFF2-40B4-BE49-F238E27FC236}">
                  <a16:creationId xmlns:a16="http://schemas.microsoft.com/office/drawing/2014/main" id="{7CBC5F83-5BD7-444C-B80D-EC6BB58C9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1017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25" name="Rectangle 58">
              <a:extLst>
                <a:ext uri="{FF2B5EF4-FFF2-40B4-BE49-F238E27FC236}">
                  <a16:creationId xmlns:a16="http://schemas.microsoft.com/office/drawing/2014/main" id="{021560C0-0CDE-454B-AA31-AA2924A22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1953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26" name="Line 60">
              <a:extLst>
                <a:ext uri="{FF2B5EF4-FFF2-40B4-BE49-F238E27FC236}">
                  <a16:creationId xmlns:a16="http://schemas.microsoft.com/office/drawing/2014/main" id="{0FBECFCA-7B97-4745-87E5-E157CE568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1054"/>
              <a:ext cx="102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28" name="Text Box 63">
              <a:extLst>
                <a:ext uri="{FF2B5EF4-FFF2-40B4-BE49-F238E27FC236}">
                  <a16:creationId xmlns:a16="http://schemas.microsoft.com/office/drawing/2014/main" id="{CB079B07-6E9A-1B45-99D0-61963CE90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" y="2335"/>
              <a:ext cx="1549" cy="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/>
                <a:t>at </a:t>
              </a:r>
              <a:r>
                <a:rPr lang="en-US" altLang="en-US" sz="1800" i="1" dirty="0"/>
                <a:t>t,</a:t>
              </a:r>
              <a:r>
                <a:rPr lang="en-US" altLang="en-US" sz="1800" dirty="0"/>
                <a:t> red and blue packets move</a:t>
              </a:r>
            </a:p>
            <a:p>
              <a:r>
                <a:rPr lang="en-US" altLang="en-US" sz="1800" dirty="0"/>
                <a:t>from input to output in a slot time</a:t>
              </a:r>
              <a:endParaRPr lang="en-US" altLang="en-US" sz="1800" i="1" dirty="0"/>
            </a:p>
          </p:txBody>
        </p:sp>
        <p:sp>
          <p:nvSpPr>
            <p:cNvPr id="64529" name="Text Box 64">
              <a:extLst>
                <a:ext uri="{FF2B5EF4-FFF2-40B4-BE49-F238E27FC236}">
                  <a16:creationId xmlns:a16="http://schemas.microsoft.com/office/drawing/2014/main" id="{BDF23F4C-005D-2446-ACD3-CDF976F2C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4" y="2325"/>
              <a:ext cx="1987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/>
                <a:t>one slot time later 1</a:t>
              </a:r>
              <a:r>
                <a:rPr lang="en-US" altLang="en-US" sz="1800" baseline="30000" dirty="0"/>
                <a:t>st</a:t>
              </a:r>
              <a:r>
                <a:rPr lang="en-US" altLang="en-US" sz="1800" dirty="0"/>
                <a:t> red packet starting transmission and 2</a:t>
              </a:r>
              <a:r>
                <a:rPr lang="en-US" altLang="en-US" sz="1800" baseline="30000" dirty="0"/>
                <a:t>nd</a:t>
              </a:r>
              <a:r>
                <a:rPr lang="en-US" altLang="en-US" sz="1800" dirty="0"/>
                <a:t> packet arrives, 3</a:t>
              </a:r>
              <a:r>
                <a:rPr lang="en-US" altLang="en-US" sz="1800" baseline="30000" dirty="0"/>
                <a:t>rd </a:t>
              </a:r>
              <a:r>
                <a:rPr lang="en-US" altLang="en-US" sz="1800" dirty="0"/>
                <a:t>will arrive next slot time - queue will fill up and overflow</a:t>
              </a:r>
              <a:endParaRPr lang="en-US" altLang="en-US" sz="1800" i="1" dirty="0"/>
            </a:p>
          </p:txBody>
        </p:sp>
        <p:sp>
          <p:nvSpPr>
            <p:cNvPr id="64530" name="Text Box 66">
              <a:extLst>
                <a:ext uri="{FF2B5EF4-FFF2-40B4-BE49-F238E27FC236}">
                  <a16:creationId xmlns:a16="http://schemas.microsoft.com/office/drawing/2014/main" id="{427A3CD8-9010-494D-B0B0-F388CE41B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545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switch</a:t>
              </a:r>
            </a:p>
            <a:p>
              <a:r>
                <a:rPr lang="en-US" altLang="en-US" sz="1600" dirty="0"/>
                <a:t>fabric</a:t>
              </a:r>
            </a:p>
          </p:txBody>
        </p:sp>
        <p:sp>
          <p:nvSpPr>
            <p:cNvPr id="64531" name="Text Box 67">
              <a:extLst>
                <a:ext uri="{FF2B5EF4-FFF2-40B4-BE49-F238E27FC236}">
                  <a16:creationId xmlns:a16="http://schemas.microsoft.com/office/drawing/2014/main" id="{68866F1C-983E-014C-87D5-F8CCA7A90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1479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64532" name="Rectangle 68">
              <a:extLst>
                <a:ext uri="{FF2B5EF4-FFF2-40B4-BE49-F238E27FC236}">
                  <a16:creationId xmlns:a16="http://schemas.microsoft.com/office/drawing/2014/main" id="{3BEBE989-F3C3-6145-B164-36FBBE9B8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983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33" name="Rectangle 69">
              <a:extLst>
                <a:ext uri="{FF2B5EF4-FFF2-40B4-BE49-F238E27FC236}">
                  <a16:creationId xmlns:a16="http://schemas.microsoft.com/office/drawing/2014/main" id="{273292AC-E76F-9E48-B3CE-83E5C6C6C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" y="1460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35" name="Rectangle 71">
              <a:extLst>
                <a:ext uri="{FF2B5EF4-FFF2-40B4-BE49-F238E27FC236}">
                  <a16:creationId xmlns:a16="http://schemas.microsoft.com/office/drawing/2014/main" id="{9B0B2606-6516-8640-87B9-0C05A945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001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36" name="Rectangle 72">
              <a:extLst>
                <a:ext uri="{FF2B5EF4-FFF2-40B4-BE49-F238E27FC236}">
                  <a16:creationId xmlns:a16="http://schemas.microsoft.com/office/drawing/2014/main" id="{DBAC202B-9DA4-764D-954D-20F66332A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" y="1965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37" name="Freeform 73">
              <a:extLst>
                <a:ext uri="{FF2B5EF4-FFF2-40B4-BE49-F238E27FC236}">
                  <a16:creationId xmlns:a16="http://schemas.microsoft.com/office/drawing/2014/main" id="{991F4D0D-E1FE-9348-A24F-E23415F10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2" y="1191"/>
              <a:ext cx="937" cy="805"/>
            </a:xfrm>
            <a:custGeom>
              <a:avLst/>
              <a:gdLst>
                <a:gd name="T0" fmla="*/ 0 w 967"/>
                <a:gd name="T1" fmla="*/ 733 h 735"/>
                <a:gd name="T2" fmla="*/ 522 w 967"/>
                <a:gd name="T3" fmla="*/ 735 h 735"/>
                <a:gd name="T4" fmla="*/ 96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38" name="Freeform 74">
              <a:extLst>
                <a:ext uri="{FF2B5EF4-FFF2-40B4-BE49-F238E27FC236}">
                  <a16:creationId xmlns:a16="http://schemas.microsoft.com/office/drawing/2014/main" id="{F7C6E79A-0921-7847-BE79-8777D4424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051"/>
              <a:ext cx="988" cy="951"/>
            </a:xfrm>
            <a:custGeom>
              <a:avLst/>
              <a:gdLst>
                <a:gd name="T0" fmla="*/ 0 w 1002"/>
                <a:gd name="T1" fmla="*/ 29707 h 480"/>
                <a:gd name="T2" fmla="*/ 429 w 1002"/>
                <a:gd name="T3" fmla="*/ 0 h 480"/>
                <a:gd name="T4" fmla="*/ 822 w 1002"/>
                <a:gd name="T5" fmla="*/ 6892561 h 480"/>
                <a:gd name="T6" fmla="*/ 0 60000 65536"/>
                <a:gd name="T7" fmla="*/ 0 60000 65536"/>
                <a:gd name="T8" fmla="*/ 0 60000 65536"/>
                <a:gd name="T9" fmla="*/ 0 w 1002"/>
                <a:gd name="T10" fmla="*/ 0 h 480"/>
                <a:gd name="T11" fmla="*/ 1002 w 100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2" h="480">
                  <a:moveTo>
                    <a:pt x="0" y="2"/>
                  </a:moveTo>
                  <a:lnTo>
                    <a:pt x="522" y="0"/>
                  </a:lnTo>
                  <a:lnTo>
                    <a:pt x="1002" y="480"/>
                  </a:ln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39" name="Line 75">
              <a:extLst>
                <a:ext uri="{FF2B5EF4-FFF2-40B4-BE49-F238E27FC236}">
                  <a16:creationId xmlns:a16="http://schemas.microsoft.com/office/drawing/2014/main" id="{6535EC6B-4574-964E-9012-74D6E90DE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545"/>
              <a:ext cx="1012" cy="1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40" name="Rectangle 76">
              <a:extLst>
                <a:ext uri="{FF2B5EF4-FFF2-40B4-BE49-F238E27FC236}">
                  <a16:creationId xmlns:a16="http://schemas.microsoft.com/office/drawing/2014/main" id="{40BF34F0-4B3B-B149-BA08-EC69DEA73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" y="1010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4541" name="Rectangle 77">
              <a:extLst>
                <a:ext uri="{FF2B5EF4-FFF2-40B4-BE49-F238E27FC236}">
                  <a16:creationId xmlns:a16="http://schemas.microsoft.com/office/drawing/2014/main" id="{B10AA186-8277-2546-8DDB-4F9E3C014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" y="997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64517" name="Slide Number Placeholder 5">
            <a:extLst>
              <a:ext uri="{FF2B5EF4-FFF2-40B4-BE49-F238E27FC236}">
                <a16:creationId xmlns:a16="http://schemas.microsoft.com/office/drawing/2014/main" id="{91B682B5-F80A-864C-96E2-A5FBCEC9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00069663-0444-6840-B782-504F7F92199C}" type="slidenum">
              <a:rPr lang="en-US" altLang="en-US" sz="1200">
                <a:latin typeface="Tahoma" panose="020B0604030504040204" pitchFamily="34" charset="0"/>
              </a:rPr>
              <a:pPr/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4518" name="Footer Placeholder 2">
            <a:extLst>
              <a:ext uri="{FF2B5EF4-FFF2-40B4-BE49-F238E27FC236}">
                <a16:creationId xmlns:a16="http://schemas.microsoft.com/office/drawing/2014/main" id="{B4FB924A-0AAA-4445-9010-9DE67F79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FCACF87D-E5DC-FB45-890B-4C983F699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643" y="2079927"/>
            <a:ext cx="277812" cy="1555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52254-58CB-6B40-BBA9-AF27B8288277}"/>
              </a:ext>
            </a:extLst>
          </p:cNvPr>
          <p:cNvSpPr txBox="1"/>
          <p:nvPr/>
        </p:nvSpPr>
        <p:spPr>
          <a:xfrm>
            <a:off x="4373880" y="699751"/>
            <a:ext cx="460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Link BW </a:t>
            </a:r>
            <a:r>
              <a:rPr lang="en-US" altLang="en-US" sz="2000" b="1" dirty="0">
                <a:solidFill>
                  <a:srgbClr val="C00000"/>
                </a:solidFill>
              </a:rPr>
              <a:t>&lt;</a:t>
            </a:r>
            <a:r>
              <a:rPr lang="en-US" altLang="en-US" sz="2000" dirty="0"/>
              <a:t> N link switch fabric capacity</a:t>
            </a:r>
            <a:endParaRPr lang="en-US" sz="2000" dirty="0"/>
          </a:p>
        </p:txBody>
      </p:sp>
      <p:pic>
        <p:nvPicPr>
          <p:cNvPr id="79" name="Picture 29" descr="underline_base">
            <a:extLst>
              <a:ext uri="{FF2B5EF4-FFF2-40B4-BE49-F238E27FC236}">
                <a16:creationId xmlns:a16="http://schemas.microsoft.com/office/drawing/2014/main" id="{77E31253-B38E-FA4C-B5C8-143C21EF7E9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7" y="500767"/>
            <a:ext cx="4096863" cy="29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58">
            <a:extLst>
              <a:ext uri="{FF2B5EF4-FFF2-40B4-BE49-F238E27FC236}">
                <a16:creationId xmlns:a16="http://schemas.microsoft.com/office/drawing/2014/main" id="{5A3F8EEA-44BA-CF48-AA61-F312AC94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79" y="2065481"/>
            <a:ext cx="277812" cy="15858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1" name="Rectangle 58">
            <a:extLst>
              <a:ext uri="{FF2B5EF4-FFF2-40B4-BE49-F238E27FC236}">
                <a16:creationId xmlns:a16="http://schemas.microsoft.com/office/drawing/2014/main" id="{C71B788E-29EF-CE4D-8058-8236E4294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2883554"/>
            <a:ext cx="277812" cy="16558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2" name="Rectangle 55">
            <a:extLst>
              <a:ext uri="{FF2B5EF4-FFF2-40B4-BE49-F238E27FC236}">
                <a16:creationId xmlns:a16="http://schemas.microsoft.com/office/drawing/2014/main" id="{D5D45623-B26D-4946-9A65-A27EF4307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307" y="1936265"/>
            <a:ext cx="277812" cy="165580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3" name="Rectangle 58">
            <a:extLst>
              <a:ext uri="{FF2B5EF4-FFF2-40B4-BE49-F238E27FC236}">
                <a16:creationId xmlns:a16="http://schemas.microsoft.com/office/drawing/2014/main" id="{7D3C3709-FE04-864B-9353-C988C0AE4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114" y="1131323"/>
            <a:ext cx="277812" cy="15858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4" name="Rectangle 58">
            <a:extLst>
              <a:ext uri="{FF2B5EF4-FFF2-40B4-BE49-F238E27FC236}">
                <a16:creationId xmlns:a16="http://schemas.microsoft.com/office/drawing/2014/main" id="{67A5DE08-6CBC-8D46-8F41-6C46DF9CF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909" y="1362882"/>
            <a:ext cx="277812" cy="15858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5" name="Rectangle 71">
            <a:extLst>
              <a:ext uri="{FF2B5EF4-FFF2-40B4-BE49-F238E27FC236}">
                <a16:creationId xmlns:a16="http://schemas.microsoft.com/office/drawing/2014/main" id="{FFD1A0BE-B297-3C45-A329-D2A09DE7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122" y="2810437"/>
            <a:ext cx="277812" cy="1655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660E102-682F-E645-A6C7-468191AE2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95180" y="1997041"/>
          <a:ext cx="6354365" cy="3336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6" name="Visio" r:id="rId3" imgW="8866238" imgH="4737150" progId="Visio.Drawing.11">
                  <p:embed/>
                </p:oleObj>
              </mc:Choice>
              <mc:Fallback>
                <p:oleObj name="Visio" r:id="rId3" imgW="8866238" imgH="4737150" progId="Visio.Drawing.11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3660E102-682F-E645-A6C7-468191AE2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5180" y="1997041"/>
                        <a:ext cx="6354365" cy="3336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123" y="251461"/>
            <a:ext cx="7772400" cy="39829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IPv6 header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8" y="2226469"/>
            <a:ext cx="3042139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Hop limit</a:t>
            </a:r>
          </a:p>
          <a:p>
            <a:pPr marL="0" indent="0"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Same role as TTL field in IPv4</a:t>
            </a:r>
          </a:p>
          <a:p>
            <a:pPr marL="0" indent="0">
              <a:buNone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Default values (set by sources) are usually 64 or 128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A0415B-760D-BB4A-992B-5EF9D6728147}"/>
              </a:ext>
            </a:extLst>
          </p:cNvPr>
          <p:cNvSpPr/>
          <p:nvPr/>
        </p:nvSpPr>
        <p:spPr>
          <a:xfrm>
            <a:off x="4334608" y="2571751"/>
            <a:ext cx="1327639" cy="3596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380D7-28B9-0640-B4BD-177B5433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120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89C8F377-88FB-5340-BDA7-C7E0C867EDA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9" y="807182"/>
            <a:ext cx="4255055" cy="7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158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5CB52A75-22E4-3946-B2A6-77D08A2DB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911" y="254977"/>
            <a:ext cx="7772400" cy="60930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Fragmentation in IPv6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9130-F257-4C43-A406-A624E6DF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66" y="1328738"/>
            <a:ext cx="8293784" cy="455771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IPv6 allows fragmentation only at the source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Information about offsets is stored in Fragment header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Intermediate routers never perform fragmentation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MTU is too small, datagram is dropped and error message (ICMP) is sent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IPv6 performs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Path MTU  discovery (PDMTU)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Path MTU = </a:t>
            </a:r>
            <a:r>
              <a:rPr lang="en-US" altLang="en-US" sz="2100" dirty="0">
                <a:ea typeface="ＭＳ Ｐゴシック" panose="020B0600070205080204" pitchFamily="34" charset="-128"/>
              </a:rPr>
              <a:t>max. datagram size used between a source and a given destination</a:t>
            </a:r>
          </a:p>
          <a:p>
            <a:pPr lvl="3"/>
            <a:r>
              <a:rPr lang="en-US" altLang="en-US" sz="1800" dirty="0">
                <a:latin typeface="+mn-lt"/>
                <a:ea typeface="ＭＳ Ｐゴシック" panose="020B0600070205080204" pitchFamily="34" charset="-128"/>
              </a:rPr>
              <a:t>PD protocol ensures that the Path MTU </a:t>
            </a:r>
            <a:r>
              <a:rPr lang="en-US" altLang="en-US" sz="18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  <a:sym typeface="Math3" pitchFamily="2" charset="2"/>
              </a:rPr>
              <a:t>≤  min. MTU on any link </a:t>
            </a:r>
            <a:r>
              <a:rPr lang="en-US" altLang="en-US" sz="1800" dirty="0">
                <a:latin typeface="+mn-lt"/>
                <a:ea typeface="ＭＳ Ｐゴシック" panose="020B0600070205080204" pitchFamily="34" charset="-128"/>
              </a:rPr>
              <a:t>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Minimum required MTU in IPv6 is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1280 bytes</a:t>
            </a:r>
          </a:p>
          <a:p>
            <a:pPr marL="0" indent="0">
              <a:buNone/>
            </a:pPr>
            <a:endParaRPr lang="en-US" altLang="en-US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endParaRPr lang="en-US" altLang="en-US" sz="15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FBEF3-F7D8-B948-B46F-B88BE3B4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8AF02F9D-B183-5B42-84AA-FC6A98DE42C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02877" y="944342"/>
            <a:ext cx="495844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679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E8D4-F012-1C47-83B3-1192074A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7" y="319087"/>
            <a:ext cx="7772400" cy="488950"/>
          </a:xfrm>
        </p:spPr>
        <p:txBody>
          <a:bodyPr/>
          <a:lstStyle/>
          <a:p>
            <a:r>
              <a:rPr lang="en-US" sz="3600" dirty="0"/>
              <a:t>Configuring Hosts and Router with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EF7F-9F7E-1F40-B659-9641A3160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39900"/>
            <a:ext cx="7772400" cy="3486150"/>
          </a:xfrm>
        </p:spPr>
        <p:txBody>
          <a:bodyPr/>
          <a:lstStyle/>
          <a:p>
            <a:r>
              <a:rPr lang="en-US" dirty="0"/>
              <a:t>In IPv6, a router, once configured with IPv6 addresses and enabled for IPv6, will send out Router Advertisements and respond to Router Solicitations.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will </a:t>
            </a:r>
            <a:r>
              <a:rPr lang="en-US" dirty="0">
                <a:solidFill>
                  <a:srgbClr val="C00000"/>
                </a:solidFill>
              </a:rPr>
              <a:t>self configure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link-local IPv</a:t>
            </a:r>
            <a:r>
              <a:rPr lang="en-US" dirty="0"/>
              <a:t>6 address which it validates upon startup</a:t>
            </a:r>
          </a:p>
          <a:p>
            <a:r>
              <a:rPr lang="en-US" dirty="0"/>
              <a:t>It will also send ”Router Solicitation” messages.</a:t>
            </a:r>
          </a:p>
          <a:p>
            <a:r>
              <a:rPr lang="en-US" dirty="0"/>
              <a:t>Once a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sees a </a:t>
            </a:r>
            <a:r>
              <a:rPr lang="en-US" dirty="0">
                <a:solidFill>
                  <a:srgbClr val="C00000"/>
                </a:solidFill>
              </a:rPr>
              <a:t>Router Advertisement</a:t>
            </a:r>
            <a:r>
              <a:rPr lang="en-US" dirty="0"/>
              <a:t> it will </a:t>
            </a:r>
            <a:r>
              <a:rPr lang="en-US" dirty="0">
                <a:solidFill>
                  <a:srgbClr val="C00000"/>
                </a:solidFill>
              </a:rPr>
              <a:t>self configure </a:t>
            </a:r>
            <a:r>
              <a:rPr lang="en-US" dirty="0"/>
              <a:t>an IPv6 address with the </a:t>
            </a:r>
            <a:r>
              <a:rPr lang="en-US" dirty="0">
                <a:solidFill>
                  <a:srgbClr val="C00000"/>
                </a:solidFill>
              </a:rPr>
              <a:t>advertised unicast subnet </a:t>
            </a:r>
            <a:r>
              <a:rPr lang="en-US" dirty="0"/>
              <a:t>created by the router and contained in the advertisement.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39A43-6781-B64A-A11C-01074560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122</a:t>
            </a:fld>
            <a:endParaRPr lang="en-US" alt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FF4FC11C-BA06-F84A-A244-9D0C584A02F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07" y="966763"/>
            <a:ext cx="7188755" cy="1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80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ECC0-1AD4-1D48-A063-BE84A8AC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7" y="257176"/>
            <a:ext cx="7772400" cy="387350"/>
          </a:xfrm>
        </p:spPr>
        <p:txBody>
          <a:bodyPr/>
          <a:lstStyle/>
          <a:p>
            <a:r>
              <a:rPr lang="en-US" sz="3600" dirty="0"/>
              <a:t>Self Configuration of Host Link-Local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749D-D687-7B4F-9627-E57F6A1B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123</a:t>
            </a:fld>
            <a:endParaRPr lang="en-US" alt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78B5D50-5FCC-8F45-ACC7-272491A5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8396"/>
            <a:ext cx="9144000" cy="2181209"/>
          </a:xfrm>
          <a:prstGeom prst="rect">
            <a:avLst/>
          </a:prstGeom>
        </p:spPr>
      </p:pic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580483CE-EEBA-274C-AE39-5859BAE9E7A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7" y="852463"/>
            <a:ext cx="7188755" cy="1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CD97E3-BC28-7841-B539-A306A6F8B6FD}"/>
              </a:ext>
            </a:extLst>
          </p:cNvPr>
          <p:cNvSpPr/>
          <p:nvPr/>
        </p:nvSpPr>
        <p:spPr bwMode="auto">
          <a:xfrm>
            <a:off x="342900" y="3079750"/>
            <a:ext cx="8572500" cy="3048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5133E32-DC25-0142-AF16-22ABC564F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4591050"/>
            <a:ext cx="5448300" cy="1104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A7284D-7860-9042-AB75-2CA6784D5F46}"/>
              </a:ext>
            </a:extLst>
          </p:cNvPr>
          <p:cNvCxnSpPr/>
          <p:nvPr/>
        </p:nvCxnSpPr>
        <p:spPr bwMode="auto">
          <a:xfrm flipH="1">
            <a:off x="3657600" y="3295650"/>
            <a:ext cx="495300" cy="210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A03DFF-A385-BE44-8DA2-49F53489F39B}"/>
              </a:ext>
            </a:extLst>
          </p:cNvPr>
          <p:cNvSpPr txBox="1"/>
          <p:nvPr/>
        </p:nvSpPr>
        <p:spPr>
          <a:xfrm>
            <a:off x="7304649" y="4777643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PCs asking for Router</a:t>
            </a:r>
          </a:p>
          <a:p>
            <a:r>
              <a:rPr lang="en-US" sz="1050" dirty="0"/>
              <a:t>after self configuration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61471E-B24A-EE49-81A9-46D5AB2AF4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861303" y="3892551"/>
            <a:ext cx="279398" cy="927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CE2967-B495-6042-8901-6A146C40B60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53400" y="3587751"/>
            <a:ext cx="1" cy="123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45963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0905-CA17-424A-B2B2-65FF7C9C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952501"/>
            <a:ext cx="7772400" cy="463550"/>
          </a:xfrm>
        </p:spPr>
        <p:txBody>
          <a:bodyPr/>
          <a:lstStyle/>
          <a:p>
            <a:r>
              <a:rPr lang="en-US" sz="2700" dirty="0"/>
              <a:t>Neighbor Solicitation for Verification sent by Host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38BEE-345B-204A-B7AB-8ACA0F0D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124</a:t>
            </a:fld>
            <a:endParaRPr lang="en-US" alt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934240F5-0F6A-F544-B0B1-C6421FBC744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5" y="1414437"/>
            <a:ext cx="6972855" cy="1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1D1E92-CE2E-DE48-A248-C946388D1F4A}"/>
              </a:ext>
            </a:extLst>
          </p:cNvPr>
          <p:cNvGrpSpPr/>
          <p:nvPr/>
        </p:nvGrpSpPr>
        <p:grpSpPr>
          <a:xfrm>
            <a:off x="520701" y="1628557"/>
            <a:ext cx="6476540" cy="4372193"/>
            <a:chOff x="694267" y="1028410"/>
            <a:chExt cx="8635387" cy="5829590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7EC6F58-C890-134E-8F72-79EBD451F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67" y="1028410"/>
              <a:ext cx="8635387" cy="58295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4E3E4F-832B-7C4E-BC8F-D1CFF0FC03F8}"/>
                </a:ext>
              </a:extLst>
            </p:cNvPr>
            <p:cNvSpPr/>
            <p:nvPr/>
          </p:nvSpPr>
          <p:spPr bwMode="auto">
            <a:xfrm>
              <a:off x="778932" y="1710266"/>
              <a:ext cx="8161867" cy="135467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373903-28BB-E243-8570-31E2A5B63E4A}"/>
                </a:ext>
              </a:extLst>
            </p:cNvPr>
            <p:cNvSpPr/>
            <p:nvPr/>
          </p:nvSpPr>
          <p:spPr bwMode="auto">
            <a:xfrm>
              <a:off x="812800" y="4216401"/>
              <a:ext cx="3335867" cy="25399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C3A921-D3C4-E740-8500-0F26B66A9E4A}"/>
                </a:ext>
              </a:extLst>
            </p:cNvPr>
            <p:cNvSpPr/>
            <p:nvPr/>
          </p:nvSpPr>
          <p:spPr bwMode="auto">
            <a:xfrm>
              <a:off x="931334" y="5469467"/>
              <a:ext cx="2235199" cy="254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6F4A6B-B2F3-0D41-BFDC-D3DDDBF77956}"/>
                </a:ext>
              </a:extLst>
            </p:cNvPr>
            <p:cNvSpPr/>
            <p:nvPr/>
          </p:nvSpPr>
          <p:spPr bwMode="auto">
            <a:xfrm>
              <a:off x="863601" y="5825067"/>
              <a:ext cx="2235199" cy="16933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50BE72-7EE9-A940-82FF-CF29EE260445}"/>
                </a:ext>
              </a:extLst>
            </p:cNvPr>
            <p:cNvSpPr/>
            <p:nvPr/>
          </p:nvSpPr>
          <p:spPr bwMode="auto">
            <a:xfrm>
              <a:off x="931334" y="6434667"/>
              <a:ext cx="2624666" cy="2032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8964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7ADF-F9D7-234C-9586-E9DF80E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8" y="410961"/>
            <a:ext cx="7772400" cy="438150"/>
          </a:xfrm>
        </p:spPr>
        <p:txBody>
          <a:bodyPr/>
          <a:lstStyle/>
          <a:p>
            <a:r>
              <a:rPr lang="en-US" dirty="0"/>
              <a:t>Ping from PC1 to PC2</a:t>
            </a:r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D7E6AEA8-5179-1642-BDF3-1719143EEA0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3" y="828676"/>
            <a:ext cx="523691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967D0-3F3B-B14F-9F09-52AE0F64F502}"/>
              </a:ext>
            </a:extLst>
          </p:cNvPr>
          <p:cNvGrpSpPr/>
          <p:nvPr/>
        </p:nvGrpSpPr>
        <p:grpSpPr>
          <a:xfrm>
            <a:off x="1" y="3422650"/>
            <a:ext cx="4406900" cy="2517212"/>
            <a:chOff x="0" y="3420533"/>
            <a:chExt cx="5875867" cy="3356282"/>
          </a:xfrm>
        </p:grpSpPr>
        <p:pic>
          <p:nvPicPr>
            <p:cNvPr id="7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0211295-C6CE-E045-90A1-C8422007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4" y="3480707"/>
              <a:ext cx="5824180" cy="325876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FDC5F7-92D3-4140-9FD3-00BF799A8ADB}"/>
                </a:ext>
              </a:extLst>
            </p:cNvPr>
            <p:cNvSpPr/>
            <p:nvPr/>
          </p:nvSpPr>
          <p:spPr bwMode="auto">
            <a:xfrm>
              <a:off x="0" y="3420533"/>
              <a:ext cx="5875867" cy="186267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96B1FB-6439-1F45-900A-5C8C9445E513}"/>
                </a:ext>
              </a:extLst>
            </p:cNvPr>
            <p:cNvSpPr/>
            <p:nvPr/>
          </p:nvSpPr>
          <p:spPr bwMode="auto">
            <a:xfrm>
              <a:off x="84035" y="5068447"/>
              <a:ext cx="2086598" cy="195762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E998A2-D8DB-4246-9B23-4CB8D921AE41}"/>
                </a:ext>
              </a:extLst>
            </p:cNvPr>
            <p:cNvSpPr/>
            <p:nvPr/>
          </p:nvSpPr>
          <p:spPr bwMode="auto">
            <a:xfrm>
              <a:off x="108248" y="5878873"/>
              <a:ext cx="2086598" cy="195762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4A4D4B-B9A9-E049-9736-0DE73F5C9EF6}"/>
                </a:ext>
              </a:extLst>
            </p:cNvPr>
            <p:cNvSpPr/>
            <p:nvPr/>
          </p:nvSpPr>
          <p:spPr bwMode="auto">
            <a:xfrm>
              <a:off x="142430" y="6545445"/>
              <a:ext cx="2284575" cy="231370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81878A-22B3-1C47-8980-04F762055837}"/>
                </a:ext>
              </a:extLst>
            </p:cNvPr>
            <p:cNvSpPr/>
            <p:nvPr/>
          </p:nvSpPr>
          <p:spPr bwMode="auto">
            <a:xfrm>
              <a:off x="133885" y="6152339"/>
              <a:ext cx="1361629" cy="154458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C0E363-D5EF-BD47-A0D4-CDDCACB33BE3}"/>
              </a:ext>
            </a:extLst>
          </p:cNvPr>
          <p:cNvGrpSpPr/>
          <p:nvPr/>
        </p:nvGrpSpPr>
        <p:grpSpPr>
          <a:xfrm>
            <a:off x="4420482" y="3421582"/>
            <a:ext cx="4628616" cy="2442008"/>
            <a:chOff x="5893976" y="3419109"/>
            <a:chExt cx="6171488" cy="3256011"/>
          </a:xfrm>
        </p:grpSpPr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C54AB72-DA75-BD4C-BDB5-94A20C46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733" y="3483787"/>
              <a:ext cx="6142069" cy="318015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3339D6-729E-EA44-9415-9DE7B5B7515D}"/>
                </a:ext>
              </a:extLst>
            </p:cNvPr>
            <p:cNvSpPr/>
            <p:nvPr/>
          </p:nvSpPr>
          <p:spPr bwMode="auto">
            <a:xfrm>
              <a:off x="5893976" y="3419109"/>
              <a:ext cx="6171488" cy="187216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EF4533-A7D2-8640-9B64-DFB4A56290C0}"/>
                </a:ext>
              </a:extLst>
            </p:cNvPr>
            <p:cNvSpPr/>
            <p:nvPr/>
          </p:nvSpPr>
          <p:spPr bwMode="auto">
            <a:xfrm>
              <a:off x="5984792" y="5047487"/>
              <a:ext cx="2086598" cy="17370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6D4E0-F6DA-7A4F-896B-B141C87A89D7}"/>
                </a:ext>
              </a:extLst>
            </p:cNvPr>
            <p:cNvSpPr/>
            <p:nvPr/>
          </p:nvSpPr>
          <p:spPr bwMode="auto">
            <a:xfrm>
              <a:off x="5990888" y="5852159"/>
              <a:ext cx="2086598" cy="170659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4AA1D4-B1F1-9448-A059-A64A238D5723}"/>
                </a:ext>
              </a:extLst>
            </p:cNvPr>
            <p:cNvSpPr/>
            <p:nvPr/>
          </p:nvSpPr>
          <p:spPr bwMode="auto">
            <a:xfrm>
              <a:off x="6006128" y="6491521"/>
              <a:ext cx="2305768" cy="183599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38312A-E765-AD4D-947E-42883DB3B63D}"/>
                </a:ext>
              </a:extLst>
            </p:cNvPr>
            <p:cNvSpPr/>
            <p:nvPr/>
          </p:nvSpPr>
          <p:spPr bwMode="auto">
            <a:xfrm>
              <a:off x="5969552" y="6089904"/>
              <a:ext cx="1427944" cy="164592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D46FBD-A1F4-0047-A8C4-AA4CD760A990}"/>
              </a:ext>
            </a:extLst>
          </p:cNvPr>
          <p:cNvGrpSpPr/>
          <p:nvPr/>
        </p:nvGrpSpPr>
        <p:grpSpPr>
          <a:xfrm>
            <a:off x="177801" y="1586992"/>
            <a:ext cx="8864600" cy="1668180"/>
            <a:chOff x="237067" y="972989"/>
            <a:chExt cx="11819467" cy="2224240"/>
          </a:xfrm>
        </p:grpSpPr>
        <p:pic>
          <p:nvPicPr>
            <p:cNvPr id="11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972591F1-D142-2B4E-BE79-AD86C225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" y="983258"/>
              <a:ext cx="11819467" cy="221397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2EF4D7-2104-A543-9723-C92CE0CEE017}"/>
                </a:ext>
              </a:extLst>
            </p:cNvPr>
            <p:cNvSpPr/>
            <p:nvPr/>
          </p:nvSpPr>
          <p:spPr bwMode="auto">
            <a:xfrm>
              <a:off x="286511" y="972989"/>
              <a:ext cx="11176001" cy="170011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D654BB-DA7D-A94B-8D16-1A49BF54C910}"/>
                </a:ext>
              </a:extLst>
            </p:cNvPr>
            <p:cNvSpPr/>
            <p:nvPr/>
          </p:nvSpPr>
          <p:spPr bwMode="auto">
            <a:xfrm>
              <a:off x="249383" y="1152822"/>
              <a:ext cx="11687694" cy="143963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98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0BAE-E1D9-3D44-93AB-FFFD2362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5" y="378489"/>
            <a:ext cx="7772400" cy="427067"/>
          </a:xfrm>
        </p:spPr>
        <p:txBody>
          <a:bodyPr/>
          <a:lstStyle/>
          <a:p>
            <a:r>
              <a:rPr lang="en-US" dirty="0"/>
              <a:t>Ping from PC1 to PC2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6DA831-9850-2747-AC4F-8E86388997BB}"/>
              </a:ext>
            </a:extLst>
          </p:cNvPr>
          <p:cNvGrpSpPr/>
          <p:nvPr/>
        </p:nvGrpSpPr>
        <p:grpSpPr>
          <a:xfrm>
            <a:off x="124692" y="1494942"/>
            <a:ext cx="8867833" cy="1660478"/>
            <a:chOff x="232757" y="983258"/>
            <a:chExt cx="11823777" cy="2213971"/>
          </a:xfrm>
        </p:grpSpPr>
        <p:pic>
          <p:nvPicPr>
            <p:cNvPr id="6" name="Picture 5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0B6DEB82-4237-954A-BEB7-35AB4FAD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" y="983258"/>
              <a:ext cx="11819467" cy="22139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EE57F3-6D13-4847-BE21-2B1F98DC10DE}"/>
                </a:ext>
              </a:extLst>
            </p:cNvPr>
            <p:cNvSpPr/>
            <p:nvPr/>
          </p:nvSpPr>
          <p:spPr bwMode="auto">
            <a:xfrm>
              <a:off x="253260" y="2835040"/>
              <a:ext cx="11176001" cy="170011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EC8EB3-862B-2D48-8F88-A1457A0461EB}"/>
                </a:ext>
              </a:extLst>
            </p:cNvPr>
            <p:cNvSpPr/>
            <p:nvPr/>
          </p:nvSpPr>
          <p:spPr bwMode="auto">
            <a:xfrm>
              <a:off x="232757" y="3014873"/>
              <a:ext cx="11687694" cy="143963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pic>
        <p:nvPicPr>
          <p:cNvPr id="12" name="Picture 19" descr="underline_base">
            <a:extLst>
              <a:ext uri="{FF2B5EF4-FFF2-40B4-BE49-F238E27FC236}">
                <a16:creationId xmlns:a16="http://schemas.microsoft.com/office/drawing/2014/main" id="{D9BBA91B-3BBF-0443-80D3-5EA65524822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8148"/>
            <a:ext cx="5086350" cy="14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8419C3-730E-864A-9670-3C3BF56C207B}"/>
              </a:ext>
            </a:extLst>
          </p:cNvPr>
          <p:cNvGrpSpPr/>
          <p:nvPr/>
        </p:nvGrpSpPr>
        <p:grpSpPr>
          <a:xfrm>
            <a:off x="126770" y="3223145"/>
            <a:ext cx="4611484" cy="2684087"/>
            <a:chOff x="169026" y="3154526"/>
            <a:chExt cx="6148645" cy="3578783"/>
          </a:xfrm>
        </p:grpSpPr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1F4460D6-E739-6943-A5D1-B14CA8FB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8" y="3209186"/>
              <a:ext cx="6134793" cy="352128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0F07EF-2603-8C4C-B9A3-7C8724D0A5C0}"/>
                </a:ext>
              </a:extLst>
            </p:cNvPr>
            <p:cNvSpPr/>
            <p:nvPr/>
          </p:nvSpPr>
          <p:spPr bwMode="auto">
            <a:xfrm>
              <a:off x="182880" y="3154526"/>
              <a:ext cx="6101541" cy="15394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214087-DC6D-294D-A3C1-4D6132101E4C}"/>
                </a:ext>
              </a:extLst>
            </p:cNvPr>
            <p:cNvSpPr/>
            <p:nvPr/>
          </p:nvSpPr>
          <p:spPr bwMode="auto">
            <a:xfrm>
              <a:off x="169026" y="4919594"/>
              <a:ext cx="2241666" cy="201045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E79892-794E-7244-9327-A1E7A3C269C2}"/>
                </a:ext>
              </a:extLst>
            </p:cNvPr>
            <p:cNvSpPr/>
            <p:nvPr/>
          </p:nvSpPr>
          <p:spPr bwMode="auto">
            <a:xfrm>
              <a:off x="241069" y="5806285"/>
              <a:ext cx="2241666" cy="201045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75047-8634-6D4C-B495-C588AD3E93AF}"/>
                </a:ext>
              </a:extLst>
            </p:cNvPr>
            <p:cNvSpPr/>
            <p:nvPr/>
          </p:nvSpPr>
          <p:spPr bwMode="auto">
            <a:xfrm>
              <a:off x="227215" y="6058438"/>
              <a:ext cx="1435330" cy="192734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095953-EF45-0343-9BA9-72BBD635A3AE}"/>
                </a:ext>
              </a:extLst>
            </p:cNvPr>
            <p:cNvSpPr/>
            <p:nvPr/>
          </p:nvSpPr>
          <p:spPr bwMode="auto">
            <a:xfrm>
              <a:off x="213361" y="6510096"/>
              <a:ext cx="2446712" cy="223213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EA80BD-EF0B-BA42-978B-49B890D3EF7E}"/>
              </a:ext>
            </a:extLst>
          </p:cNvPr>
          <p:cNvGrpSpPr/>
          <p:nvPr/>
        </p:nvGrpSpPr>
        <p:grpSpPr>
          <a:xfrm>
            <a:off x="4727865" y="3225223"/>
            <a:ext cx="4416136" cy="2650995"/>
            <a:chOff x="6303819" y="3157297"/>
            <a:chExt cx="5888181" cy="3534660"/>
          </a:xfrm>
        </p:grpSpPr>
        <p:pic>
          <p:nvPicPr>
            <p:cNvPr id="14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CB8133A-49E5-E54D-96E5-7B1A63AA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588" y="3196410"/>
              <a:ext cx="5885412" cy="349554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C3FCD0-5954-BD4F-B5BF-7A9188A43EF8}"/>
                </a:ext>
              </a:extLst>
            </p:cNvPr>
            <p:cNvSpPr/>
            <p:nvPr/>
          </p:nvSpPr>
          <p:spPr bwMode="auto">
            <a:xfrm>
              <a:off x="6456219" y="4938990"/>
              <a:ext cx="2241666" cy="201045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9FBF3F-9D31-2445-9A29-A1418E09AE0F}"/>
                </a:ext>
              </a:extLst>
            </p:cNvPr>
            <p:cNvSpPr/>
            <p:nvPr/>
          </p:nvSpPr>
          <p:spPr bwMode="auto">
            <a:xfrm>
              <a:off x="6342611" y="5806285"/>
              <a:ext cx="2241666" cy="201045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D9F4F-C469-AD44-AC5A-146933BC593E}"/>
                </a:ext>
              </a:extLst>
            </p:cNvPr>
            <p:cNvSpPr/>
            <p:nvPr/>
          </p:nvSpPr>
          <p:spPr bwMode="auto">
            <a:xfrm>
              <a:off x="6362008" y="6075063"/>
              <a:ext cx="1535083" cy="192734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777E47-8986-5C4D-A388-F1020E97450E}"/>
                </a:ext>
              </a:extLst>
            </p:cNvPr>
            <p:cNvSpPr/>
            <p:nvPr/>
          </p:nvSpPr>
          <p:spPr bwMode="auto">
            <a:xfrm>
              <a:off x="6348153" y="6443594"/>
              <a:ext cx="2241666" cy="201045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3BACFF-A428-B94E-A494-8251EEE07AA3}"/>
                </a:ext>
              </a:extLst>
            </p:cNvPr>
            <p:cNvSpPr/>
            <p:nvPr/>
          </p:nvSpPr>
          <p:spPr bwMode="auto">
            <a:xfrm>
              <a:off x="6303819" y="3157297"/>
              <a:ext cx="5766262" cy="151168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2566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D8DB-82FA-C345-9D88-7C7FC8FF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320675"/>
            <a:ext cx="8824654" cy="654050"/>
          </a:xfrm>
        </p:spPr>
        <p:txBody>
          <a:bodyPr/>
          <a:lstStyle/>
          <a:p>
            <a:r>
              <a:rPr lang="en-US" sz="2700" dirty="0"/>
              <a:t>Configuration of router -  address verification, Router Adv. Self configuration of local host with unicast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12B5-FC1A-6A42-A0C8-ADAF2CDB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127</a:t>
            </a:fld>
            <a:endParaRPr lang="en-US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792085-785E-1B47-8663-7DCADC00B4BD}"/>
              </a:ext>
            </a:extLst>
          </p:cNvPr>
          <p:cNvGrpSpPr/>
          <p:nvPr/>
        </p:nvGrpSpPr>
        <p:grpSpPr>
          <a:xfrm>
            <a:off x="0" y="1603376"/>
            <a:ext cx="8763000" cy="4218898"/>
            <a:chOff x="203200" y="1519768"/>
            <a:chExt cx="11684000" cy="5625197"/>
          </a:xfrm>
        </p:grpSpPr>
        <p:pic>
          <p:nvPicPr>
            <p:cNvPr id="6" name="Picture 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C6739102-7C78-F64C-87CE-B21AE3BA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67" y="2250489"/>
              <a:ext cx="11446933" cy="218118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28C36-A0C9-B849-A07B-E37EC2E63084}"/>
                </a:ext>
              </a:extLst>
            </p:cNvPr>
            <p:cNvSpPr/>
            <p:nvPr/>
          </p:nvSpPr>
          <p:spPr bwMode="auto">
            <a:xfrm>
              <a:off x="541867" y="2387600"/>
              <a:ext cx="11226800" cy="338667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E3D5BA-C9C6-C34B-BFE7-D90CA63A1D06}"/>
                </a:ext>
              </a:extLst>
            </p:cNvPr>
            <p:cNvSpPr/>
            <p:nvPr/>
          </p:nvSpPr>
          <p:spPr bwMode="auto">
            <a:xfrm>
              <a:off x="558800" y="3149600"/>
              <a:ext cx="11125200" cy="62653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47E8F0-75D7-3D43-8625-12EB3ECC59A3}"/>
                </a:ext>
              </a:extLst>
            </p:cNvPr>
            <p:cNvSpPr/>
            <p:nvPr/>
          </p:nvSpPr>
          <p:spPr bwMode="auto">
            <a:xfrm>
              <a:off x="558801" y="3911600"/>
              <a:ext cx="11226800" cy="33866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4331D4-CB21-B94D-95D9-7166C82D9FD6}"/>
                </a:ext>
              </a:extLst>
            </p:cNvPr>
            <p:cNvSpPr txBox="1"/>
            <p:nvPr/>
          </p:nvSpPr>
          <p:spPr>
            <a:xfrm>
              <a:off x="203200" y="1553635"/>
              <a:ext cx="54100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 validation its link-local address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A3CBB6-375B-9142-8EAC-2D2C783BB35F}"/>
                </a:ext>
              </a:extLst>
            </p:cNvPr>
            <p:cNvSpPr txBox="1"/>
            <p:nvPr/>
          </p:nvSpPr>
          <p:spPr>
            <a:xfrm>
              <a:off x="5894916" y="1519768"/>
              <a:ext cx="592299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 validation its unicast-local address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73A09A-BBCC-A641-8154-FEECDA44BCEB}"/>
                </a:ext>
              </a:extLst>
            </p:cNvPr>
            <p:cNvSpPr txBox="1"/>
            <p:nvPr/>
          </p:nvSpPr>
          <p:spPr>
            <a:xfrm>
              <a:off x="423333" y="4436532"/>
              <a:ext cx="3979333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Router sends an advertisement and and Host uses the information to create an IPv6 address on the subnet</a:t>
              </a:r>
            </a:p>
            <a:p>
              <a:r>
                <a:rPr lang="en-US" dirty="0"/>
                <a:t>Host then validates its unicast local IPv6 address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E13F2C-BDB4-3245-B558-B2C116933D98}"/>
                </a:ext>
              </a:extLst>
            </p:cNvPr>
            <p:cNvCxnSpPr/>
            <p:nvPr/>
          </p:nvCxnSpPr>
          <p:spPr bwMode="auto">
            <a:xfrm flipH="1">
              <a:off x="3352800" y="2015067"/>
              <a:ext cx="474133" cy="37253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2FCD14-78BB-424B-A77E-B3F2C84C8F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98533" y="1934633"/>
              <a:ext cx="1138767" cy="11811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6E1DB-8E16-C247-801E-AB990C8EC2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17751" y="4030135"/>
              <a:ext cx="3913716" cy="85724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18C3DC-B0E2-224B-9B53-EBB50B84F7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51100" y="4182535"/>
              <a:ext cx="1274233" cy="217169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17EF0D-7A97-3542-833A-DDCCF3193A04}"/>
              </a:ext>
            </a:extLst>
          </p:cNvPr>
          <p:cNvGrpSpPr/>
          <p:nvPr/>
        </p:nvGrpSpPr>
        <p:grpSpPr>
          <a:xfrm>
            <a:off x="3398838" y="3700463"/>
            <a:ext cx="5503863" cy="2476500"/>
            <a:chOff x="3398838" y="3457575"/>
            <a:chExt cx="5503863" cy="2476500"/>
          </a:xfrm>
        </p:grpSpPr>
        <p:pic>
          <p:nvPicPr>
            <p:cNvPr id="20" name="Picture 19" descr="Text, letter&#10;&#10;Description automatically generated">
              <a:extLst>
                <a:ext uri="{FF2B5EF4-FFF2-40B4-BE49-F238E27FC236}">
                  <a16:creationId xmlns:a16="http://schemas.microsoft.com/office/drawing/2014/main" id="{2EC230CF-EB27-504F-B9AC-78B1A8A2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838" y="3800475"/>
              <a:ext cx="5429250" cy="21336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1FA0C7-4FEB-2145-9F6E-A9E320231721}"/>
                </a:ext>
              </a:extLst>
            </p:cNvPr>
            <p:cNvSpPr/>
            <p:nvPr/>
          </p:nvSpPr>
          <p:spPr bwMode="auto">
            <a:xfrm>
              <a:off x="3632200" y="5086351"/>
              <a:ext cx="5270501" cy="21590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EFDAE5-CE81-DF43-979B-417C07F39A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058025" y="3457575"/>
              <a:ext cx="358776" cy="1616077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19" descr="underline_base">
            <a:extLst>
              <a:ext uri="{FF2B5EF4-FFF2-40B4-BE49-F238E27FC236}">
                <a16:creationId xmlns:a16="http://schemas.microsoft.com/office/drawing/2014/main" id="{E8E1D074-392B-644E-8C25-91A7E3642ED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9" y="1087413"/>
            <a:ext cx="8488312" cy="11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541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 with low confidence">
            <a:extLst>
              <a:ext uri="{FF2B5EF4-FFF2-40B4-BE49-F238E27FC236}">
                <a16:creationId xmlns:a16="http://schemas.microsoft.com/office/drawing/2014/main" id="{2670897E-31B2-A244-94A2-1B274A5A5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82934"/>
            <a:ext cx="8686800" cy="2200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6BE2D-D4D7-A645-8911-134C8C3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14312"/>
            <a:ext cx="7772400" cy="488950"/>
          </a:xfrm>
        </p:spPr>
        <p:txBody>
          <a:bodyPr/>
          <a:lstStyle/>
          <a:p>
            <a:r>
              <a:rPr lang="en-US" dirty="0"/>
              <a:t> “a second view”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86323-8A71-D54B-B9F6-86F8E5B6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128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503BB-D187-5A45-A9DD-152DA0FA86A8}"/>
              </a:ext>
            </a:extLst>
          </p:cNvPr>
          <p:cNvSpPr txBox="1"/>
          <p:nvPr/>
        </p:nvSpPr>
        <p:spPr>
          <a:xfrm>
            <a:off x="7636096" y="2838061"/>
            <a:ext cx="115127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Router checking on</a:t>
            </a:r>
          </a:p>
          <a:p>
            <a:r>
              <a:rPr lang="en-US" sz="825" dirty="0"/>
              <a:t> Global Address</a:t>
            </a:r>
          </a:p>
          <a:p>
            <a:r>
              <a:rPr lang="en-US" sz="825" dirty="0"/>
              <a:t>Response from itself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D7392D-0FD5-4E45-89A3-41E674DF4B2D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 flipV="1">
            <a:off x="7256270" y="2890816"/>
            <a:ext cx="379826" cy="1838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1616F3-316A-9444-A7CE-F65B7EA6CF58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7214066" y="3074664"/>
            <a:ext cx="422030" cy="217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AC7B17-9E5B-D240-95FB-A26388D40637}"/>
              </a:ext>
            </a:extLst>
          </p:cNvPr>
          <p:cNvSpPr txBox="1"/>
          <p:nvPr/>
        </p:nvSpPr>
        <p:spPr>
          <a:xfrm>
            <a:off x="7293494" y="4117438"/>
            <a:ext cx="1901483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PC sees Router Advertisement</a:t>
            </a:r>
          </a:p>
          <a:p>
            <a:r>
              <a:rPr lang="en-US" sz="825" dirty="0"/>
              <a:t>Uses it to create Global address</a:t>
            </a:r>
          </a:p>
          <a:p>
            <a:r>
              <a:rPr lang="en-US" sz="825" dirty="0"/>
              <a:t>Checks if it is unique with solicitation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A7370B-9AFB-6847-8E15-B7087FCE9F7C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244236" y="3811466"/>
            <a:ext cx="51582" cy="3059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BB938B5-549A-6148-BA5E-9C068FD6C0E5}"/>
              </a:ext>
            </a:extLst>
          </p:cNvPr>
          <p:cNvSpPr/>
          <p:nvPr/>
        </p:nvSpPr>
        <p:spPr bwMode="auto">
          <a:xfrm>
            <a:off x="8128001" y="3587751"/>
            <a:ext cx="138333" cy="29972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E08A9-8861-934B-A694-E2D1A645EA3B}"/>
              </a:ext>
            </a:extLst>
          </p:cNvPr>
          <p:cNvSpPr/>
          <p:nvPr/>
        </p:nvSpPr>
        <p:spPr bwMode="auto">
          <a:xfrm>
            <a:off x="411674" y="3575050"/>
            <a:ext cx="7703626" cy="3302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F08E62-3A26-F749-ABEC-0CA3C6C35A49}"/>
              </a:ext>
            </a:extLst>
          </p:cNvPr>
          <p:cNvSpPr txBox="1"/>
          <p:nvPr/>
        </p:nvSpPr>
        <p:spPr>
          <a:xfrm>
            <a:off x="7669237" y="2259135"/>
            <a:ext cx="115127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Router checking on</a:t>
            </a:r>
          </a:p>
          <a:p>
            <a:r>
              <a:rPr lang="en-US" sz="825" dirty="0"/>
              <a:t> Link-Local Address</a:t>
            </a:r>
          </a:p>
          <a:p>
            <a:r>
              <a:rPr lang="en-US" sz="825" dirty="0"/>
              <a:t>Response from itself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7D5D2-D041-D04D-BF98-C60EEF1C443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66000" y="2051050"/>
            <a:ext cx="292100" cy="444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898E5-2C7E-BC4A-B263-0266D56DCB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26301" y="2254251"/>
            <a:ext cx="393700" cy="355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19" descr="underline_base">
            <a:extLst>
              <a:ext uri="{FF2B5EF4-FFF2-40B4-BE49-F238E27FC236}">
                <a16:creationId xmlns:a16="http://schemas.microsoft.com/office/drawing/2014/main" id="{86D3D8DE-FC50-0D45-8781-EC137B6B9A1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4545" y="821032"/>
            <a:ext cx="4178855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976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2419-A4C0-B947-BDDE-BEA7BE85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69069"/>
            <a:ext cx="6892175" cy="324512"/>
          </a:xfrm>
        </p:spPr>
        <p:txBody>
          <a:bodyPr/>
          <a:lstStyle/>
          <a:p>
            <a:r>
              <a:rPr lang="en-US" sz="2100" dirty="0"/>
              <a:t>Router Advertisement – Announces Net Prefix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89DF-00EA-D148-9CC7-65161C01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4-</a:t>
            </a:r>
            <a:fld id="{92BA7F20-B8D9-7D4D-97FA-E5CEFAF65AB9}" type="slidenum">
              <a:rPr lang="en-US" altLang="en-US" smtClean="0"/>
              <a:pPr/>
              <a:t>129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98D4A-68D4-2E47-8FAA-9BBFF4CEF5A3}"/>
              </a:ext>
            </a:extLst>
          </p:cNvPr>
          <p:cNvGrpSpPr/>
          <p:nvPr/>
        </p:nvGrpSpPr>
        <p:grpSpPr>
          <a:xfrm>
            <a:off x="1014438" y="1492447"/>
            <a:ext cx="7361213" cy="4508303"/>
            <a:chOff x="1606583" y="643467"/>
            <a:chExt cx="9814951" cy="6011071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B4441C9-BC3F-7145-96D7-D24FD650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83" y="643467"/>
              <a:ext cx="9814951" cy="60110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E3D225-F493-CB48-A53A-03AFE95623FC}"/>
                </a:ext>
              </a:extLst>
            </p:cNvPr>
            <p:cNvSpPr/>
            <p:nvPr/>
          </p:nvSpPr>
          <p:spPr bwMode="auto">
            <a:xfrm>
              <a:off x="2082801" y="5926669"/>
              <a:ext cx="5740399" cy="60959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B668A0-8424-7949-B997-AADB74DF0B2F}"/>
                </a:ext>
              </a:extLst>
            </p:cNvPr>
            <p:cNvCxnSpPr/>
            <p:nvPr/>
          </p:nvCxnSpPr>
          <p:spPr bwMode="auto">
            <a:xfrm>
              <a:off x="2252133" y="4216400"/>
              <a:ext cx="28448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DAA57-FCEC-CD4C-9973-8DE0F5A61318}"/>
                </a:ext>
              </a:extLst>
            </p:cNvPr>
            <p:cNvSpPr/>
            <p:nvPr/>
          </p:nvSpPr>
          <p:spPr bwMode="auto">
            <a:xfrm>
              <a:off x="4487334" y="1608670"/>
              <a:ext cx="5181599" cy="40639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A0F44A-DA48-FD4E-9CDB-A8DEF41013A8}"/>
                </a:ext>
              </a:extLst>
            </p:cNvPr>
            <p:cNvSpPr/>
            <p:nvPr/>
          </p:nvSpPr>
          <p:spPr bwMode="auto">
            <a:xfrm>
              <a:off x="1964268" y="3081869"/>
              <a:ext cx="3234265" cy="54186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6DCAD1-FED7-D14D-B2F3-6052EBB65D4B}"/>
                </a:ext>
              </a:extLst>
            </p:cNvPr>
            <p:cNvSpPr/>
            <p:nvPr/>
          </p:nvSpPr>
          <p:spPr bwMode="auto">
            <a:xfrm>
              <a:off x="5401734" y="6299200"/>
              <a:ext cx="2184400" cy="23706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pic>
        <p:nvPicPr>
          <p:cNvPr id="12" name="Picture 19" descr="underline_base">
            <a:extLst>
              <a:ext uri="{FF2B5EF4-FFF2-40B4-BE49-F238E27FC236}">
                <a16:creationId xmlns:a16="http://schemas.microsoft.com/office/drawing/2014/main" id="{B838109D-755F-F443-87D2-6AE21A85FB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9633" y="730251"/>
            <a:ext cx="6405743" cy="9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19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8FC70326-5901-F74E-8D68-E1DE23964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-14288"/>
            <a:ext cx="7772400" cy="1143001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Scheduling mechanisms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4C8197A5-E8F5-F142-A30E-4765C61DF1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39850"/>
            <a:ext cx="8262938" cy="3582988"/>
          </a:xfrm>
        </p:spPr>
        <p:txBody>
          <a:bodyPr/>
          <a:lstStyle/>
          <a:p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scheduling: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choose next packet to send on link</a:t>
            </a:r>
          </a:p>
          <a:p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FIFO (first in first out) scheduling: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 in order of arrival to queue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real-world example? – join a queue at a bus stop</a:t>
            </a:r>
          </a:p>
          <a:p>
            <a:pPr lvl="1"/>
            <a:r>
              <a:rPr lang="en-US" altLang="en-US" i="1" dirty="0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discard policy: 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if packet arrives to full queue: who to discard?</a:t>
            </a:r>
          </a:p>
          <a:p>
            <a:pPr lvl="2">
              <a:lnSpc>
                <a:spcPts val="2275"/>
              </a:lnSpc>
            </a:pPr>
            <a:r>
              <a:rPr lang="en-US" altLang="en-US" sz="2400" i="1" dirty="0">
                <a:solidFill>
                  <a:srgbClr val="000099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tail drop: </a:t>
            </a:r>
            <a:r>
              <a:rPr lang="en-US" altLang="en-US" sz="2400" dirty="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drop arriving packet</a:t>
            </a:r>
          </a:p>
          <a:p>
            <a:pPr lvl="2">
              <a:lnSpc>
                <a:spcPts val="2275"/>
              </a:lnSpc>
            </a:pPr>
            <a:r>
              <a:rPr lang="en-US" altLang="en-US" sz="2400" i="1" dirty="0">
                <a:solidFill>
                  <a:srgbClr val="000099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priority: </a:t>
            </a:r>
            <a:r>
              <a:rPr lang="en-US" altLang="en-US" sz="2400" dirty="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drop/remove on priority basis</a:t>
            </a:r>
          </a:p>
          <a:p>
            <a:pPr lvl="2">
              <a:lnSpc>
                <a:spcPts val="2275"/>
              </a:lnSpc>
            </a:pPr>
            <a:r>
              <a:rPr lang="en-US" altLang="en-US" sz="2400" i="1" dirty="0">
                <a:solidFill>
                  <a:srgbClr val="000099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random: </a:t>
            </a:r>
            <a:r>
              <a:rPr lang="en-US" altLang="en-US" sz="2400" dirty="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drop/remove randomly</a:t>
            </a:r>
          </a:p>
        </p:txBody>
      </p:sp>
      <p:pic>
        <p:nvPicPr>
          <p:cNvPr id="66563" name="Picture 16" descr="underline_base">
            <a:extLst>
              <a:ext uri="{FF2B5EF4-FFF2-40B4-BE49-F238E27FC236}">
                <a16:creationId xmlns:a16="http://schemas.microsoft.com/office/drawing/2014/main" id="{E5724881-2649-E74E-9439-B695A8C4683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782638"/>
            <a:ext cx="4845050" cy="18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Group 25">
            <a:extLst>
              <a:ext uri="{FF2B5EF4-FFF2-40B4-BE49-F238E27FC236}">
                <a16:creationId xmlns:a16="http://schemas.microsoft.com/office/drawing/2014/main" id="{816550E9-C68F-564B-8550-6F108DAC0C24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5132388"/>
            <a:ext cx="939800" cy="565150"/>
            <a:chOff x="1670312" y="2562997"/>
            <a:chExt cx="940317" cy="565219"/>
          </a:xfrm>
        </p:grpSpPr>
        <p:grpSp>
          <p:nvGrpSpPr>
            <p:cNvPr id="66575" name="Group 28">
              <a:extLst>
                <a:ext uri="{FF2B5EF4-FFF2-40B4-BE49-F238E27FC236}">
                  <a16:creationId xmlns:a16="http://schemas.microsoft.com/office/drawing/2014/main" id="{A81C18F9-4EEB-1E46-89B6-EB91ECC47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0312" y="2562997"/>
              <a:ext cx="929822" cy="565219"/>
              <a:chOff x="1670312" y="2562997"/>
              <a:chExt cx="929822" cy="565219"/>
            </a:xfrm>
          </p:grpSpPr>
          <p:sp>
            <p:nvSpPr>
              <p:cNvPr id="66577" name="Rectangle 30">
                <a:extLst>
                  <a:ext uri="{FF2B5EF4-FFF2-40B4-BE49-F238E27FC236}">
                    <a16:creationId xmlns:a16="http://schemas.microsoft.com/office/drawing/2014/main" id="{24DD260E-B9BB-664C-918F-21709E432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312" y="2562997"/>
                <a:ext cx="929822" cy="5631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cxnSp>
            <p:nvCxnSpPr>
              <p:cNvPr id="66578" name="Straight Connector 31">
                <a:extLst>
                  <a:ext uri="{FF2B5EF4-FFF2-40B4-BE49-F238E27FC236}">
                    <a16:creationId xmlns:a16="http://schemas.microsoft.com/office/drawing/2014/main" id="{4529DB7D-D1B3-3F44-8E7F-6BEB58DE08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786358" y="2567533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79" name="Straight Connector 32">
                <a:extLst>
                  <a:ext uri="{FF2B5EF4-FFF2-40B4-BE49-F238E27FC236}">
                    <a16:creationId xmlns:a16="http://schemas.microsoft.com/office/drawing/2014/main" id="{C49D8F7C-56C9-EA42-9491-8535DE7A813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911544" y="2566974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80" name="Straight Connector 33">
                <a:extLst>
                  <a:ext uri="{FF2B5EF4-FFF2-40B4-BE49-F238E27FC236}">
                    <a16:creationId xmlns:a16="http://schemas.microsoft.com/office/drawing/2014/main" id="{9E26416B-758F-A042-B054-2AA01BC601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027659" y="2570323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81" name="Straight Connector 34">
                <a:extLst>
                  <a:ext uri="{FF2B5EF4-FFF2-40B4-BE49-F238E27FC236}">
                    <a16:creationId xmlns:a16="http://schemas.microsoft.com/office/drawing/2014/main" id="{57C789DE-580F-C140-93BE-8FE23A1263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134843" y="2564600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82" name="Straight Connector 35">
                <a:extLst>
                  <a:ext uri="{FF2B5EF4-FFF2-40B4-BE49-F238E27FC236}">
                    <a16:creationId xmlns:a16="http://schemas.microsoft.com/office/drawing/2014/main" id="{8BCEE1B7-5B88-F94C-9306-E3B58679C9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44397" y="2566693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83" name="Straight Connector 36">
                <a:extLst>
                  <a:ext uri="{FF2B5EF4-FFF2-40B4-BE49-F238E27FC236}">
                    <a16:creationId xmlns:a16="http://schemas.microsoft.com/office/drawing/2014/main" id="{E9699DFA-40CA-8E43-8553-73CB76DDA3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365675" y="2568786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584" name="Straight Connector 37">
                <a:extLst>
                  <a:ext uri="{FF2B5EF4-FFF2-40B4-BE49-F238E27FC236}">
                    <a16:creationId xmlns:a16="http://schemas.microsoft.com/office/drawing/2014/main" id="{A0497D99-28DD-5E42-9FD5-B82FA1863F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483045" y="2566971"/>
                <a:ext cx="4536" cy="5578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6576" name="Rectangle 29">
              <a:extLst>
                <a:ext uri="{FF2B5EF4-FFF2-40B4-BE49-F238E27FC236}">
                  <a16:creationId xmlns:a16="http://schemas.microsoft.com/office/drawing/2014/main" id="{E150F815-5CC2-A943-B6A0-EC958B8B3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862" y="2571262"/>
              <a:ext cx="693767" cy="547076"/>
            </a:xfrm>
            <a:prstGeom prst="rect">
              <a:avLst/>
            </a:prstGeom>
            <a:solidFill>
              <a:srgbClr val="000099">
                <a:alpha val="7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66565" name="Oval 27">
            <a:extLst>
              <a:ext uri="{FF2B5EF4-FFF2-40B4-BE49-F238E27FC236}">
                <a16:creationId xmlns:a16="http://schemas.microsoft.com/office/drawing/2014/main" id="{F116E8A7-BE93-C240-98EF-75A8146A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3" y="5103813"/>
            <a:ext cx="631825" cy="6286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cxnSp>
        <p:nvCxnSpPr>
          <p:cNvPr id="66566" name="Straight Arrow Connector 11">
            <a:extLst>
              <a:ext uri="{FF2B5EF4-FFF2-40B4-BE49-F238E27FC236}">
                <a16:creationId xmlns:a16="http://schemas.microsoft.com/office/drawing/2014/main" id="{D7F46FBD-51FF-8C4C-837E-0C90ADB66B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2063" y="5414963"/>
            <a:ext cx="1054100" cy="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67" name="TextBox 17">
            <a:extLst>
              <a:ext uri="{FF2B5EF4-FFF2-40B4-BE49-F238E27FC236}">
                <a16:creationId xmlns:a16="http://schemas.microsoft.com/office/drawing/2014/main" id="{E093EF8A-D489-6945-BC03-974D7A377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725" y="5699125"/>
            <a:ext cx="1273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cs typeface="Arial" panose="020B0604020202020204" pitchFamily="34" charset="0"/>
              </a:rPr>
              <a:t>queue</a:t>
            </a:r>
          </a:p>
          <a:p>
            <a:pPr algn="ctr"/>
            <a:r>
              <a:rPr lang="en-US" altLang="en-US" sz="1400">
                <a:cs typeface="Arial" panose="020B0604020202020204" pitchFamily="34" charset="0"/>
              </a:rPr>
              <a:t>(waiting area)</a:t>
            </a:r>
          </a:p>
        </p:txBody>
      </p:sp>
      <p:sp>
        <p:nvSpPr>
          <p:cNvPr id="66568" name="TextBox 18">
            <a:extLst>
              <a:ext uri="{FF2B5EF4-FFF2-40B4-BE49-F238E27FC236}">
                <a16:creationId xmlns:a16="http://schemas.microsoft.com/office/drawing/2014/main" id="{E03EBEFB-E95B-484D-89AC-F35F5C2AC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5459413"/>
            <a:ext cx="7635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cs typeface="Arial" panose="020B0604020202020204" pitchFamily="34" charset="0"/>
              </a:rPr>
              <a:t>packet</a:t>
            </a:r>
          </a:p>
          <a:p>
            <a:pPr algn="ctr"/>
            <a:r>
              <a:rPr lang="en-US" altLang="en-US" sz="1400">
                <a:cs typeface="Arial" panose="020B0604020202020204" pitchFamily="34" charset="0"/>
              </a:rPr>
              <a:t>arrivals</a:t>
            </a:r>
          </a:p>
        </p:txBody>
      </p:sp>
      <p:cxnSp>
        <p:nvCxnSpPr>
          <p:cNvPr id="66569" name="Straight Arrow Connector 20">
            <a:extLst>
              <a:ext uri="{FF2B5EF4-FFF2-40B4-BE49-F238E27FC236}">
                <a16:creationId xmlns:a16="http://schemas.microsoft.com/office/drawing/2014/main" id="{FB2DAC25-8CCB-314D-984C-D9CAC9D8BA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32450" y="5400675"/>
            <a:ext cx="906463" cy="4763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70" name="TextBox 22">
            <a:extLst>
              <a:ext uri="{FF2B5EF4-FFF2-40B4-BE49-F238E27FC236}">
                <a16:creationId xmlns:a16="http://schemas.microsoft.com/office/drawing/2014/main" id="{8E506FD4-34C9-624B-9EF0-19E911888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508625"/>
            <a:ext cx="10429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cs typeface="Arial" panose="020B0604020202020204" pitchFamily="34" charset="0"/>
              </a:rPr>
              <a:t>packet</a:t>
            </a:r>
          </a:p>
          <a:p>
            <a:pPr algn="ctr"/>
            <a:r>
              <a:rPr lang="en-US" altLang="en-US" sz="1400">
                <a:cs typeface="Arial" panose="020B0604020202020204" pitchFamily="34" charset="0"/>
              </a:rPr>
              <a:t>departures</a:t>
            </a:r>
          </a:p>
        </p:txBody>
      </p:sp>
      <p:sp>
        <p:nvSpPr>
          <p:cNvPr id="66571" name="TextBox 23">
            <a:extLst>
              <a:ext uri="{FF2B5EF4-FFF2-40B4-BE49-F238E27FC236}">
                <a16:creationId xmlns:a16="http://schemas.microsoft.com/office/drawing/2014/main" id="{B2631E91-F7E0-5140-8AE6-1DB3A5B6F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5703888"/>
            <a:ext cx="85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cs typeface="Arial" panose="020B0604020202020204" pitchFamily="34" charset="0"/>
              </a:rPr>
              <a:t>link</a:t>
            </a:r>
          </a:p>
          <a:p>
            <a:pPr algn="ctr"/>
            <a:r>
              <a:rPr lang="en-US" altLang="en-US" sz="1400">
                <a:cs typeface="Arial" panose="020B0604020202020204" pitchFamily="34" charset="0"/>
              </a:rPr>
              <a:t> (server)</a:t>
            </a:r>
          </a:p>
        </p:txBody>
      </p:sp>
      <p:cxnSp>
        <p:nvCxnSpPr>
          <p:cNvPr id="66572" name="Straight Arrow Connector 52">
            <a:extLst>
              <a:ext uri="{FF2B5EF4-FFF2-40B4-BE49-F238E27FC236}">
                <a16:creationId xmlns:a16="http://schemas.microsoft.com/office/drawing/2014/main" id="{FE894B7A-3229-694C-9A41-00EB1FFDC6FA}"/>
              </a:ext>
            </a:extLst>
          </p:cNvPr>
          <p:cNvCxnSpPr>
            <a:cxnSpLocks noChangeShapeType="1"/>
            <a:stCxn id="66576" idx="3"/>
            <a:endCxn id="66565" idx="2"/>
          </p:cNvCxnSpPr>
          <p:nvPr/>
        </p:nvCxnSpPr>
        <p:spPr bwMode="auto">
          <a:xfrm>
            <a:off x="4711700" y="5414963"/>
            <a:ext cx="87313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73" name="Slide Number Placeholder 5">
            <a:extLst>
              <a:ext uri="{FF2B5EF4-FFF2-40B4-BE49-F238E27FC236}">
                <a16:creationId xmlns:a16="http://schemas.microsoft.com/office/drawing/2014/main" id="{B8002662-BAD3-DF40-B6DA-2854B968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78C8371E-E110-EB4D-BC71-3BDE39C985FD}" type="slidenum">
              <a:rPr lang="en-US" altLang="en-US" sz="1200">
                <a:latin typeface="Tahoma" panose="020B0604030504040204" pitchFamily="34" charset="0"/>
              </a:rPr>
              <a:pPr/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6574" name="Footer Placeholder 2">
            <a:extLst>
              <a:ext uri="{FF2B5EF4-FFF2-40B4-BE49-F238E27FC236}">
                <a16:creationId xmlns:a16="http://schemas.microsoft.com/office/drawing/2014/main" id="{4919C11E-DA99-864F-AA58-E8266BEF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BC6D-8256-774B-BFB8-5B34D89C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028700"/>
            <a:ext cx="8407400" cy="488950"/>
          </a:xfrm>
        </p:spPr>
        <p:txBody>
          <a:bodyPr/>
          <a:lstStyle/>
          <a:p>
            <a:r>
              <a:rPr lang="en-US" sz="2400" dirty="0"/>
              <a:t>Host IPv6 Self Configuration – Link-Local and global unicast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0623-CEB6-0A47-9241-62F7F59B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130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BE310-C9FF-6B46-B821-6AE70A2E8C4B}"/>
              </a:ext>
            </a:extLst>
          </p:cNvPr>
          <p:cNvSpPr txBox="1"/>
          <p:nvPr/>
        </p:nvSpPr>
        <p:spPr>
          <a:xfrm>
            <a:off x="6197991" y="2808947"/>
            <a:ext cx="33009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IP address configuration</a:t>
            </a:r>
          </a:p>
          <a:p>
            <a:r>
              <a:rPr lang="en-US" dirty="0"/>
              <a:t>Link Local (Self) and </a:t>
            </a:r>
          </a:p>
          <a:p>
            <a:r>
              <a:rPr lang="en-US" dirty="0"/>
              <a:t>Global unicast (Dynamic)</a:t>
            </a:r>
          </a:p>
          <a:p>
            <a:r>
              <a:rPr lang="en-US" dirty="0"/>
              <a:t>Dynamic: /64 format with MAC</a:t>
            </a:r>
          </a:p>
          <a:p>
            <a:r>
              <a:rPr lang="en-US" dirty="0"/>
              <a:t>Obtained from Router </a:t>
            </a:r>
          </a:p>
          <a:p>
            <a:r>
              <a:rPr lang="en-US" dirty="0"/>
              <a:t>Solicitation/Advertisement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765F08-83A4-7B4C-A8C5-BFDF89DD94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949701" y="3143251"/>
            <a:ext cx="2209801" cy="787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F9FF83-28D6-6F4C-AC6C-3C2D6F25C406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3900" y="3397250"/>
            <a:ext cx="419102" cy="17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9" descr="underline_base">
            <a:extLst>
              <a:ext uri="{FF2B5EF4-FFF2-40B4-BE49-F238E27FC236}">
                <a16:creationId xmlns:a16="http://schemas.microsoft.com/office/drawing/2014/main" id="{0A3F46F7-A2BC-A948-AACA-F6DBC70FBCD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45" y="1541437"/>
            <a:ext cx="7188755" cy="1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D7C8E12-FF38-384A-9A3B-A0E5BAEDD1FD}"/>
              </a:ext>
            </a:extLst>
          </p:cNvPr>
          <p:cNvGrpSpPr/>
          <p:nvPr/>
        </p:nvGrpSpPr>
        <p:grpSpPr>
          <a:xfrm>
            <a:off x="321468" y="2152651"/>
            <a:ext cx="5469732" cy="2143919"/>
            <a:chOff x="428624" y="1727200"/>
            <a:chExt cx="7292976" cy="2858559"/>
          </a:xfrm>
        </p:grpSpPr>
        <p:pic>
          <p:nvPicPr>
            <p:cNvPr id="13" name="Picture 12" descr="Text, letter&#10;&#10;Description automatically generated">
              <a:extLst>
                <a:ext uri="{FF2B5EF4-FFF2-40B4-BE49-F238E27FC236}">
                  <a16:creationId xmlns:a16="http://schemas.microsoft.com/office/drawing/2014/main" id="{DBC324C6-33F0-3643-A53C-CEC9A697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4" y="1740959"/>
              <a:ext cx="7239000" cy="28448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710619-0D53-6345-8D72-99A857E52D34}"/>
                </a:ext>
              </a:extLst>
            </p:cNvPr>
            <p:cNvSpPr/>
            <p:nvPr/>
          </p:nvSpPr>
          <p:spPr bwMode="auto">
            <a:xfrm>
              <a:off x="457200" y="1727200"/>
              <a:ext cx="7264400" cy="110066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EBC5CE-A573-B44D-9A2F-EBF9DDD7B3DA}"/>
                </a:ext>
              </a:extLst>
            </p:cNvPr>
            <p:cNvSpPr/>
            <p:nvPr/>
          </p:nvSpPr>
          <p:spPr bwMode="auto">
            <a:xfrm>
              <a:off x="819573" y="3521351"/>
              <a:ext cx="6868160" cy="220915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7465B9-C3AB-9D47-85D7-1223F57B8A4A}"/>
                </a:ext>
              </a:extLst>
            </p:cNvPr>
            <p:cNvSpPr/>
            <p:nvPr/>
          </p:nvSpPr>
          <p:spPr bwMode="auto">
            <a:xfrm>
              <a:off x="802640" y="4029351"/>
              <a:ext cx="4412827" cy="220916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5701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0623-CEB6-0A47-9241-62F7F59B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131</a:t>
            </a:fld>
            <a:endParaRPr lang="en-US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1BED8-CC1A-714F-972F-980CFD390983}"/>
              </a:ext>
            </a:extLst>
          </p:cNvPr>
          <p:cNvGrpSpPr/>
          <p:nvPr/>
        </p:nvGrpSpPr>
        <p:grpSpPr>
          <a:xfrm>
            <a:off x="546442" y="4108059"/>
            <a:ext cx="4400550" cy="1638300"/>
            <a:chOff x="728589" y="4334412"/>
            <a:chExt cx="5867400" cy="2184400"/>
          </a:xfrm>
        </p:grpSpPr>
        <p:pic>
          <p:nvPicPr>
            <p:cNvPr id="11" name="Picture 1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1939148-0DD3-8E4A-8A06-B967C22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89" y="4334412"/>
              <a:ext cx="5867400" cy="218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B4BC86-9E95-E741-9700-66B03C21CCA8}"/>
                </a:ext>
              </a:extLst>
            </p:cNvPr>
            <p:cNvSpPr/>
            <p:nvPr/>
          </p:nvSpPr>
          <p:spPr bwMode="auto">
            <a:xfrm>
              <a:off x="1106658" y="4736123"/>
              <a:ext cx="2114844" cy="34231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70FBE-A1FF-4249-8A88-FE6E47CAFF2C}"/>
                </a:ext>
              </a:extLst>
            </p:cNvPr>
            <p:cNvSpPr/>
            <p:nvPr/>
          </p:nvSpPr>
          <p:spPr bwMode="auto">
            <a:xfrm>
              <a:off x="1132449" y="5268351"/>
              <a:ext cx="2114844" cy="34231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57BE310-C9FF-6B46-B821-6AE70A2E8C4B}"/>
              </a:ext>
            </a:extLst>
          </p:cNvPr>
          <p:cNvSpPr txBox="1"/>
          <p:nvPr/>
        </p:nvSpPr>
        <p:spPr>
          <a:xfrm>
            <a:off x="5894392" y="2243798"/>
            <a:ext cx="324960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 IP address configuration</a:t>
            </a:r>
          </a:p>
          <a:p>
            <a:r>
              <a:rPr lang="en-US" sz="1400" dirty="0"/>
              <a:t>Link Local (Self) and Global (Dynamic)</a:t>
            </a:r>
          </a:p>
          <a:p>
            <a:r>
              <a:rPr lang="en-US" sz="1400" dirty="0"/>
              <a:t>Dynamic: /64 format with MAC</a:t>
            </a:r>
          </a:p>
          <a:p>
            <a:r>
              <a:rPr lang="en-US" sz="1400" dirty="0">
                <a:solidFill>
                  <a:srgbClr val="C00000"/>
                </a:solidFill>
              </a:rPr>
              <a:t>Obtained from Router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Solicitation/Advertisement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0C910-6F36-624F-9722-20CEE356459B}"/>
              </a:ext>
            </a:extLst>
          </p:cNvPr>
          <p:cNvSpPr txBox="1"/>
          <p:nvPr/>
        </p:nvSpPr>
        <p:spPr>
          <a:xfrm>
            <a:off x="3513291" y="4527159"/>
            <a:ext cx="563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Link-Local and Static IP address configuration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F3A0C6-2ABC-0D46-A43F-0D2BECC0924A}"/>
              </a:ext>
            </a:extLst>
          </p:cNvPr>
          <p:cNvGrpSpPr/>
          <p:nvPr/>
        </p:nvGrpSpPr>
        <p:grpSpPr>
          <a:xfrm>
            <a:off x="506877" y="1996440"/>
            <a:ext cx="5429250" cy="1219200"/>
            <a:chOff x="675836" y="1518920"/>
            <a:chExt cx="7239000" cy="1625600"/>
          </a:xfrm>
        </p:grpSpPr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2567B8F4-C030-B34D-83BA-D2B7565B3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36" y="1518920"/>
              <a:ext cx="7239000" cy="16256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0F1D2F-2F78-FF41-9127-34CED8A958A6}"/>
                </a:ext>
              </a:extLst>
            </p:cNvPr>
            <p:cNvSpPr/>
            <p:nvPr/>
          </p:nvSpPr>
          <p:spPr bwMode="auto">
            <a:xfrm>
              <a:off x="1615439" y="2234418"/>
              <a:ext cx="5460610" cy="18522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59E9D7-DB0B-6C45-93DC-020C900E70DD}"/>
                </a:ext>
              </a:extLst>
            </p:cNvPr>
            <p:cNvSpPr/>
            <p:nvPr/>
          </p:nvSpPr>
          <p:spPr bwMode="auto">
            <a:xfrm>
              <a:off x="1629508" y="2768991"/>
              <a:ext cx="3758418" cy="18522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588ED-6D8C-6947-B2AA-0CE7F29259CE}"/>
              </a:ext>
            </a:extLst>
          </p:cNvPr>
          <p:cNvCxnSpPr>
            <a:cxnSpLocks/>
          </p:cNvCxnSpPr>
          <p:nvPr/>
        </p:nvCxnSpPr>
        <p:spPr bwMode="auto">
          <a:xfrm flipV="1">
            <a:off x="1816101" y="2736850"/>
            <a:ext cx="241300" cy="2197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AD2EC2-EA7D-5E43-B1EF-A4FFEA2041EB}"/>
              </a:ext>
            </a:extLst>
          </p:cNvPr>
          <p:cNvCxnSpPr/>
          <p:nvPr/>
        </p:nvCxnSpPr>
        <p:spPr bwMode="auto">
          <a:xfrm flipH="1" flipV="1">
            <a:off x="4958862" y="2777490"/>
            <a:ext cx="928468" cy="3587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C13537-8D5A-654E-8434-BF3E04476AB4}"/>
              </a:ext>
            </a:extLst>
          </p:cNvPr>
          <p:cNvCxnSpPr/>
          <p:nvPr/>
        </p:nvCxnSpPr>
        <p:spPr bwMode="auto">
          <a:xfrm flipH="1">
            <a:off x="2532185" y="3252275"/>
            <a:ext cx="3270739" cy="1677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19" descr="underline_base">
            <a:extLst>
              <a:ext uri="{FF2B5EF4-FFF2-40B4-BE49-F238E27FC236}">
                <a16:creationId xmlns:a16="http://schemas.microsoft.com/office/drawing/2014/main" id="{ABAD33F6-0280-EA47-82AB-9FFD30C892E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5" y="730226"/>
            <a:ext cx="7474505" cy="1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42F45A2-C3AA-9D41-98E7-A30DB44CBF60}"/>
              </a:ext>
            </a:extLst>
          </p:cNvPr>
          <p:cNvSpPr txBox="1">
            <a:spLocks/>
          </p:cNvSpPr>
          <p:nvPr/>
        </p:nvSpPr>
        <p:spPr bwMode="auto">
          <a:xfrm>
            <a:off x="419100" y="200025"/>
            <a:ext cx="840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2400" kern="0" dirty="0"/>
              <a:t>Host IPv6 Self Configuration – Link-Local and global unicast</a:t>
            </a:r>
          </a:p>
        </p:txBody>
      </p:sp>
    </p:spTree>
    <p:extLst>
      <p:ext uri="{BB962C8B-B14F-4D97-AF65-F5344CB8AC3E}">
        <p14:creationId xmlns:p14="http://schemas.microsoft.com/office/powerpoint/2010/main" val="25916457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09D4-6F7C-094A-828D-09A58036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71462"/>
            <a:ext cx="7772400" cy="412750"/>
          </a:xfrm>
        </p:spPr>
        <p:txBody>
          <a:bodyPr/>
          <a:lstStyle/>
          <a:p>
            <a:r>
              <a:rPr lang="en-US" sz="2700" dirty="0"/>
              <a:t>Host Routing Table with Routing Info from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C7428-D3BF-434A-BBD9-877B1AAC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132</a:t>
            </a:fld>
            <a:endParaRPr lang="en-US" altLang="en-US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447D02F-6AC8-D744-A408-A909AD8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6" y="1954166"/>
            <a:ext cx="5536406" cy="3756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D1AE54-93CB-024B-AD9F-5B4F4F496505}"/>
              </a:ext>
            </a:extLst>
          </p:cNvPr>
          <p:cNvSpPr/>
          <p:nvPr/>
        </p:nvSpPr>
        <p:spPr bwMode="auto">
          <a:xfrm>
            <a:off x="812801" y="4171951"/>
            <a:ext cx="4241800" cy="1143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7881B-9F97-5340-BAA6-6941192D6659}"/>
              </a:ext>
            </a:extLst>
          </p:cNvPr>
          <p:cNvSpPr/>
          <p:nvPr/>
        </p:nvSpPr>
        <p:spPr bwMode="auto">
          <a:xfrm>
            <a:off x="901701" y="3155951"/>
            <a:ext cx="4241800" cy="1143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AC495-E5AF-774D-84C7-6755960FBDAE}"/>
              </a:ext>
            </a:extLst>
          </p:cNvPr>
          <p:cNvSpPr/>
          <p:nvPr/>
        </p:nvSpPr>
        <p:spPr bwMode="auto">
          <a:xfrm>
            <a:off x="812800" y="5581651"/>
            <a:ext cx="5245100" cy="1397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1D0F2-40C2-1344-81C5-CE6DE60F97D5}"/>
              </a:ext>
            </a:extLst>
          </p:cNvPr>
          <p:cNvSpPr txBox="1"/>
          <p:nvPr/>
        </p:nvSpPr>
        <p:spPr>
          <a:xfrm>
            <a:off x="5467350" y="4030662"/>
            <a:ext cx="3525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default is via the router link-local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B06730-5763-D348-B31A-80B616448F1C}"/>
              </a:ext>
            </a:extLst>
          </p:cNvPr>
          <p:cNvCxnSpPr/>
          <p:nvPr/>
        </p:nvCxnSpPr>
        <p:spPr bwMode="auto">
          <a:xfrm flipH="1">
            <a:off x="5194300" y="4159250"/>
            <a:ext cx="330200" cy="114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88E40F-ED05-0E41-AAB7-B4E88F340884}"/>
              </a:ext>
            </a:extLst>
          </p:cNvPr>
          <p:cNvCxnSpPr/>
          <p:nvPr/>
        </p:nvCxnSpPr>
        <p:spPr bwMode="auto">
          <a:xfrm flipH="1">
            <a:off x="6070600" y="4438651"/>
            <a:ext cx="660401" cy="101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F0917F-76A8-4446-83BC-82A88E56007F}"/>
              </a:ext>
            </a:extLst>
          </p:cNvPr>
          <p:cNvCxnSpPr/>
          <p:nvPr/>
        </p:nvCxnSpPr>
        <p:spPr bwMode="auto">
          <a:xfrm>
            <a:off x="1549401" y="3676650"/>
            <a:ext cx="6223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A1A818-F226-6B4D-90B3-2BB51A0CAA53}"/>
              </a:ext>
            </a:extLst>
          </p:cNvPr>
          <p:cNvCxnSpPr/>
          <p:nvPr/>
        </p:nvCxnSpPr>
        <p:spPr bwMode="auto">
          <a:xfrm>
            <a:off x="1574801" y="5289551"/>
            <a:ext cx="6223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9" descr="underline_base">
            <a:extLst>
              <a:ext uri="{FF2B5EF4-FFF2-40B4-BE49-F238E27FC236}">
                <a16:creationId xmlns:a16="http://schemas.microsoft.com/office/drawing/2014/main" id="{A47A5636-8D8F-5342-AABF-13D4FA4A3E4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3" y="785788"/>
            <a:ext cx="7188755" cy="1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9367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27AC-D77C-0B45-B5C5-6D461F05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242888"/>
            <a:ext cx="7772400" cy="628650"/>
          </a:xfrm>
        </p:spPr>
        <p:txBody>
          <a:bodyPr/>
          <a:lstStyle/>
          <a:p>
            <a:r>
              <a:rPr lang="en-US" dirty="0"/>
              <a:t>Router Routing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A245-95E4-2641-B815-E92BDAC6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133</a:t>
            </a:fld>
            <a:endParaRPr lang="en-US" alt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EDA4BE2-954F-7A43-874B-1BB75B466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6" y="2009775"/>
            <a:ext cx="6602819" cy="36409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F8217B-2F5A-D043-9683-D2BC1E42E809}"/>
              </a:ext>
            </a:extLst>
          </p:cNvPr>
          <p:cNvSpPr/>
          <p:nvPr/>
        </p:nvSpPr>
        <p:spPr bwMode="auto">
          <a:xfrm>
            <a:off x="990601" y="3257551"/>
            <a:ext cx="4330700" cy="30479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A9441-C51C-7F40-B883-5D84DA2E7DC6}"/>
              </a:ext>
            </a:extLst>
          </p:cNvPr>
          <p:cNvSpPr/>
          <p:nvPr/>
        </p:nvSpPr>
        <p:spPr bwMode="auto">
          <a:xfrm>
            <a:off x="977900" y="3600451"/>
            <a:ext cx="4330700" cy="30479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CA019-1BE3-C146-93A8-40E13D184F24}"/>
              </a:ext>
            </a:extLst>
          </p:cNvPr>
          <p:cNvSpPr/>
          <p:nvPr/>
        </p:nvSpPr>
        <p:spPr bwMode="auto">
          <a:xfrm>
            <a:off x="1041400" y="4273552"/>
            <a:ext cx="4330700" cy="30479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C820F-F9FB-624E-9B34-8FDAA5BA78C2}"/>
              </a:ext>
            </a:extLst>
          </p:cNvPr>
          <p:cNvSpPr txBox="1"/>
          <p:nvPr/>
        </p:nvSpPr>
        <p:spPr>
          <a:xfrm>
            <a:off x="5473701" y="328295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Static Entry to remote subnet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5D74F-FCA1-3241-989E-A3E113EB81E7}"/>
              </a:ext>
            </a:extLst>
          </p:cNvPr>
          <p:cNvSpPr txBox="1"/>
          <p:nvPr/>
        </p:nvSpPr>
        <p:spPr>
          <a:xfrm>
            <a:off x="5245100" y="394335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Connected Subnets</a:t>
            </a:r>
          </a:p>
        </p:txBody>
      </p:sp>
      <p:pic>
        <p:nvPicPr>
          <p:cNvPr id="11" name="Picture 19" descr="underline_base">
            <a:extLst>
              <a:ext uri="{FF2B5EF4-FFF2-40B4-BE49-F238E27FC236}">
                <a16:creationId xmlns:a16="http://schemas.microsoft.com/office/drawing/2014/main" id="{2A0B234C-AC95-7142-8059-B0F896F2536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15" y="925056"/>
            <a:ext cx="4800925" cy="1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2323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2D6-F3A3-1043-A8E5-7FD274AC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98" y="221586"/>
            <a:ext cx="7772400" cy="464474"/>
          </a:xfrm>
        </p:spPr>
        <p:txBody>
          <a:bodyPr/>
          <a:lstStyle/>
          <a:p>
            <a:r>
              <a:rPr lang="en-US" dirty="0"/>
              <a:t>Ping PC1 to PC2 via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218A1-E74F-FC4D-B011-C3129DFE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134</a:t>
            </a:fld>
            <a:endParaRPr lang="en-US" alt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374BF66A-FE8B-764C-891D-D6969B187D4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5" y="839331"/>
            <a:ext cx="6296435" cy="8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FB078F-544C-A848-8E42-BDC680DB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4" y="1717083"/>
            <a:ext cx="8254538" cy="1514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EF8D06-741C-D442-8CE4-248FE5FD4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299"/>
            <a:ext cx="9144000" cy="95724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017AE40-E02B-5146-ACCB-93F75FE6A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3" y="3018386"/>
            <a:ext cx="72866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905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0DCA-07B6-0449-AEA1-A1D59FFF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" y="171450"/>
            <a:ext cx="8610600" cy="842963"/>
          </a:xfrm>
        </p:spPr>
        <p:txBody>
          <a:bodyPr/>
          <a:lstStyle/>
          <a:p>
            <a:r>
              <a:rPr lang="en-US" sz="3600" dirty="0"/>
              <a:t>Traceroute output PC2 – PC1 via R1 and R2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549E-CB91-734F-BCBB-39135F13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E49FA-8741-424C-9FE0-401E52717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9" y="2107296"/>
            <a:ext cx="8251340" cy="891760"/>
          </a:xfrm>
          <a:prstGeom prst="rect">
            <a:avLst/>
          </a:prstGeom>
        </p:spPr>
      </p:pic>
      <p:pic>
        <p:nvPicPr>
          <p:cNvPr id="7" name="Picture 19" descr="underline_base">
            <a:extLst>
              <a:ext uri="{FF2B5EF4-FFF2-40B4-BE49-F238E27FC236}">
                <a16:creationId xmlns:a16="http://schemas.microsoft.com/office/drawing/2014/main" id="{DF4EF708-4754-F94E-A089-6C4850D20D7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4301" y="872903"/>
            <a:ext cx="8369637" cy="18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4237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</p:spTree>
    <p:extLst>
      <p:ext uri="{BB962C8B-B14F-4D97-AF65-F5344CB8AC3E}">
        <p14:creationId xmlns:p14="http://schemas.microsoft.com/office/powerpoint/2010/main" val="390601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16" y="128587"/>
            <a:ext cx="8456646" cy="657225"/>
          </a:xfrm>
        </p:spPr>
        <p:txBody>
          <a:bodyPr/>
          <a:lstStyle/>
          <a:p>
            <a:r>
              <a:rPr lang="en-US" sz="3600" dirty="0">
                <a:latin typeface="Gill Sans MT" charset="0"/>
              </a:rPr>
              <a:t>ICMP: internet control message protocol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0488" y="1050602"/>
            <a:ext cx="8215460" cy="5151415"/>
          </a:xfrm>
        </p:spPr>
        <p:txBody>
          <a:bodyPr/>
          <a:lstStyle/>
          <a:p>
            <a:r>
              <a:rPr lang="en-US" dirty="0">
                <a:ea typeface="+mn-ea"/>
              </a:rPr>
              <a:t>a helper protocol for IP</a:t>
            </a:r>
          </a:p>
          <a:p>
            <a:r>
              <a:rPr lang="en-US" dirty="0">
                <a:ea typeface="+mn-ea"/>
              </a:rPr>
              <a:t>used by hosts &amp; routers to communicate network-level information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  <a:latin typeface="+mn-lt"/>
                <a:ea typeface="+mn-ea"/>
              </a:rPr>
              <a:t>error reporting</a:t>
            </a:r>
            <a:endParaRPr lang="en-US" sz="2800" dirty="0">
              <a:latin typeface="+mn-lt"/>
              <a:ea typeface="+mn-ea"/>
            </a:endParaRPr>
          </a:p>
          <a:p>
            <a:pPr lvl="1"/>
            <a:r>
              <a:rPr lang="en-US" sz="2800" dirty="0">
                <a:solidFill>
                  <a:srgbClr val="C00000"/>
                </a:solidFill>
                <a:latin typeface="+mn-lt"/>
                <a:ea typeface="+mn-ea"/>
              </a:rPr>
              <a:t>queries</a:t>
            </a:r>
            <a:endParaRPr lang="en-US" sz="2800" dirty="0">
              <a:latin typeface="+mn-lt"/>
              <a:ea typeface="+mn-ea"/>
            </a:endParaRPr>
          </a:p>
          <a:p>
            <a:r>
              <a:rPr lang="en-US" altLang="ja-JP" dirty="0">
                <a:ea typeface="+mn-ea"/>
              </a:rPr>
              <a:t>uses IP for transport</a:t>
            </a:r>
          </a:p>
          <a:p>
            <a:pPr lvl="1"/>
            <a:r>
              <a:rPr lang="en-US" sz="2800" dirty="0">
                <a:latin typeface="+mn-lt"/>
                <a:ea typeface="+mn-ea"/>
              </a:rPr>
              <a:t>ICMP </a:t>
            </a:r>
            <a:r>
              <a:rPr lang="en-US" sz="2800" dirty="0" err="1">
                <a:latin typeface="+mn-lt"/>
                <a:ea typeface="+mn-ea"/>
              </a:rPr>
              <a:t>msgs</a:t>
            </a:r>
            <a:r>
              <a:rPr lang="en-US" sz="2800" dirty="0">
                <a:latin typeface="+mn-lt"/>
                <a:ea typeface="+mn-ea"/>
              </a:rPr>
              <a:t> carried/transported in IP datagrams</a:t>
            </a:r>
          </a:p>
          <a:p>
            <a:r>
              <a:rPr lang="en-US" dirty="0"/>
              <a:t>enhanced role of ICMPv6 in IPv6: </a:t>
            </a:r>
          </a:p>
          <a:p>
            <a:pPr lvl="1"/>
            <a:r>
              <a:rPr lang="en-US" sz="2800" dirty="0">
                <a:latin typeface="+mn-lt"/>
              </a:rPr>
              <a:t>neighbor discovery</a:t>
            </a:r>
          </a:p>
          <a:p>
            <a:pPr lvl="1"/>
            <a:r>
              <a:rPr lang="en-US" sz="2800" dirty="0">
                <a:latin typeface="+mn-lt"/>
              </a:rPr>
              <a:t>address autoconfiguration</a:t>
            </a:r>
          </a:p>
          <a:p>
            <a:pPr lvl="1"/>
            <a:r>
              <a:rPr lang="en-US" sz="2800" dirty="0">
                <a:latin typeface="+mn-lt"/>
              </a:rPr>
              <a:t>discovering multicast receivers</a:t>
            </a:r>
          </a:p>
          <a:p>
            <a:pPr marL="0" indent="0">
              <a:buNone/>
            </a:pPr>
            <a:endParaRPr lang="en-US" sz="1800" dirty="0">
              <a:latin typeface="+mn-ea"/>
              <a:ea typeface="+mn-ea"/>
            </a:endParaRPr>
          </a:p>
          <a:p>
            <a:endParaRPr lang="en-US" sz="1800" dirty="0">
              <a:solidFill>
                <a:srgbClr val="000099"/>
              </a:solidFill>
              <a:latin typeface="Gill Sans MT" charset="0"/>
            </a:endParaRPr>
          </a:p>
          <a:p>
            <a:endParaRPr lang="en-US" sz="1800" dirty="0">
              <a:solidFill>
                <a:srgbClr val="000099"/>
              </a:solidFill>
              <a:latin typeface="Gill Sans MT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109574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6" y="818255"/>
            <a:ext cx="7747862" cy="5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0491" y="6330399"/>
            <a:ext cx="545700" cy="2493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latin typeface="Tahoma" charset="0"/>
              </a:rPr>
              <a:t>5-</a:t>
            </a:r>
            <a:fld id="{8E8C6E93-DF5B-BC4B-80F9-500DED1EEDCC}" type="slidenum">
              <a:rPr lang="en-US" sz="900">
                <a:latin typeface="Tahoma" charset="0"/>
              </a:rPr>
              <a:pPr/>
              <a:t>137</a:t>
            </a:fld>
            <a:endParaRPr lang="en-US" sz="9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763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CACD-2B91-9A40-992C-2EFD1FC8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45" y="352839"/>
            <a:ext cx="5829300" cy="41975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EA114-82F9-5F4B-9A70-E7E9D3E0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138</a:t>
            </a:fld>
            <a:endParaRPr lang="en-US" alt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BC21B9D-BD0B-B943-9276-395EE0909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189013"/>
              </p:ext>
            </p:extLst>
          </p:nvPr>
        </p:nvGraphicFramePr>
        <p:xfrm>
          <a:off x="1280845" y="1789044"/>
          <a:ext cx="7166116" cy="389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20" name="Visio" r:id="rId4" imgW="9923568" imgH="5365710" progId="Visio.Drawing.11">
                  <p:embed/>
                </p:oleObj>
              </mc:Choice>
              <mc:Fallback>
                <p:oleObj name="Visio" r:id="rId4" imgW="9923568" imgH="536571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ABC21B9D-BD0B-B943-9276-395EE09094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845" y="1789044"/>
                        <a:ext cx="7166116" cy="3898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396AD04F-C710-584F-8088-F71B96477F9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5" y="903810"/>
            <a:ext cx="2078905" cy="18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006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757FAA8-C364-0F49-9D29-C711341BD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8579" y="1217715"/>
            <a:ext cx="5829300" cy="25392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IP (Internet Protocol) relies on several other protocols to perform necessary error reporting, support of IP configuration, routing functions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of these functions are provided by ICMP: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0671C7D7-F25E-264F-9D44-FCB6CF10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963" y="293204"/>
            <a:ext cx="5829300" cy="4118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Overview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E0CC44-BF64-0C42-AAF6-611295357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48969"/>
              </p:ext>
            </p:extLst>
          </p:nvPr>
        </p:nvGraphicFramePr>
        <p:xfrm>
          <a:off x="1042967" y="3992352"/>
          <a:ext cx="5542949" cy="24314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97628">
                  <a:extLst>
                    <a:ext uri="{9D8B030D-6E8A-4147-A177-3AD203B41FA5}">
                      <a16:colId xmlns:a16="http://schemas.microsoft.com/office/drawing/2014/main" val="4294305561"/>
                    </a:ext>
                  </a:extLst>
                </a:gridCol>
                <a:gridCol w="1514882">
                  <a:extLst>
                    <a:ext uri="{9D8B030D-6E8A-4147-A177-3AD203B41FA5}">
                      <a16:colId xmlns:a16="http://schemas.microsoft.com/office/drawing/2014/main" val="1819722089"/>
                    </a:ext>
                  </a:extLst>
                </a:gridCol>
                <a:gridCol w="1830439">
                  <a:extLst>
                    <a:ext uri="{9D8B030D-6E8A-4147-A177-3AD203B41FA5}">
                      <a16:colId xmlns:a16="http://schemas.microsoft.com/office/drawing/2014/main" val="1696733048"/>
                    </a:ext>
                  </a:extLst>
                </a:gridCol>
              </a:tblGrid>
              <a:tr h="35985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IPv4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IPv6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331500272"/>
                  </a:ext>
                </a:extLst>
              </a:tr>
              <a:tr h="359852">
                <a:tc>
                  <a:txBody>
                    <a:bodyPr/>
                    <a:lstStyle/>
                    <a:p>
                      <a:r>
                        <a:rPr lang="en-US" sz="1100" b="0" dirty="0"/>
                        <a:t>Error signaling</a:t>
                      </a:r>
                    </a:p>
                  </a:txBody>
                  <a:tcPr marL="51435" marR="51435" marT="25718" marB="2571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ICMPv6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958018894"/>
                  </a:ext>
                </a:extLst>
              </a:tr>
              <a:tr h="359852">
                <a:tc>
                  <a:txBody>
                    <a:bodyPr/>
                    <a:lstStyle/>
                    <a:p>
                      <a:r>
                        <a:rPr lang="en-US" sz="1100" b="0" dirty="0"/>
                        <a:t>Query information</a:t>
                      </a:r>
                    </a:p>
                  </a:txBody>
                  <a:tcPr marL="51435" marR="51435" marT="25718" marB="2571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ICMPv6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284690176"/>
                  </a:ext>
                </a:extLst>
              </a:tr>
              <a:tr h="359852">
                <a:tc>
                  <a:txBody>
                    <a:bodyPr/>
                    <a:lstStyle/>
                    <a:p>
                      <a:r>
                        <a:rPr lang="en-US" sz="1100" b="0" dirty="0"/>
                        <a:t>Support of IP configuration</a:t>
                      </a:r>
                    </a:p>
                  </a:txBody>
                  <a:tcPr marL="51435" marR="51435" marT="25718" marB="2571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 (limited)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ICMPv6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493690638"/>
                  </a:ext>
                </a:extLst>
              </a:tr>
              <a:tr h="359852">
                <a:tc>
                  <a:txBody>
                    <a:bodyPr/>
                    <a:lstStyle/>
                    <a:p>
                      <a:r>
                        <a:rPr lang="en-US" sz="1100" b="0" dirty="0"/>
                        <a:t>Multicast receiver discovery</a:t>
                      </a:r>
                    </a:p>
                  </a:txBody>
                  <a:tcPr marL="51435" marR="51435" marT="25718" marB="2571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IGMP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MLD (part of ICMPv6)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494844112"/>
                  </a:ext>
                </a:extLst>
              </a:tr>
              <a:tr h="632173">
                <a:tc>
                  <a:txBody>
                    <a:bodyPr/>
                    <a:lstStyle/>
                    <a:p>
                      <a:r>
                        <a:rPr lang="en-US" sz="1100" b="0" dirty="0"/>
                        <a:t>Setting up routing tables</a:t>
                      </a:r>
                    </a:p>
                  </a:txBody>
                  <a:tcPr marL="51435" marR="51435" marT="25718" marB="2571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RIP, OSPFv2, BGP-4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RIPng</a:t>
                      </a:r>
                      <a:r>
                        <a:rPr lang="en-US" sz="1100" dirty="0"/>
                        <a:t>, OSPFv3, BGP-4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005484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6BABB-F4A5-2840-94F0-BC43ECF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CBDB20F1-A7F5-AE43-97DD-4597357EC54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1" y="828068"/>
            <a:ext cx="2031265" cy="16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16618-E188-7943-9DA8-00BF9A883FFA}"/>
              </a:ext>
            </a:extLst>
          </p:cNvPr>
          <p:cNvSpPr txBox="1"/>
          <p:nvPr/>
        </p:nvSpPr>
        <p:spPr>
          <a:xfrm>
            <a:off x="6607704" y="502867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Solicitation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CDCBB-F841-9546-877A-3640FCDAFA00}"/>
              </a:ext>
            </a:extLst>
          </p:cNvPr>
          <p:cNvSpPr txBox="1"/>
          <p:nvPr/>
        </p:nvSpPr>
        <p:spPr>
          <a:xfrm>
            <a:off x="6584420" y="576844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Protocols</a:t>
            </a:r>
          </a:p>
        </p:txBody>
      </p:sp>
    </p:spTree>
    <p:extLst>
      <p:ext uri="{BB962C8B-B14F-4D97-AF65-F5344CB8AC3E}">
        <p14:creationId xmlns:p14="http://schemas.microsoft.com/office/powerpoint/2010/main" val="128102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8" descr="underline_base">
            <a:extLst>
              <a:ext uri="{FF2B5EF4-FFF2-40B4-BE49-F238E27FC236}">
                <a16:creationId xmlns:a16="http://schemas.microsoft.com/office/drawing/2014/main" id="{57C0C97A-E02A-B142-886C-2C6EF8F073E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3185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Rectangle 2">
            <a:extLst>
              <a:ext uri="{FF2B5EF4-FFF2-40B4-BE49-F238E27FC236}">
                <a16:creationId xmlns:a16="http://schemas.microsoft.com/office/drawing/2014/main" id="{94CE4C96-8A33-D149-86F7-8CB4EA259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-14288"/>
            <a:ext cx="7772400" cy="1143001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Scheduling policies: priority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D05F3B73-7094-D443-AF53-043FCAAB9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6263" y="1289050"/>
            <a:ext cx="3705225" cy="51038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priority scheduling: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 highest priority queued packet 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multiple </a:t>
            </a:r>
            <a:r>
              <a:rPr lang="en-US" altLang="en-US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classes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with different priorities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class may depend on marking or other header info, e.g. IP source/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</a:rPr>
              <a:t>dest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, port numbers, etc.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real world example? – airline boarding </a:t>
            </a:r>
          </a:p>
        </p:txBody>
      </p:sp>
      <p:grpSp>
        <p:nvGrpSpPr>
          <p:cNvPr id="68612" name="Group 8">
            <a:extLst>
              <a:ext uri="{FF2B5EF4-FFF2-40B4-BE49-F238E27FC236}">
                <a16:creationId xmlns:a16="http://schemas.microsoft.com/office/drawing/2014/main" id="{4FEBF56A-CC4B-2D49-B8FE-836E31D95A97}"/>
              </a:ext>
            </a:extLst>
          </p:cNvPr>
          <p:cNvGrpSpPr>
            <a:grpSpLocks/>
          </p:cNvGrpSpPr>
          <p:nvPr/>
        </p:nvGrpSpPr>
        <p:grpSpPr bwMode="auto">
          <a:xfrm>
            <a:off x="4683125" y="1214438"/>
            <a:ext cx="4051300" cy="2263775"/>
            <a:chOff x="251257" y="1325350"/>
            <a:chExt cx="4051177" cy="2263278"/>
          </a:xfrm>
        </p:grpSpPr>
        <p:grpSp>
          <p:nvGrpSpPr>
            <p:cNvPr id="68695" name="Group 9">
              <a:extLst>
                <a:ext uri="{FF2B5EF4-FFF2-40B4-BE49-F238E27FC236}">
                  <a16:creationId xmlns:a16="http://schemas.microsoft.com/office/drawing/2014/main" id="{4B595474-1A4E-AE43-A53A-F6CC52746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70" y="1860956"/>
              <a:ext cx="2431250" cy="1240418"/>
              <a:chOff x="5418640" y="1702302"/>
              <a:chExt cx="2431250" cy="1240418"/>
            </a:xfrm>
          </p:grpSpPr>
          <p:grpSp>
            <p:nvGrpSpPr>
              <p:cNvPr id="68711" name="Group 25">
                <a:extLst>
                  <a:ext uri="{FF2B5EF4-FFF2-40B4-BE49-F238E27FC236}">
                    <a16:creationId xmlns:a16="http://schemas.microsoft.com/office/drawing/2014/main" id="{E917E2F7-1DE9-EC4F-9B33-60966688E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79876" y="2377501"/>
                <a:ext cx="929822" cy="565219"/>
                <a:chOff x="1670312" y="2562997"/>
                <a:chExt cx="929822" cy="565219"/>
              </a:xfrm>
            </p:grpSpPr>
            <p:grpSp>
              <p:nvGrpSpPr>
                <p:cNvPr id="68725" name="Group 39">
                  <a:extLst>
                    <a:ext uri="{FF2B5EF4-FFF2-40B4-BE49-F238E27FC236}">
                      <a16:creationId xmlns:a16="http://schemas.microsoft.com/office/drawing/2014/main" id="{DA26A255-685A-5040-AC3D-D83CDB8988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68729" name="Rectangle 41">
                    <a:extLst>
                      <a:ext uri="{FF2B5EF4-FFF2-40B4-BE49-F238E27FC236}">
                        <a16:creationId xmlns:a16="http://schemas.microsoft.com/office/drawing/2014/main" id="{B64B17EB-D309-2C4A-8348-5AC851C393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1800"/>
                  </a:p>
                </p:txBody>
              </p:sp>
              <p:cxnSp>
                <p:nvCxnSpPr>
                  <p:cNvPr id="68730" name="Straight Connector 42">
                    <a:extLst>
                      <a:ext uri="{FF2B5EF4-FFF2-40B4-BE49-F238E27FC236}">
                        <a16:creationId xmlns:a16="http://schemas.microsoft.com/office/drawing/2014/main" id="{D85F62B5-1886-E84E-ADDD-C97250C7B8C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1" name="Straight Connector 43">
                    <a:extLst>
                      <a:ext uri="{FF2B5EF4-FFF2-40B4-BE49-F238E27FC236}">
                        <a16:creationId xmlns:a16="http://schemas.microsoft.com/office/drawing/2014/main" id="{02A21C31-E775-044F-91F7-7B151DE1EA6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2" name="Straight Connector 44">
                    <a:extLst>
                      <a:ext uri="{FF2B5EF4-FFF2-40B4-BE49-F238E27FC236}">
                        <a16:creationId xmlns:a16="http://schemas.microsoft.com/office/drawing/2014/main" id="{DE656FD3-8BAC-2F41-AD3E-F2B417AA5BF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3" name="Straight Connector 45">
                    <a:extLst>
                      <a:ext uri="{FF2B5EF4-FFF2-40B4-BE49-F238E27FC236}">
                        <a16:creationId xmlns:a16="http://schemas.microsoft.com/office/drawing/2014/main" id="{4E4646A0-7BDE-614F-8B18-A728007578C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4" name="Straight Connector 46">
                    <a:extLst>
                      <a:ext uri="{FF2B5EF4-FFF2-40B4-BE49-F238E27FC236}">
                        <a16:creationId xmlns:a16="http://schemas.microsoft.com/office/drawing/2014/main" id="{0075CE73-6423-484B-9AFD-0B0FDAF7EEE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5" name="Straight Connector 47">
                    <a:extLst>
                      <a:ext uri="{FF2B5EF4-FFF2-40B4-BE49-F238E27FC236}">
                        <a16:creationId xmlns:a16="http://schemas.microsoft.com/office/drawing/2014/main" id="{D32FA909-B02E-8C4C-BFC6-18E440DADB9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36" name="Straight Connector 48">
                    <a:extLst>
                      <a:ext uri="{FF2B5EF4-FFF2-40B4-BE49-F238E27FC236}">
                        <a16:creationId xmlns:a16="http://schemas.microsoft.com/office/drawing/2014/main" id="{5FE92020-614D-5544-832C-FE805F9124C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3AF889B-BCB8-1B4A-A0A6-54ECA4DDF8E4}"/>
                    </a:ext>
                  </a:extLst>
                </p:cNvPr>
                <p:cNvSpPr/>
                <p:nvPr/>
              </p:nvSpPr>
              <p:spPr>
                <a:xfrm>
                  <a:off x="2254738" y="2571262"/>
                  <a:ext cx="336062" cy="547076"/>
                </a:xfrm>
                <a:prstGeom prst="rect">
                  <a:avLst/>
                </a:prstGeom>
                <a:gradFill flip="none" rotWithShape="1">
                  <a:gsLst>
                    <a:gs pos="99000">
                      <a:srgbClr val="006633">
                        <a:alpha val="71000"/>
                      </a:srgbClr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5875">
                  <a:noFill/>
                </a:ln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pitchFamily="66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68712" name="Group 26">
                <a:extLst>
                  <a:ext uri="{FF2B5EF4-FFF2-40B4-BE49-F238E27FC236}">
                    <a16:creationId xmlns:a16="http://schemas.microsoft.com/office/drawing/2014/main" id="{F36113B6-1B50-4A40-A432-03B69208AD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6757" y="1702302"/>
                <a:ext cx="940317" cy="565219"/>
                <a:chOff x="1670312" y="2562997"/>
                <a:chExt cx="940317" cy="565219"/>
              </a:xfrm>
            </p:grpSpPr>
            <p:grpSp>
              <p:nvGrpSpPr>
                <p:cNvPr id="68715" name="Group 29">
                  <a:extLst>
                    <a:ext uri="{FF2B5EF4-FFF2-40B4-BE49-F238E27FC236}">
                      <a16:creationId xmlns:a16="http://schemas.microsoft.com/office/drawing/2014/main" id="{F498D8B3-B4D9-9644-91D3-F253216545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68717" name="Rectangle 31">
                    <a:extLst>
                      <a:ext uri="{FF2B5EF4-FFF2-40B4-BE49-F238E27FC236}">
                        <a16:creationId xmlns:a16="http://schemas.microsoft.com/office/drawing/2014/main" id="{958E9ED6-5DCC-9348-A980-DD6E83D193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1800"/>
                  </a:p>
                </p:txBody>
              </p:sp>
              <p:cxnSp>
                <p:nvCxnSpPr>
                  <p:cNvPr id="68718" name="Straight Connector 32">
                    <a:extLst>
                      <a:ext uri="{FF2B5EF4-FFF2-40B4-BE49-F238E27FC236}">
                        <a16:creationId xmlns:a16="http://schemas.microsoft.com/office/drawing/2014/main" id="{8C722DA3-C2AC-7048-9C3F-E7B8CEDD066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19" name="Straight Connector 33">
                    <a:extLst>
                      <a:ext uri="{FF2B5EF4-FFF2-40B4-BE49-F238E27FC236}">
                        <a16:creationId xmlns:a16="http://schemas.microsoft.com/office/drawing/2014/main" id="{C59DC38B-59EA-4547-BB80-BD8953CA6FA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20" name="Straight Connector 34">
                    <a:extLst>
                      <a:ext uri="{FF2B5EF4-FFF2-40B4-BE49-F238E27FC236}">
                        <a16:creationId xmlns:a16="http://schemas.microsoft.com/office/drawing/2014/main" id="{6F58FC6C-3C36-3144-9FFC-B7DF7A5651B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21" name="Straight Connector 35">
                    <a:extLst>
                      <a:ext uri="{FF2B5EF4-FFF2-40B4-BE49-F238E27FC236}">
                        <a16:creationId xmlns:a16="http://schemas.microsoft.com/office/drawing/2014/main" id="{BAA903CC-D77F-0D48-BD05-59B0E0E4187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22" name="Straight Connector 36">
                    <a:extLst>
                      <a:ext uri="{FF2B5EF4-FFF2-40B4-BE49-F238E27FC236}">
                        <a16:creationId xmlns:a16="http://schemas.microsoft.com/office/drawing/2014/main" id="{37FEF1D5-A3AE-0F4E-B565-2C164DE6BC8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23" name="Straight Connector 37">
                    <a:extLst>
                      <a:ext uri="{FF2B5EF4-FFF2-40B4-BE49-F238E27FC236}">
                        <a16:creationId xmlns:a16="http://schemas.microsoft.com/office/drawing/2014/main" id="{438FCF06-B430-1F42-A91D-C05256D16F3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8724" name="Straight Connector 38">
                    <a:extLst>
                      <a:ext uri="{FF2B5EF4-FFF2-40B4-BE49-F238E27FC236}">
                        <a16:creationId xmlns:a16="http://schemas.microsoft.com/office/drawing/2014/main" id="{6C077C26-F8EC-8948-B76A-04991B6AD5D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68716" name="Rectangle 30">
                  <a:extLst>
                    <a:ext uri="{FF2B5EF4-FFF2-40B4-BE49-F238E27FC236}">
                      <a16:creationId xmlns:a16="http://schemas.microsoft.com/office/drawing/2014/main" id="{B1B7D677-8C58-954E-AA6C-5838440DB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6862" y="2571262"/>
                  <a:ext cx="693767" cy="547076"/>
                </a:xfrm>
                <a:prstGeom prst="rect">
                  <a:avLst/>
                </a:prstGeom>
                <a:solidFill>
                  <a:srgbClr val="CC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68713" name="Isosceles Triangle 27">
                <a:extLst>
                  <a:ext uri="{FF2B5EF4-FFF2-40B4-BE49-F238E27FC236}">
                    <a16:creationId xmlns:a16="http://schemas.microsoft.com/office/drawing/2014/main" id="{1DF22CD9-4F71-1540-9415-717324744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244" y="2083057"/>
                <a:ext cx="575027" cy="430236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714" name="Oval 28">
                <a:extLst>
                  <a:ext uri="{FF2B5EF4-FFF2-40B4-BE49-F238E27FC236}">
                    <a16:creationId xmlns:a16="http://schemas.microsoft.com/office/drawing/2014/main" id="{AE5A1A22-38EE-904F-98FD-DA5F49785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6951" y="2016897"/>
                <a:ext cx="632939" cy="62881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cxnSp>
          <p:nvCxnSpPr>
            <p:cNvPr id="68696" name="Straight Arrow Connector 10">
              <a:extLst>
                <a:ext uri="{FF2B5EF4-FFF2-40B4-BE49-F238E27FC236}">
                  <a16:creationId xmlns:a16="http://schemas.microsoft.com/office/drawing/2014/main" id="{393D00F3-CA99-194B-976D-A58B6570B224}"/>
                </a:ext>
              </a:extLst>
            </p:cNvPr>
            <p:cNvCxnSpPr>
              <a:cxnSpLocks noChangeShapeType="1"/>
              <a:stCxn id="68713" idx="0"/>
              <a:endCxn id="68717" idx="1"/>
            </p:cNvCxnSpPr>
            <p:nvPr/>
          </p:nvCxnSpPr>
          <p:spPr bwMode="auto">
            <a:xfrm flipV="1">
              <a:off x="1439206" y="2142535"/>
              <a:ext cx="297881" cy="314295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97" name="Straight Arrow Connector 11">
              <a:extLst>
                <a:ext uri="{FF2B5EF4-FFF2-40B4-BE49-F238E27FC236}">
                  <a16:creationId xmlns:a16="http://schemas.microsoft.com/office/drawing/2014/main" id="{425F51FE-981C-2C45-82AC-3745AEF18C1D}"/>
                </a:ext>
              </a:extLst>
            </p:cNvPr>
            <p:cNvCxnSpPr>
              <a:cxnSpLocks noChangeShapeType="1"/>
              <a:stCxn id="68713" idx="0"/>
              <a:endCxn id="68729" idx="1"/>
            </p:cNvCxnSpPr>
            <p:nvPr/>
          </p:nvCxnSpPr>
          <p:spPr bwMode="auto">
            <a:xfrm>
              <a:off x="1439206" y="2456830"/>
              <a:ext cx="331000" cy="360904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98" name="Straight Arrow Connector 12">
              <a:extLst>
                <a:ext uri="{FF2B5EF4-FFF2-40B4-BE49-F238E27FC236}">
                  <a16:creationId xmlns:a16="http://schemas.microsoft.com/office/drawing/2014/main" id="{96BA5C40-23EE-2741-8D52-6176075696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4946" y="2332657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99" name="Straight Arrow Connector 13">
              <a:extLst>
                <a:ext uri="{FF2B5EF4-FFF2-40B4-BE49-F238E27FC236}">
                  <a16:creationId xmlns:a16="http://schemas.microsoft.com/office/drawing/2014/main" id="{4ADED9DF-ADE9-524E-86D3-E412AA118D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3380" y="2589841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700" name="Straight Arrow Connector 14">
              <a:extLst>
                <a:ext uri="{FF2B5EF4-FFF2-40B4-BE49-F238E27FC236}">
                  <a16:creationId xmlns:a16="http://schemas.microsoft.com/office/drawing/2014/main" id="{1293782B-DE8C-D047-BD6F-23F8D191B67F}"/>
                </a:ext>
              </a:extLst>
            </p:cNvPr>
            <p:cNvCxnSpPr>
              <a:cxnSpLocks noChangeShapeType="1"/>
              <a:endCxn id="68714" idx="1"/>
            </p:cNvCxnSpPr>
            <p:nvPr/>
          </p:nvCxnSpPr>
          <p:spPr bwMode="auto">
            <a:xfrm>
              <a:off x="2675605" y="2143260"/>
              <a:ext cx="224368" cy="124379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701" name="Straight Arrow Connector 15">
              <a:extLst>
                <a:ext uri="{FF2B5EF4-FFF2-40B4-BE49-F238E27FC236}">
                  <a16:creationId xmlns:a16="http://schemas.microsoft.com/office/drawing/2014/main" id="{A5FFD927-B8B5-3346-8413-A901B61BA5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99077" y="2677595"/>
              <a:ext cx="185641" cy="157128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702" name="Straight Arrow Connector 16">
              <a:extLst>
                <a:ext uri="{FF2B5EF4-FFF2-40B4-BE49-F238E27FC236}">
                  <a16:creationId xmlns:a16="http://schemas.microsoft.com/office/drawing/2014/main" id="{ECE9FC83-7C47-554E-9FC8-99ACFD4FC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5754" y="2488459"/>
              <a:ext cx="390968" cy="1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703" name="TextBox 17">
              <a:extLst>
                <a:ext uri="{FF2B5EF4-FFF2-40B4-BE49-F238E27FC236}">
                  <a16:creationId xmlns:a16="http://schemas.microsoft.com/office/drawing/2014/main" id="{F942BCF3-E98E-5742-8E21-2E48A9C51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5802" y="1325350"/>
              <a:ext cx="17053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high priority queue</a:t>
              </a:r>
            </a:p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68704" name="TextBox 18">
              <a:extLst>
                <a:ext uri="{FF2B5EF4-FFF2-40B4-BE49-F238E27FC236}">
                  <a16:creationId xmlns:a16="http://schemas.microsoft.com/office/drawing/2014/main" id="{BCE5BEEE-DFC1-D640-88ED-6ECDF8422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157" y="3065408"/>
              <a:ext cx="159176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low priority queue</a:t>
              </a:r>
            </a:p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68705" name="TextBox 19">
              <a:extLst>
                <a:ext uri="{FF2B5EF4-FFF2-40B4-BE49-F238E27FC236}">
                  <a16:creationId xmlns:a16="http://schemas.microsoft.com/office/drawing/2014/main" id="{C3C20E8A-34C0-3B43-87C5-7490A7FBE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57" y="2002904"/>
              <a:ext cx="7632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arrivals</a:t>
              </a:r>
            </a:p>
          </p:txBody>
        </p:sp>
        <p:sp>
          <p:nvSpPr>
            <p:cNvPr id="68706" name="TextBox 20">
              <a:extLst>
                <a:ext uri="{FF2B5EF4-FFF2-40B4-BE49-F238E27FC236}">
                  <a16:creationId xmlns:a16="http://schemas.microsoft.com/office/drawing/2014/main" id="{AFBA7415-EE01-7140-8B8A-7A20BD5EB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235" y="2735146"/>
              <a:ext cx="7873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classify</a:t>
              </a:r>
            </a:p>
          </p:txBody>
        </p:sp>
        <p:cxnSp>
          <p:nvCxnSpPr>
            <p:cNvPr id="68707" name="Straight Arrow Connector 21">
              <a:extLst>
                <a:ext uri="{FF2B5EF4-FFF2-40B4-BE49-F238E27FC236}">
                  <a16:creationId xmlns:a16="http://schemas.microsoft.com/office/drawing/2014/main" id="{9DDF2F68-8DF4-6049-9E07-117614C715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3003" y="2333194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708" name="Straight Arrow Connector 22">
              <a:extLst>
                <a:ext uri="{FF2B5EF4-FFF2-40B4-BE49-F238E27FC236}">
                  <a16:creationId xmlns:a16="http://schemas.microsoft.com/office/drawing/2014/main" id="{447D7E6A-1957-434C-B750-7310EB4AEC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1437" y="2590378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709" name="TextBox 23">
              <a:extLst>
                <a:ext uri="{FF2B5EF4-FFF2-40B4-BE49-F238E27FC236}">
                  <a16:creationId xmlns:a16="http://schemas.microsoft.com/office/drawing/2014/main" id="{2BD75568-DF5B-D64E-A423-1E456A6F4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448" y="2003441"/>
              <a:ext cx="10429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departures</a:t>
              </a:r>
            </a:p>
          </p:txBody>
        </p:sp>
        <p:sp>
          <p:nvSpPr>
            <p:cNvPr id="68710" name="TextBox 24">
              <a:extLst>
                <a:ext uri="{FF2B5EF4-FFF2-40B4-BE49-F238E27FC236}">
                  <a16:creationId xmlns:a16="http://schemas.microsoft.com/office/drawing/2014/main" id="{0CAD742D-07CC-074B-A50C-2502C7A32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310" y="2735682"/>
              <a:ext cx="8529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link</a:t>
              </a:r>
            </a:p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 (server)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D8683D-0BF5-3045-A8CF-ECEC1D8C0031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4467225"/>
            <a:ext cx="347662" cy="754063"/>
            <a:chOff x="2797204" y="2989241"/>
            <a:chExt cx="347099" cy="755477"/>
          </a:xfrm>
        </p:grpSpPr>
        <p:sp>
          <p:nvSpPr>
            <p:cNvPr id="68691" name="Rectangle 52">
              <a:extLst>
                <a:ext uri="{FF2B5EF4-FFF2-40B4-BE49-F238E27FC236}">
                  <a16:creationId xmlns:a16="http://schemas.microsoft.com/office/drawing/2014/main" id="{83CB164B-9B95-E64D-B670-6651AE62A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204" y="2989241"/>
              <a:ext cx="347099" cy="755477"/>
            </a:xfrm>
            <a:prstGeom prst="rect">
              <a:avLst/>
            </a:prstGeom>
            <a:solidFill>
              <a:srgbClr val="CC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8692" name="Group 53">
              <a:extLst>
                <a:ext uri="{FF2B5EF4-FFF2-40B4-BE49-F238E27FC236}">
                  <a16:creationId xmlns:a16="http://schemas.microsoft.com/office/drawing/2014/main" id="{36466768-3B85-6144-BC4B-7662FCA1B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1701" y="3197503"/>
              <a:ext cx="298780" cy="338554"/>
              <a:chOff x="2821701" y="3197503"/>
              <a:chExt cx="298780" cy="338554"/>
            </a:xfrm>
          </p:grpSpPr>
          <p:sp>
            <p:nvSpPr>
              <p:cNvPr id="68693" name="Oval 54">
                <a:extLst>
                  <a:ext uri="{FF2B5EF4-FFF2-40B4-BE49-F238E27FC236}">
                    <a16:creationId xmlns:a16="http://schemas.microsoft.com/office/drawing/2014/main" id="{694462E6-B938-F54E-8876-3F256F643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541" y="327101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94" name="TextBox 55">
                <a:extLst>
                  <a:ext uri="{FF2B5EF4-FFF2-40B4-BE49-F238E27FC236}">
                    <a16:creationId xmlns:a16="http://schemas.microsoft.com/office/drawing/2014/main" id="{7F484C65-C022-BE42-9120-3AED25E282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701" y="3197503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83AD9F-5C56-144C-B797-213E573B357F}"/>
              </a:ext>
            </a:extLst>
          </p:cNvPr>
          <p:cNvGrpSpPr>
            <a:grpSpLocks/>
          </p:cNvGrpSpPr>
          <p:nvPr/>
        </p:nvGrpSpPr>
        <p:grpSpPr bwMode="auto">
          <a:xfrm>
            <a:off x="5948363" y="4471988"/>
            <a:ext cx="346075" cy="755650"/>
            <a:chOff x="2797204" y="2989241"/>
            <a:chExt cx="347099" cy="755477"/>
          </a:xfrm>
        </p:grpSpPr>
        <p:sp>
          <p:nvSpPr>
            <p:cNvPr id="68687" name="Rectangle 57">
              <a:extLst>
                <a:ext uri="{FF2B5EF4-FFF2-40B4-BE49-F238E27FC236}">
                  <a16:creationId xmlns:a16="http://schemas.microsoft.com/office/drawing/2014/main" id="{069F4818-F3B5-FF40-9B25-E0CD12BCE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204" y="2989241"/>
              <a:ext cx="347099" cy="755477"/>
            </a:xfrm>
            <a:prstGeom prst="rect">
              <a:avLst/>
            </a:prstGeom>
            <a:solidFill>
              <a:srgbClr val="CC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8688" name="Group 58">
              <a:extLst>
                <a:ext uri="{FF2B5EF4-FFF2-40B4-BE49-F238E27FC236}">
                  <a16:creationId xmlns:a16="http://schemas.microsoft.com/office/drawing/2014/main" id="{2A026EF4-D3DF-4648-AEC9-134437448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1701" y="3197503"/>
              <a:ext cx="298780" cy="338554"/>
              <a:chOff x="2821701" y="3197503"/>
              <a:chExt cx="298780" cy="338554"/>
            </a:xfrm>
          </p:grpSpPr>
          <p:sp>
            <p:nvSpPr>
              <p:cNvPr id="68689" name="Oval 59">
                <a:extLst>
                  <a:ext uri="{FF2B5EF4-FFF2-40B4-BE49-F238E27FC236}">
                    <a16:creationId xmlns:a16="http://schemas.microsoft.com/office/drawing/2014/main" id="{EDF157AC-7CA5-7246-AFA0-13A55B24D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541" y="327101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90" name="TextBox 60">
                <a:extLst>
                  <a:ext uri="{FF2B5EF4-FFF2-40B4-BE49-F238E27FC236}">
                    <a16:creationId xmlns:a16="http://schemas.microsoft.com/office/drawing/2014/main" id="{5ACCF972-CB27-1042-8E1E-D23939AA94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701" y="3197503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F1F98B-ACB0-174A-B88E-73E0EED8E993}"/>
              </a:ext>
            </a:extLst>
          </p:cNvPr>
          <p:cNvGrpSpPr>
            <a:grpSpLocks/>
          </p:cNvGrpSpPr>
          <p:nvPr/>
        </p:nvGrpSpPr>
        <p:grpSpPr bwMode="auto">
          <a:xfrm>
            <a:off x="6299200" y="4467225"/>
            <a:ext cx="346075" cy="755650"/>
            <a:chOff x="997686" y="3954289"/>
            <a:chExt cx="347099" cy="755477"/>
          </a:xfrm>
        </p:grpSpPr>
        <p:sp>
          <p:nvSpPr>
            <p:cNvPr id="68683" name="Rectangle 62">
              <a:extLst>
                <a:ext uri="{FF2B5EF4-FFF2-40B4-BE49-F238E27FC236}">
                  <a16:creationId xmlns:a16="http://schemas.microsoft.com/office/drawing/2014/main" id="{26328C43-20C6-5F4C-AAA2-D3501301D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6" y="3954289"/>
              <a:ext cx="347099" cy="755477"/>
            </a:xfrm>
            <a:prstGeom prst="rect">
              <a:avLst/>
            </a:prstGeom>
            <a:solidFill>
              <a:srgbClr val="006633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8684" name="Group 63">
              <a:extLst>
                <a:ext uri="{FF2B5EF4-FFF2-40B4-BE49-F238E27FC236}">
                  <a16:creationId xmlns:a16="http://schemas.microsoft.com/office/drawing/2014/main" id="{1BC052CE-AA93-A944-BA87-4137626B3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83" y="4162551"/>
              <a:ext cx="298780" cy="338554"/>
              <a:chOff x="2821701" y="3197503"/>
              <a:chExt cx="298780" cy="338554"/>
            </a:xfrm>
          </p:grpSpPr>
          <p:sp>
            <p:nvSpPr>
              <p:cNvPr id="68685" name="Oval 64">
                <a:extLst>
                  <a:ext uri="{FF2B5EF4-FFF2-40B4-BE49-F238E27FC236}">
                    <a16:creationId xmlns:a16="http://schemas.microsoft.com/office/drawing/2014/main" id="{7BBB0DF0-FDC9-DF4D-9974-88AC5E092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541" y="327101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86" name="TextBox 65">
                <a:extLst>
                  <a:ext uri="{FF2B5EF4-FFF2-40B4-BE49-F238E27FC236}">
                    <a16:creationId xmlns:a16="http://schemas.microsoft.com/office/drawing/2014/main" id="{4D081825-954B-AB42-BE12-A5AFADDA2C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701" y="3197503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9909717-320D-6146-801A-0E823E30427C}"/>
              </a:ext>
            </a:extLst>
          </p:cNvPr>
          <p:cNvGrpSpPr>
            <a:grpSpLocks/>
          </p:cNvGrpSpPr>
          <p:nvPr/>
        </p:nvGrpSpPr>
        <p:grpSpPr bwMode="auto">
          <a:xfrm>
            <a:off x="6654800" y="4465638"/>
            <a:ext cx="347663" cy="754062"/>
            <a:chOff x="2797204" y="2989241"/>
            <a:chExt cx="347099" cy="755477"/>
          </a:xfrm>
        </p:grpSpPr>
        <p:sp>
          <p:nvSpPr>
            <p:cNvPr id="68679" name="Rectangle 67">
              <a:extLst>
                <a:ext uri="{FF2B5EF4-FFF2-40B4-BE49-F238E27FC236}">
                  <a16:creationId xmlns:a16="http://schemas.microsoft.com/office/drawing/2014/main" id="{9AC2EF89-B4ED-C442-AF7A-EA8693CED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204" y="2989241"/>
              <a:ext cx="347099" cy="755477"/>
            </a:xfrm>
            <a:prstGeom prst="rect">
              <a:avLst/>
            </a:prstGeom>
            <a:solidFill>
              <a:srgbClr val="CC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8680" name="Group 68">
              <a:extLst>
                <a:ext uri="{FF2B5EF4-FFF2-40B4-BE49-F238E27FC236}">
                  <a16:creationId xmlns:a16="http://schemas.microsoft.com/office/drawing/2014/main" id="{D12F930F-EE9D-6745-B041-A50A024E88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1701" y="3197503"/>
              <a:ext cx="298780" cy="338554"/>
              <a:chOff x="2821701" y="3197503"/>
              <a:chExt cx="298780" cy="338554"/>
            </a:xfrm>
          </p:grpSpPr>
          <p:sp>
            <p:nvSpPr>
              <p:cNvPr id="68681" name="Oval 69">
                <a:extLst>
                  <a:ext uri="{FF2B5EF4-FFF2-40B4-BE49-F238E27FC236}">
                    <a16:creationId xmlns:a16="http://schemas.microsoft.com/office/drawing/2014/main" id="{EC6EEF25-E577-5244-9F60-33162EF04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541" y="327101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82" name="TextBox 70">
                <a:extLst>
                  <a:ext uri="{FF2B5EF4-FFF2-40B4-BE49-F238E27FC236}">
                    <a16:creationId xmlns:a16="http://schemas.microsoft.com/office/drawing/2014/main" id="{4A6A289C-C866-4B4A-A94E-3C3606A2DA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701" y="3197503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FB2750-3E10-1C41-95E4-CD830BC0BEBA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473575"/>
            <a:ext cx="347662" cy="755650"/>
            <a:chOff x="997686" y="3954289"/>
            <a:chExt cx="347099" cy="755477"/>
          </a:xfrm>
        </p:grpSpPr>
        <p:sp>
          <p:nvSpPr>
            <p:cNvPr id="68675" name="Rectangle 72">
              <a:extLst>
                <a:ext uri="{FF2B5EF4-FFF2-40B4-BE49-F238E27FC236}">
                  <a16:creationId xmlns:a16="http://schemas.microsoft.com/office/drawing/2014/main" id="{D9E56025-6511-9C49-BBBC-984E7D0BB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6" y="3954289"/>
              <a:ext cx="347099" cy="755477"/>
            </a:xfrm>
            <a:prstGeom prst="rect">
              <a:avLst/>
            </a:prstGeom>
            <a:solidFill>
              <a:srgbClr val="006633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68676" name="Group 73">
              <a:extLst>
                <a:ext uri="{FF2B5EF4-FFF2-40B4-BE49-F238E27FC236}">
                  <a16:creationId xmlns:a16="http://schemas.microsoft.com/office/drawing/2014/main" id="{6695928A-3F49-BB45-8E17-A8746C8DD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83" y="4162551"/>
              <a:ext cx="298780" cy="338554"/>
              <a:chOff x="2821701" y="3197503"/>
              <a:chExt cx="298780" cy="338554"/>
            </a:xfrm>
          </p:grpSpPr>
          <p:sp>
            <p:nvSpPr>
              <p:cNvPr id="68677" name="Oval 74">
                <a:extLst>
                  <a:ext uri="{FF2B5EF4-FFF2-40B4-BE49-F238E27FC236}">
                    <a16:creationId xmlns:a16="http://schemas.microsoft.com/office/drawing/2014/main" id="{8A0C8381-3034-A547-BEF4-28DB9F399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2541" y="327101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78" name="TextBox 75">
                <a:extLst>
                  <a:ext uri="{FF2B5EF4-FFF2-40B4-BE49-F238E27FC236}">
                    <a16:creationId xmlns:a16="http://schemas.microsoft.com/office/drawing/2014/main" id="{559F1B68-5309-6F4B-A078-111036D29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701" y="3197503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FAF9DB-EBEA-4545-B8B1-22B404A869E7}"/>
              </a:ext>
            </a:extLst>
          </p:cNvPr>
          <p:cNvGrpSpPr>
            <a:grpSpLocks/>
          </p:cNvGrpSpPr>
          <p:nvPr/>
        </p:nvGrpSpPr>
        <p:grpSpPr bwMode="auto">
          <a:xfrm>
            <a:off x="7562850" y="3776663"/>
            <a:ext cx="298450" cy="657225"/>
            <a:chOff x="4760251" y="2300242"/>
            <a:chExt cx="298780" cy="656159"/>
          </a:xfrm>
        </p:grpSpPr>
        <p:cxnSp>
          <p:nvCxnSpPr>
            <p:cNvPr id="68671" name="Straight Connector 77">
              <a:extLst>
                <a:ext uri="{FF2B5EF4-FFF2-40B4-BE49-F238E27FC236}">
                  <a16:creationId xmlns:a16="http://schemas.microsoft.com/office/drawing/2014/main" id="{23BC226A-AC92-C44F-AAB9-06BDD699D4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12310" y="2592956"/>
              <a:ext cx="12251" cy="363445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72" name="Group 78">
              <a:extLst>
                <a:ext uri="{FF2B5EF4-FFF2-40B4-BE49-F238E27FC236}">
                  <a16:creationId xmlns:a16="http://schemas.microsoft.com/office/drawing/2014/main" id="{743F847C-9647-1445-9515-B1C63A400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0251" y="2300242"/>
              <a:ext cx="298780" cy="338554"/>
              <a:chOff x="6623318" y="3519940"/>
              <a:chExt cx="298780" cy="338554"/>
            </a:xfrm>
          </p:grpSpPr>
          <p:sp>
            <p:nvSpPr>
              <p:cNvPr id="68673" name="Oval 79">
                <a:extLst>
                  <a:ext uri="{FF2B5EF4-FFF2-40B4-BE49-F238E27FC236}">
                    <a16:creationId xmlns:a16="http://schemas.microsoft.com/office/drawing/2014/main" id="{64E227D0-6E0F-544E-AC09-495FF969D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8221" y="359753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06633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74" name="TextBox 80">
                <a:extLst>
                  <a:ext uri="{FF2B5EF4-FFF2-40B4-BE49-F238E27FC236}">
                    <a16:creationId xmlns:a16="http://schemas.microsoft.com/office/drawing/2014/main" id="{A84859DA-CFC6-3A42-81D7-C79A00CCA7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3318" y="3519940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61F74A-1A02-B348-BB91-30B96AC0BD5D}"/>
              </a:ext>
            </a:extLst>
          </p:cNvPr>
          <p:cNvGrpSpPr>
            <a:grpSpLocks/>
          </p:cNvGrpSpPr>
          <p:nvPr/>
        </p:nvGrpSpPr>
        <p:grpSpPr bwMode="auto">
          <a:xfrm>
            <a:off x="7921625" y="5243513"/>
            <a:ext cx="298450" cy="677862"/>
            <a:chOff x="5119335" y="3766271"/>
            <a:chExt cx="298780" cy="677232"/>
          </a:xfrm>
        </p:grpSpPr>
        <p:cxnSp>
          <p:nvCxnSpPr>
            <p:cNvPr id="68667" name="Straight Connector 82">
              <a:extLst>
                <a:ext uri="{FF2B5EF4-FFF2-40B4-BE49-F238E27FC236}">
                  <a16:creationId xmlns:a16="http://schemas.microsoft.com/office/drawing/2014/main" id="{E86D999F-DAE9-A544-9899-1065DC30F9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56634" y="3766271"/>
              <a:ext cx="12251" cy="363445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68" name="Group 83">
              <a:extLst>
                <a:ext uri="{FF2B5EF4-FFF2-40B4-BE49-F238E27FC236}">
                  <a16:creationId xmlns:a16="http://schemas.microsoft.com/office/drawing/2014/main" id="{F0736C67-E9B5-204E-9D2D-733898D5A8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335" y="4104949"/>
              <a:ext cx="298780" cy="338554"/>
              <a:chOff x="6623318" y="3519940"/>
              <a:chExt cx="298780" cy="338554"/>
            </a:xfrm>
          </p:grpSpPr>
          <p:sp>
            <p:nvSpPr>
              <p:cNvPr id="68669" name="Oval 84">
                <a:extLst>
                  <a:ext uri="{FF2B5EF4-FFF2-40B4-BE49-F238E27FC236}">
                    <a16:creationId xmlns:a16="http://schemas.microsoft.com/office/drawing/2014/main" id="{968FC70D-C084-5146-97D9-7CA2F748E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8221" y="359753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06633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70" name="TextBox 85">
                <a:extLst>
                  <a:ext uri="{FF2B5EF4-FFF2-40B4-BE49-F238E27FC236}">
                    <a16:creationId xmlns:a16="http://schemas.microsoft.com/office/drawing/2014/main" id="{B6B487DD-8AF0-EB4C-B4A6-D2EF9C951C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3318" y="3519940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A76B9D-1F37-9343-8D68-433BCA7F06B0}"/>
              </a:ext>
            </a:extLst>
          </p:cNvPr>
          <p:cNvGrpSpPr>
            <a:grpSpLocks/>
          </p:cNvGrpSpPr>
          <p:nvPr/>
        </p:nvGrpSpPr>
        <p:grpSpPr bwMode="auto">
          <a:xfrm>
            <a:off x="5576888" y="3505200"/>
            <a:ext cx="298450" cy="936625"/>
            <a:chOff x="2774212" y="2028763"/>
            <a:chExt cx="298780" cy="935975"/>
          </a:xfrm>
        </p:grpSpPr>
        <p:cxnSp>
          <p:nvCxnSpPr>
            <p:cNvPr id="68663" name="Straight Connector 87">
              <a:extLst>
                <a:ext uri="{FF2B5EF4-FFF2-40B4-BE49-F238E27FC236}">
                  <a16:creationId xmlns:a16="http://schemas.microsoft.com/office/drawing/2014/main" id="{EFED8142-BF8A-FA46-BC60-72F5BB5256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916985" y="2311177"/>
              <a:ext cx="12403" cy="653561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64" name="Group 88">
              <a:extLst>
                <a:ext uri="{FF2B5EF4-FFF2-40B4-BE49-F238E27FC236}">
                  <a16:creationId xmlns:a16="http://schemas.microsoft.com/office/drawing/2014/main" id="{1AE386E4-F0A1-4F44-B8C5-EAE402B6C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4212" y="2028763"/>
              <a:ext cx="298780" cy="338554"/>
              <a:chOff x="6631486" y="3519940"/>
              <a:chExt cx="298780" cy="338554"/>
            </a:xfrm>
          </p:grpSpPr>
          <p:sp>
            <p:nvSpPr>
              <p:cNvPr id="68665" name="Oval 89">
                <a:extLst>
                  <a:ext uri="{FF2B5EF4-FFF2-40B4-BE49-F238E27FC236}">
                    <a16:creationId xmlns:a16="http://schemas.microsoft.com/office/drawing/2014/main" id="{BDE5E77B-98CD-5B4C-A965-C4B281AA6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8221" y="359753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06633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66" name="TextBox 90">
                <a:extLst>
                  <a:ext uri="{FF2B5EF4-FFF2-40B4-BE49-F238E27FC236}">
                    <a16:creationId xmlns:a16="http://schemas.microsoft.com/office/drawing/2014/main" id="{0D5027A6-7FB5-E947-A49C-6450F618C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31486" y="3519940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F885F00-7A42-684C-9C3A-2B20B6AA1BA0}"/>
              </a:ext>
            </a:extLst>
          </p:cNvPr>
          <p:cNvGrpSpPr>
            <a:grpSpLocks/>
          </p:cNvGrpSpPr>
          <p:nvPr/>
        </p:nvGrpSpPr>
        <p:grpSpPr bwMode="auto">
          <a:xfrm>
            <a:off x="6518275" y="5246688"/>
            <a:ext cx="298450" cy="674687"/>
            <a:chOff x="3715481" y="3769050"/>
            <a:chExt cx="298780" cy="675327"/>
          </a:xfrm>
        </p:grpSpPr>
        <p:cxnSp>
          <p:nvCxnSpPr>
            <p:cNvPr id="68659" name="Straight Connector 92">
              <a:extLst>
                <a:ext uri="{FF2B5EF4-FFF2-40B4-BE49-F238E27FC236}">
                  <a16:creationId xmlns:a16="http://schemas.microsoft.com/office/drawing/2014/main" id="{CA19263F-90A1-8E4C-A1C0-6084AB0D59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46513" y="3769050"/>
              <a:ext cx="12251" cy="363445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60" name="Group 93">
              <a:extLst>
                <a:ext uri="{FF2B5EF4-FFF2-40B4-BE49-F238E27FC236}">
                  <a16:creationId xmlns:a16="http://schemas.microsoft.com/office/drawing/2014/main" id="{5C9392A7-7C43-5549-8BCC-A997DD123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481" y="4105823"/>
              <a:ext cx="298780" cy="338554"/>
              <a:chOff x="6631486" y="3519940"/>
              <a:chExt cx="298780" cy="338554"/>
            </a:xfrm>
          </p:grpSpPr>
          <p:sp>
            <p:nvSpPr>
              <p:cNvPr id="68661" name="Oval 94">
                <a:extLst>
                  <a:ext uri="{FF2B5EF4-FFF2-40B4-BE49-F238E27FC236}">
                    <a16:creationId xmlns:a16="http://schemas.microsoft.com/office/drawing/2014/main" id="{791CAFA0-B7E1-2B40-B7C9-4A6B1CA39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8221" y="3597533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006633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62" name="TextBox 95">
                <a:extLst>
                  <a:ext uri="{FF2B5EF4-FFF2-40B4-BE49-F238E27FC236}">
                    <a16:creationId xmlns:a16="http://schemas.microsoft.com/office/drawing/2014/main" id="{0119A6DB-0631-0249-90C6-D328852BE1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31486" y="3519940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E572E9E-EAE4-E642-A514-784C232C97D4}"/>
              </a:ext>
            </a:extLst>
          </p:cNvPr>
          <p:cNvGrpSpPr>
            <a:grpSpLocks/>
          </p:cNvGrpSpPr>
          <p:nvPr/>
        </p:nvGrpSpPr>
        <p:grpSpPr bwMode="auto">
          <a:xfrm>
            <a:off x="5427663" y="3794125"/>
            <a:ext cx="298450" cy="641350"/>
            <a:chOff x="2625635" y="2316906"/>
            <a:chExt cx="298780" cy="640969"/>
          </a:xfrm>
        </p:grpSpPr>
        <p:cxnSp>
          <p:nvCxnSpPr>
            <p:cNvPr id="68655" name="Straight Connector 97">
              <a:extLst>
                <a:ext uri="{FF2B5EF4-FFF2-40B4-BE49-F238E27FC236}">
                  <a16:creationId xmlns:a16="http://schemas.microsoft.com/office/drawing/2014/main" id="{6A16444B-4132-8F44-8B59-44F3C14C4B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74013" y="2594430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56" name="Group 98">
              <a:extLst>
                <a:ext uri="{FF2B5EF4-FFF2-40B4-BE49-F238E27FC236}">
                  <a16:creationId xmlns:a16="http://schemas.microsoft.com/office/drawing/2014/main" id="{8F8F14E8-4217-044B-B757-F16F6BDD2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5635" y="2316906"/>
              <a:ext cx="298780" cy="338554"/>
              <a:chOff x="7118580" y="4088704"/>
              <a:chExt cx="298780" cy="338554"/>
            </a:xfrm>
          </p:grpSpPr>
          <p:sp>
            <p:nvSpPr>
              <p:cNvPr id="68657" name="Oval 99">
                <a:extLst>
                  <a:ext uri="{FF2B5EF4-FFF2-40B4-BE49-F238E27FC236}">
                    <a16:creationId xmlns:a16="http://schemas.microsoft.com/office/drawing/2014/main" id="{5932EAA0-DE6F-CD42-BA68-0E038A590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58" name="TextBox 100">
                <a:extLst>
                  <a:ext uri="{FF2B5EF4-FFF2-40B4-BE49-F238E27FC236}">
                    <a16:creationId xmlns:a16="http://schemas.microsoft.com/office/drawing/2014/main" id="{9C054560-A277-5B4E-B672-2FBAA5560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8580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C7EACE3-2F64-CA4F-90D9-AF93F242B317}"/>
              </a:ext>
            </a:extLst>
          </p:cNvPr>
          <p:cNvGrpSpPr>
            <a:grpSpLocks/>
          </p:cNvGrpSpPr>
          <p:nvPr/>
        </p:nvGrpSpPr>
        <p:grpSpPr bwMode="auto">
          <a:xfrm>
            <a:off x="5810250" y="5253038"/>
            <a:ext cx="298450" cy="660400"/>
            <a:chOff x="3007422" y="3776327"/>
            <a:chExt cx="298780" cy="659661"/>
          </a:xfrm>
        </p:grpSpPr>
        <p:cxnSp>
          <p:nvCxnSpPr>
            <p:cNvPr id="68651" name="Straight Connector 102">
              <a:extLst>
                <a:ext uri="{FF2B5EF4-FFF2-40B4-BE49-F238E27FC236}">
                  <a16:creationId xmlns:a16="http://schemas.microsoft.com/office/drawing/2014/main" id="{1B8D9D5A-2882-6E42-B5B6-FE29EF72D1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48837" y="3776327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52" name="Group 103">
              <a:extLst>
                <a:ext uri="{FF2B5EF4-FFF2-40B4-BE49-F238E27FC236}">
                  <a16:creationId xmlns:a16="http://schemas.microsoft.com/office/drawing/2014/main" id="{1862E615-8853-E74A-95B5-DF11FF7DB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7422" y="4097434"/>
              <a:ext cx="298780" cy="338554"/>
              <a:chOff x="7118580" y="4088704"/>
              <a:chExt cx="298780" cy="338554"/>
            </a:xfrm>
          </p:grpSpPr>
          <p:sp>
            <p:nvSpPr>
              <p:cNvPr id="68653" name="Oval 104">
                <a:extLst>
                  <a:ext uri="{FF2B5EF4-FFF2-40B4-BE49-F238E27FC236}">
                    <a16:creationId xmlns:a16="http://schemas.microsoft.com/office/drawing/2014/main" id="{09EABD2D-E484-A94B-BE6C-5EC37DC35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54" name="TextBox 105">
                <a:extLst>
                  <a:ext uri="{FF2B5EF4-FFF2-40B4-BE49-F238E27FC236}">
                    <a16:creationId xmlns:a16="http://schemas.microsoft.com/office/drawing/2014/main" id="{1C67A990-5187-F943-BA4B-A45CD3545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8580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EBD7B-A751-CA4C-9F7F-E26E50E048AA}"/>
              </a:ext>
            </a:extLst>
          </p:cNvPr>
          <p:cNvGrpSpPr>
            <a:grpSpLocks/>
          </p:cNvGrpSpPr>
          <p:nvPr/>
        </p:nvGrpSpPr>
        <p:grpSpPr bwMode="auto">
          <a:xfrm>
            <a:off x="5708650" y="3810000"/>
            <a:ext cx="298450" cy="642938"/>
            <a:chOff x="2905934" y="2332859"/>
            <a:chExt cx="298780" cy="642655"/>
          </a:xfrm>
        </p:grpSpPr>
        <p:cxnSp>
          <p:nvCxnSpPr>
            <p:cNvPr id="68647" name="Straight Connector 107">
              <a:extLst>
                <a:ext uri="{FF2B5EF4-FFF2-40B4-BE49-F238E27FC236}">
                  <a16:creationId xmlns:a16="http://schemas.microsoft.com/office/drawing/2014/main" id="{1E26A965-B3C7-2C49-82D3-3252A35AE7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4835" y="2612069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48" name="Group 108">
              <a:extLst>
                <a:ext uri="{FF2B5EF4-FFF2-40B4-BE49-F238E27FC236}">
                  <a16:creationId xmlns:a16="http://schemas.microsoft.com/office/drawing/2014/main" id="{AC265844-31AC-E346-90AC-9CC07834FD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5934" y="2332859"/>
              <a:ext cx="298780" cy="338554"/>
              <a:chOff x="7126748" y="4088704"/>
              <a:chExt cx="298780" cy="338554"/>
            </a:xfrm>
          </p:grpSpPr>
          <p:sp>
            <p:nvSpPr>
              <p:cNvPr id="68649" name="Oval 109">
                <a:extLst>
                  <a:ext uri="{FF2B5EF4-FFF2-40B4-BE49-F238E27FC236}">
                    <a16:creationId xmlns:a16="http://schemas.microsoft.com/office/drawing/2014/main" id="{BDF8A0BC-87C1-B84E-9C94-6EA392318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50" name="TextBox 110">
                <a:extLst>
                  <a:ext uri="{FF2B5EF4-FFF2-40B4-BE49-F238E27FC236}">
                    <a16:creationId xmlns:a16="http://schemas.microsoft.com/office/drawing/2014/main" id="{BC446D02-49A0-A04C-83AF-A963E6197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6748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56FF52C-A70D-DD4F-A888-BA7FB33FF684}"/>
              </a:ext>
            </a:extLst>
          </p:cNvPr>
          <p:cNvGrpSpPr>
            <a:grpSpLocks/>
          </p:cNvGrpSpPr>
          <p:nvPr/>
        </p:nvGrpSpPr>
        <p:grpSpPr bwMode="auto">
          <a:xfrm>
            <a:off x="6169025" y="5248275"/>
            <a:ext cx="298450" cy="669925"/>
            <a:chOff x="3366049" y="3770526"/>
            <a:chExt cx="298780" cy="670225"/>
          </a:xfrm>
        </p:grpSpPr>
        <p:cxnSp>
          <p:nvCxnSpPr>
            <p:cNvPr id="68643" name="Straight Connector 112">
              <a:extLst>
                <a:ext uri="{FF2B5EF4-FFF2-40B4-BE49-F238E27FC236}">
                  <a16:creationId xmlns:a16="http://schemas.microsoft.com/office/drawing/2014/main" id="{DC2A54C6-12C7-9241-89A6-2854BCF8A8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6795" y="3770526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44" name="Group 113">
              <a:extLst>
                <a:ext uri="{FF2B5EF4-FFF2-40B4-BE49-F238E27FC236}">
                  <a16:creationId xmlns:a16="http://schemas.microsoft.com/office/drawing/2014/main" id="{3661283D-4B1B-F843-809D-625D2FB3F3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6049" y="4102197"/>
              <a:ext cx="298780" cy="338554"/>
              <a:chOff x="7126748" y="4088704"/>
              <a:chExt cx="298780" cy="338554"/>
            </a:xfrm>
          </p:grpSpPr>
          <p:sp>
            <p:nvSpPr>
              <p:cNvPr id="68645" name="Oval 114">
                <a:extLst>
                  <a:ext uri="{FF2B5EF4-FFF2-40B4-BE49-F238E27FC236}">
                    <a16:creationId xmlns:a16="http://schemas.microsoft.com/office/drawing/2014/main" id="{CAAEF10E-AF75-5748-8BE6-15A1714D1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46" name="TextBox 115">
                <a:extLst>
                  <a:ext uri="{FF2B5EF4-FFF2-40B4-BE49-F238E27FC236}">
                    <a16:creationId xmlns:a16="http://schemas.microsoft.com/office/drawing/2014/main" id="{ADF97FDD-EB1E-C243-83B6-BA435E9B24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6748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9B36DC8-1B3B-1248-BB69-19803F0203AA}"/>
              </a:ext>
            </a:extLst>
          </p:cNvPr>
          <p:cNvGrpSpPr>
            <a:grpSpLocks/>
          </p:cNvGrpSpPr>
          <p:nvPr/>
        </p:nvGrpSpPr>
        <p:grpSpPr bwMode="auto">
          <a:xfrm>
            <a:off x="6865938" y="5237163"/>
            <a:ext cx="300037" cy="679450"/>
            <a:chOff x="4064326" y="3759579"/>
            <a:chExt cx="298780" cy="680611"/>
          </a:xfrm>
        </p:grpSpPr>
        <p:cxnSp>
          <p:nvCxnSpPr>
            <p:cNvPr id="68639" name="Straight Connector 117">
              <a:extLst>
                <a:ext uri="{FF2B5EF4-FFF2-40B4-BE49-F238E27FC236}">
                  <a16:creationId xmlns:a16="http://schemas.microsoft.com/office/drawing/2014/main" id="{1DA7EB9F-E533-0849-82A1-E17F391FA1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6385" y="3759579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40" name="Group 118">
              <a:extLst>
                <a:ext uri="{FF2B5EF4-FFF2-40B4-BE49-F238E27FC236}">
                  <a16:creationId xmlns:a16="http://schemas.microsoft.com/office/drawing/2014/main" id="{C028E196-97AC-CD40-A856-1C5C030D4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4326" y="4101636"/>
              <a:ext cx="298780" cy="338554"/>
              <a:chOff x="7126748" y="4088704"/>
              <a:chExt cx="298780" cy="338554"/>
            </a:xfrm>
          </p:grpSpPr>
          <p:sp>
            <p:nvSpPr>
              <p:cNvPr id="68641" name="Oval 119">
                <a:extLst>
                  <a:ext uri="{FF2B5EF4-FFF2-40B4-BE49-F238E27FC236}">
                    <a16:creationId xmlns:a16="http://schemas.microsoft.com/office/drawing/2014/main" id="{25D94F01-0427-3E4B-9C76-E6E24EA61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42" name="TextBox 120">
                <a:extLst>
                  <a:ext uri="{FF2B5EF4-FFF2-40B4-BE49-F238E27FC236}">
                    <a16:creationId xmlns:a16="http://schemas.microsoft.com/office/drawing/2014/main" id="{FBB8772F-2CAA-C64D-A219-8BBAA3BBC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6748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FEE6CF4-2146-2C4A-9ACF-792C3CD42B66}"/>
              </a:ext>
            </a:extLst>
          </p:cNvPr>
          <p:cNvGrpSpPr>
            <a:grpSpLocks/>
          </p:cNvGrpSpPr>
          <p:nvPr/>
        </p:nvGrpSpPr>
        <p:grpSpPr bwMode="auto">
          <a:xfrm>
            <a:off x="6330950" y="3789363"/>
            <a:ext cx="298450" cy="647700"/>
            <a:chOff x="3528567" y="2312591"/>
            <a:chExt cx="298780" cy="646584"/>
          </a:xfrm>
        </p:grpSpPr>
        <p:cxnSp>
          <p:nvCxnSpPr>
            <p:cNvPr id="68635" name="Straight Connector 122">
              <a:extLst>
                <a:ext uri="{FF2B5EF4-FFF2-40B4-BE49-F238E27FC236}">
                  <a16:creationId xmlns:a16="http://schemas.microsoft.com/office/drawing/2014/main" id="{65E03272-2984-0043-ACD1-66E118D35C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77779" y="2595730"/>
              <a:ext cx="12251" cy="363445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636" name="Group 123">
              <a:extLst>
                <a:ext uri="{FF2B5EF4-FFF2-40B4-BE49-F238E27FC236}">
                  <a16:creationId xmlns:a16="http://schemas.microsoft.com/office/drawing/2014/main" id="{1DB7420A-90D0-5D48-AFC6-709EAA096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8567" y="2312591"/>
              <a:ext cx="298780" cy="338554"/>
              <a:chOff x="7126748" y="4088704"/>
              <a:chExt cx="298780" cy="338554"/>
            </a:xfrm>
          </p:grpSpPr>
          <p:sp>
            <p:nvSpPr>
              <p:cNvPr id="68637" name="Oval 124">
                <a:extLst>
                  <a:ext uri="{FF2B5EF4-FFF2-40B4-BE49-F238E27FC236}">
                    <a16:creationId xmlns:a16="http://schemas.microsoft.com/office/drawing/2014/main" id="{A03F70CA-76A5-C340-8593-249D8A41D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3482" y="4166297"/>
                <a:ext cx="220510" cy="20009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68638" name="TextBox 125">
                <a:extLst>
                  <a:ext uri="{FF2B5EF4-FFF2-40B4-BE49-F238E27FC236}">
                    <a16:creationId xmlns:a16="http://schemas.microsoft.com/office/drawing/2014/main" id="{4B7FB92F-CBBD-3D48-B3AD-F7BCC75A16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6748" y="4088704"/>
                <a:ext cx="2987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  <p:sp>
        <p:nvSpPr>
          <p:cNvPr id="68630" name="TextBox 126">
            <a:extLst>
              <a:ext uri="{FF2B5EF4-FFF2-40B4-BE49-F238E27FC236}">
                <a16:creationId xmlns:a16="http://schemas.microsoft.com/office/drawing/2014/main" id="{129AA70F-D583-DF4D-A833-7244EE0E7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4062413"/>
            <a:ext cx="806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i="1">
                <a:cs typeface="Arial" panose="020B0604020202020204" pitchFamily="34" charset="0"/>
              </a:rPr>
              <a:t>arrivals</a:t>
            </a:r>
          </a:p>
        </p:txBody>
      </p:sp>
      <p:sp>
        <p:nvSpPr>
          <p:cNvPr id="68631" name="TextBox 127">
            <a:extLst>
              <a:ext uri="{FF2B5EF4-FFF2-40B4-BE49-F238E27FC236}">
                <a16:creationId xmlns:a16="http://schemas.microsoft.com/office/drawing/2014/main" id="{19985261-355C-9A49-849A-BD4303251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5260975"/>
            <a:ext cx="1087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i="1">
                <a:cs typeface="Arial" panose="020B0604020202020204" pitchFamily="34" charset="0"/>
              </a:rPr>
              <a:t>departures</a:t>
            </a:r>
          </a:p>
        </p:txBody>
      </p:sp>
      <p:sp>
        <p:nvSpPr>
          <p:cNvPr id="68632" name="TextBox 128">
            <a:extLst>
              <a:ext uri="{FF2B5EF4-FFF2-40B4-BE49-F238E27FC236}">
                <a16:creationId xmlns:a16="http://schemas.microsoft.com/office/drawing/2014/main" id="{14CCFD43-C911-6340-8B2C-1461AD313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488" y="4567238"/>
            <a:ext cx="8604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1275"/>
              </a:lnSpc>
            </a:pPr>
            <a:r>
              <a:rPr lang="en-US" altLang="en-US" sz="1400" i="1">
                <a:cs typeface="Arial" panose="020B0604020202020204" pitchFamily="34" charset="0"/>
              </a:rPr>
              <a:t>packet in service</a:t>
            </a:r>
          </a:p>
        </p:txBody>
      </p:sp>
      <p:sp>
        <p:nvSpPr>
          <p:cNvPr id="68633" name="Slide Number Placeholder 5">
            <a:extLst>
              <a:ext uri="{FF2B5EF4-FFF2-40B4-BE49-F238E27FC236}">
                <a16:creationId xmlns:a16="http://schemas.microsoft.com/office/drawing/2014/main" id="{6526D236-BC89-234B-948E-A4B5DC96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E9A486C5-5D9D-2344-94E3-7F4D495A7CED}" type="slidenum">
              <a:rPr lang="en-US" altLang="en-US" sz="1200">
                <a:latin typeface="Tahoma" panose="020B0604030504040204" pitchFamily="34" charset="0"/>
              </a:rPr>
              <a:pPr/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8634" name="Footer Placeholder 2">
            <a:extLst>
              <a:ext uri="{FF2B5EF4-FFF2-40B4-BE49-F238E27FC236}">
                <a16:creationId xmlns:a16="http://schemas.microsoft.com/office/drawing/2014/main" id="{2201E1E0-8A37-DF49-9DD3-8588E88D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F29341-D4D6-6F47-8014-5255115E4469}"/>
              </a:ext>
            </a:extLst>
          </p:cNvPr>
          <p:cNvCxnSpPr/>
          <p:nvPr/>
        </p:nvCxnSpPr>
        <p:spPr bwMode="auto">
          <a:xfrm>
            <a:off x="5472515" y="4452938"/>
            <a:ext cx="3249210" cy="190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234C5E1-4727-C84E-A4CF-12BF74A794FD}"/>
              </a:ext>
            </a:extLst>
          </p:cNvPr>
          <p:cNvCxnSpPr/>
          <p:nvPr/>
        </p:nvCxnSpPr>
        <p:spPr bwMode="auto">
          <a:xfrm>
            <a:off x="5444733" y="5230019"/>
            <a:ext cx="3249210" cy="190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0F63F0-60FD-FB44-BFC7-86E3BE7E295E}"/>
              </a:ext>
            </a:extLst>
          </p:cNvPr>
          <p:cNvSpPr txBox="1"/>
          <p:nvPr/>
        </p:nvSpPr>
        <p:spPr>
          <a:xfrm>
            <a:off x="5788255" y="5946458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 and 3 arrive while 1 in service</a:t>
            </a:r>
          </a:p>
          <a:p>
            <a:r>
              <a:rPr lang="en-US" sz="1200" dirty="0"/>
              <a:t>3 jumps ahead of 2 for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79316991-0A3B-174E-9886-AF213847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0355" y="193814"/>
            <a:ext cx="5829300" cy="48281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Overview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3ECFBB-34B3-5648-9AF6-3C00A0801E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6058" y="1247276"/>
            <a:ext cx="6579629" cy="4398150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Internet Control Message Protocol (ICMP) </a:t>
            </a:r>
            <a:r>
              <a:rPr lang="en-US" altLang="en-US" dirty="0">
                <a:ea typeface="ＭＳ Ｐゴシック" panose="020B0600070205080204" pitchFamily="34" charset="-128"/>
              </a:rPr>
              <a:t>is a helper protocol that supports IP with facility for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error reporting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queries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ICMP messages are encapsulated as IP datagrams: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IPv4, protocol field in header is set to 1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IPv6, next header field in header is set to 58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18436" name="Object 5">
            <a:extLst>
              <a:ext uri="{FF2B5EF4-FFF2-40B4-BE49-F238E27FC236}">
                <a16:creationId xmlns:a16="http://schemas.microsoft.com/office/drawing/2014/main" id="{FD9D49E7-4E93-2742-82D2-9459C09C3E0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1331624"/>
              </p:ext>
            </p:extLst>
          </p:nvPr>
        </p:nvGraphicFramePr>
        <p:xfrm>
          <a:off x="1242745" y="4355111"/>
          <a:ext cx="4843463" cy="558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83" name="Visio" r:id="rId4" imgW="6723236" imgH="775170" progId="Visio.Drawing.11">
                  <p:embed/>
                </p:oleObj>
              </mc:Choice>
              <mc:Fallback>
                <p:oleObj name="Visio" r:id="rId4" imgW="6723236" imgH="775170" progId="Visio.Drawing.11">
                  <p:embed/>
                  <p:pic>
                    <p:nvPicPr>
                      <p:cNvPr id="18436" name="Object 5">
                        <a:extLst>
                          <a:ext uri="{FF2B5EF4-FFF2-40B4-BE49-F238E27FC236}">
                            <a16:creationId xmlns:a16="http://schemas.microsoft.com/office/drawing/2014/main" id="{FD9D49E7-4E93-2742-82D2-9459C09C3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2745" y="4355111"/>
                        <a:ext cx="4843463" cy="558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DA6D39-BAD2-A149-898C-070A2B15F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378720"/>
              </p:ext>
            </p:extLst>
          </p:nvPr>
        </p:nvGraphicFramePr>
        <p:xfrm>
          <a:off x="1295769" y="5807671"/>
          <a:ext cx="4886325" cy="558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84" name="Visio" r:id="rId6" imgW="6723236" imgH="775170" progId="Visio.Drawing.11">
                  <p:embed/>
                </p:oleObj>
              </mc:Choice>
              <mc:Fallback>
                <p:oleObj name="Visio" r:id="rId6" imgW="6723236" imgH="775170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DA6D39-BAD2-A149-898C-070A2B15F5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769" y="5807671"/>
                        <a:ext cx="4886325" cy="558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9" descr="underline_base">
            <a:extLst>
              <a:ext uri="{FF2B5EF4-FFF2-40B4-BE49-F238E27FC236}">
                <a16:creationId xmlns:a16="http://schemas.microsoft.com/office/drawing/2014/main" id="{AE47E512-B10B-024E-BE0F-77C9E5666C8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4" y="728676"/>
            <a:ext cx="2071022" cy="22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9872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F45ECE1-8EF0-1146-9FA6-3FEA71E99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ICMP/ICMPv6  message format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119718C-0916-0E45-B38B-844D7A79B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  <a:tabLst>
                <a:tab pos="1160860" algn="l"/>
                <a:tab pos="2053829" algn="l"/>
                <a:tab pos="3184327" algn="l"/>
              </a:tabLst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	</a:t>
            </a:r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A3DBDF27-F584-CE42-AE6C-3768CA571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1418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graphicFrame>
        <p:nvGraphicFramePr>
          <p:cNvPr id="19461" name="Object 5">
            <a:extLst>
              <a:ext uri="{FF2B5EF4-FFF2-40B4-BE49-F238E27FC236}">
                <a16:creationId xmlns:a16="http://schemas.microsoft.com/office/drawing/2014/main" id="{40B4B6A8-B1D2-FD49-80E2-F65F4B4A1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11306"/>
              </p:ext>
            </p:extLst>
          </p:nvPr>
        </p:nvGraphicFramePr>
        <p:xfrm>
          <a:off x="875321" y="1709530"/>
          <a:ext cx="7436898" cy="164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68" name="Visio" r:id="rId4" imgW="7730088" imgH="1710990" progId="Visio.Drawing.11">
                  <p:embed/>
                </p:oleObj>
              </mc:Choice>
              <mc:Fallback>
                <p:oleObj name="Visio" r:id="rId4" imgW="7730088" imgH="1710990" progId="Visio.Drawing.11">
                  <p:embed/>
                  <p:pic>
                    <p:nvPicPr>
                      <p:cNvPr id="19461" name="Object 5">
                        <a:extLst>
                          <a:ext uri="{FF2B5EF4-FFF2-40B4-BE49-F238E27FC236}">
                            <a16:creationId xmlns:a16="http://schemas.microsoft.com/office/drawing/2014/main" id="{40B4B6A8-B1D2-FD49-80E2-F65F4B4A1E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321" y="1709530"/>
                        <a:ext cx="7436898" cy="1640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7">
            <a:extLst>
              <a:ext uri="{FF2B5EF4-FFF2-40B4-BE49-F238E27FC236}">
                <a16:creationId xmlns:a16="http://schemas.microsoft.com/office/drawing/2014/main" id="{75BB8190-37A5-9C46-BAE5-E9249D1D5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7" y="3600450"/>
            <a:ext cx="8209722" cy="23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16" rIns="51431" bIns="25716"/>
          <a:lstStyle>
            <a:lvl1pPr marL="342900" indent="-3429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  <a:tabLst>
                <a:tab pos="2024360" algn="l"/>
                <a:tab pos="3184327" algn="l"/>
              </a:tabLst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Type: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 	</a:t>
            </a:r>
            <a:r>
              <a:rPr lang="en-US" altLang="en-US" sz="2000" dirty="0">
                <a:latin typeface="Arial" panose="020B0604020202020204" pitchFamily="34" charset="0"/>
              </a:rPr>
              <a:t>type of ICMP message</a:t>
            </a:r>
          </a:p>
          <a:p>
            <a:pPr>
              <a:spcBef>
                <a:spcPct val="20000"/>
              </a:spcBef>
              <a:buFontTx/>
              <a:buChar char="•"/>
              <a:tabLst>
                <a:tab pos="2024360" algn="l"/>
                <a:tab pos="3184327" algn="l"/>
              </a:tabLst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Code: 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>
                <a:latin typeface="Arial" panose="020B0604020202020204" pitchFamily="34" charset="0"/>
              </a:rPr>
              <a:t>subtype of ICMP message </a:t>
            </a:r>
          </a:p>
          <a:p>
            <a:pPr>
              <a:spcBef>
                <a:spcPct val="20000"/>
              </a:spcBef>
              <a:buFontTx/>
              <a:buChar char="•"/>
              <a:tabLst>
                <a:tab pos="2024360" algn="l"/>
                <a:tab pos="3184327" algn="l"/>
              </a:tabLst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Checksum: </a:t>
            </a:r>
            <a:r>
              <a:rPr lang="en-US" altLang="en-US" sz="2000" dirty="0">
                <a:latin typeface="Arial" panose="020B0604020202020204" pitchFamily="34" charset="0"/>
              </a:rPr>
              <a:t>	similar to IP header checksum. Checksum is 	calculated over entire ICMP message</a:t>
            </a:r>
          </a:p>
          <a:p>
            <a:pPr>
              <a:spcBef>
                <a:spcPct val="20000"/>
              </a:spcBef>
              <a:buFontTx/>
              <a:buChar char="•"/>
              <a:tabLst>
                <a:tab pos="2024360" algn="l"/>
                <a:tab pos="3184327" algn="l"/>
              </a:tabLst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Additional information: 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>
                <a:latin typeface="Arial" panose="020B0604020202020204" pitchFamily="34" charset="0"/>
              </a:rPr>
              <a:t>specific to type and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BACF3-0E3A-6C4D-9582-665D3565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141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C7000E72-2CD8-F549-A5BE-D06D847B5EB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55" y="1217406"/>
            <a:ext cx="7133810" cy="15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6267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C92DD3-75C9-2C41-A288-CD09D4D80184}" type="slidenum">
              <a:rPr lang="en-US" sz="1050"/>
              <a:pPr/>
              <a:t>142</a:t>
            </a:fld>
            <a:endParaRPr lang="en-US" sz="105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0171" y="472109"/>
            <a:ext cx="5829300" cy="402708"/>
          </a:xfrm>
        </p:spPr>
        <p:txBody>
          <a:bodyPr/>
          <a:lstStyle/>
          <a:p>
            <a:r>
              <a:rPr lang="en-US" dirty="0"/>
              <a:t>ICMP Query message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143001" y="2794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400050" y="1384761"/>
            <a:ext cx="6457950" cy="93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5" tIns="34288" rIns="68575" bIns="34288"/>
          <a:lstStyle/>
          <a:p>
            <a:pPr marL="257175" indent="-257175">
              <a:spcBef>
                <a:spcPct val="20000"/>
              </a:spcBef>
              <a:buFontTx/>
              <a:buChar char="•"/>
              <a:tabLst>
                <a:tab pos="4245769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request</a:t>
            </a:r>
            <a:r>
              <a:rPr lang="en-US" sz="2400" dirty="0">
                <a:latin typeface="+mn-lt"/>
              </a:rPr>
              <a:t> sent by host to a router or host</a:t>
            </a:r>
          </a:p>
          <a:p>
            <a:pPr marL="257175" indent="-257175">
              <a:spcBef>
                <a:spcPct val="20000"/>
              </a:spcBef>
              <a:buFontTx/>
              <a:buChar char="•"/>
              <a:tabLst>
                <a:tab pos="4245769" algn="l"/>
              </a:tabLst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reply</a:t>
            </a:r>
            <a:r>
              <a:rPr lang="en-US" sz="2400" dirty="0">
                <a:latin typeface="+mn-lt"/>
              </a:rPr>
              <a:t> sent back to querying host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1143001" y="280499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487" name="Object 2"/>
          <p:cNvGraphicFramePr>
            <a:graphicFrameLocks noChangeAspect="1"/>
          </p:cNvGraphicFramePr>
          <p:nvPr/>
        </p:nvGraphicFramePr>
        <p:xfrm>
          <a:off x="1379484" y="3143855"/>
          <a:ext cx="6032281" cy="1654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2" name="Visio" r:id="rId3" imgW="8839200" imgH="1987296" progId="Visio.Drawing.6">
                  <p:embed/>
                </p:oleObj>
              </mc:Choice>
              <mc:Fallback>
                <p:oleObj name="Visio" r:id="rId3" imgW="8839200" imgH="1987296" progId="Visio.Drawing.6">
                  <p:embed/>
                  <p:pic>
                    <p:nvPicPr>
                      <p:cNvPr id="204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484" y="3143855"/>
                        <a:ext cx="6032281" cy="1654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9" descr="underline_base">
            <a:extLst>
              <a:ext uri="{FF2B5EF4-FFF2-40B4-BE49-F238E27FC236}">
                <a16:creationId xmlns:a16="http://schemas.microsoft.com/office/drawing/2014/main" id="{24271E69-1F07-8C47-9F3F-4DCB8181CE9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1118014"/>
            <a:ext cx="4887566" cy="13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3619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4F79C6D-4BD1-3543-93E1-143E14B8A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1937" y="1028700"/>
            <a:ext cx="7772400" cy="1371600"/>
          </a:xfrm>
        </p:spPr>
        <p:txBody>
          <a:bodyPr/>
          <a:lstStyle/>
          <a:p>
            <a:r>
              <a:rPr lang="en-US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“ping”</a:t>
            </a:r>
            <a:r>
              <a:rPr lang="en-US" altLang="en-US" dirty="0">
                <a:ea typeface="ＭＳ Ｐゴシック" panose="020B0600070205080204" pitchFamily="34" charset="-128"/>
              </a:rPr>
              <a:t> command issues an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ICMP Echo Request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receiver </a:t>
            </a:r>
            <a:r>
              <a:rPr lang="en-US" altLang="ja-JP" dirty="0">
                <a:ea typeface="ＭＳ Ｐゴシック" panose="020B0600070205080204" pitchFamily="34" charset="-128"/>
              </a:rPr>
              <a:t>responds with an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ICMP Echo Reply</a:t>
            </a:r>
            <a:endParaRPr lang="en-US" altLang="ja-JP" dirty="0">
              <a:solidFill>
                <a:srgbClr val="C00000"/>
              </a:solidFill>
              <a:ea typeface="ＭＳ Ｐゴシック" panose="020B0600070205080204" pitchFamily="34" charset="-128"/>
              <a:sym typeface="Math3" pitchFamily="2" charset="2"/>
            </a:endParaRPr>
          </a:p>
          <a:p>
            <a:pPr lvl="3"/>
            <a:endParaRPr lang="en-US" altLang="en-US" dirty="0">
              <a:ea typeface="ＭＳ Ｐゴシック" panose="020B0600070205080204" pitchFamily="34" charset="-128"/>
              <a:sym typeface="Math3" pitchFamily="2" charset="2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C06444-8644-E043-916E-DE386E133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0355" y="293205"/>
            <a:ext cx="5829300" cy="435523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Example:  Echo Request and Reply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4418F8-F975-6D43-A3FB-71B09028A6DE}"/>
              </a:ext>
            </a:extLst>
          </p:cNvPr>
          <p:cNvGrpSpPr/>
          <p:nvPr/>
        </p:nvGrpSpPr>
        <p:grpSpPr>
          <a:xfrm>
            <a:off x="2107096" y="3578096"/>
            <a:ext cx="4608651" cy="1935914"/>
            <a:chOff x="2900362" y="3580894"/>
            <a:chExt cx="3000376" cy="1177737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B7F854B-16C4-6F41-ACC7-CEA67172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3729931"/>
              <a:ext cx="557213" cy="10287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wrap="none" lIns="51431" tIns="25716" rIns="51431" bIns="25716" anchor="ctr"/>
            <a:lstStyle/>
            <a:p>
              <a:pPr algn="ctr">
                <a:spcBef>
                  <a:spcPts val="563"/>
                </a:spcBef>
                <a:spcAft>
                  <a:spcPts val="563"/>
                </a:spcAft>
                <a:defRPr/>
              </a:pPr>
              <a:r>
                <a:rPr lang="en-US" sz="788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or </a:t>
              </a:r>
              <a:br>
                <a:rPr lang="en-US" sz="788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788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Router </a:t>
              </a:r>
              <a:endParaRPr lang="en-US" sz="675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8A2B4AB2-D6A1-4748-87D4-A54B4477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362" y="3729931"/>
              <a:ext cx="557213" cy="985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wrap="none" lIns="51431" tIns="25716" rIns="51431" bIns="25716" anchor="ctr"/>
            <a:lstStyle/>
            <a:p>
              <a:pPr algn="ctr">
                <a:spcBef>
                  <a:spcPts val="563"/>
                </a:spcBef>
                <a:spcAft>
                  <a:spcPts val="563"/>
                </a:spcAft>
                <a:defRPr/>
              </a:pPr>
              <a:r>
                <a:rPr lang="en-US" sz="788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r>
                <a:rPr lang="en-US" sz="675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7695F-0E4C-484C-B1AC-29C04791E6C5}"/>
                </a:ext>
              </a:extLst>
            </p:cNvPr>
            <p:cNvGrpSpPr/>
            <p:nvPr/>
          </p:nvGrpSpPr>
          <p:grpSpPr>
            <a:xfrm>
              <a:off x="3454654" y="4120169"/>
              <a:ext cx="1884976" cy="400903"/>
              <a:chOff x="4109605" y="4657747"/>
              <a:chExt cx="3351068" cy="712715"/>
            </a:xfrm>
          </p:grpSpPr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E552BD0B-834B-4747-AC45-EF60AD5DB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9605" y="5049839"/>
                <a:ext cx="33510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A3BC3AD0-4E4D-724F-B348-4E8F312F9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75240" y="4852900"/>
                <a:ext cx="4817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4" name="Text Box 12">
                <a:extLst>
                  <a:ext uri="{FF2B5EF4-FFF2-40B4-BE49-F238E27FC236}">
                    <a16:creationId xmlns:a16="http://schemas.microsoft.com/office/drawing/2014/main" id="{62631325-E315-034F-8765-465C9403F0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0237" y="5114572"/>
                <a:ext cx="1009872" cy="255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51431" tIns="25716" rIns="51431" bIns="25716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ts val="563"/>
                  </a:spcBef>
                  <a:spcAft>
                    <a:spcPts val="563"/>
                  </a:spcAft>
                </a:pPr>
                <a:r>
                  <a:rPr lang="en-US" altLang="en-US" sz="1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Echo Reply</a:t>
                </a:r>
              </a:p>
            </p:txBody>
          </p:sp>
          <p:sp>
            <p:nvSpPr>
              <p:cNvPr id="25" name="Rectangle 10">
                <a:extLst>
                  <a:ext uri="{FF2B5EF4-FFF2-40B4-BE49-F238E27FC236}">
                    <a16:creationId xmlns:a16="http://schemas.microsoft.com/office/drawing/2014/main" id="{C6B698CA-11F8-A143-A495-065CF7FFA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1602" y="4657747"/>
                <a:ext cx="944464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51431" tIns="25716" rIns="51431" bIns="25716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13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ICMP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CCDE5D-04DE-F147-A6E5-E6E5CC1F3DF9}"/>
                </a:ext>
              </a:extLst>
            </p:cNvPr>
            <p:cNvGrpSpPr/>
            <p:nvPr/>
          </p:nvGrpSpPr>
          <p:grpSpPr>
            <a:xfrm>
              <a:off x="3454654" y="3580894"/>
              <a:ext cx="1884976" cy="374964"/>
              <a:chOff x="4109605" y="3699025"/>
              <a:chExt cx="3351068" cy="66660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7EBF67C2-78BD-2B40-8B25-D5FF92D4A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9605" y="4365624"/>
                <a:ext cx="335106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A368ADE2-B4FE-2244-BF36-606B33ED0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46724" y="4168687"/>
                <a:ext cx="4817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30" name="Text Box 12">
                <a:extLst>
                  <a:ext uri="{FF2B5EF4-FFF2-40B4-BE49-F238E27FC236}">
                    <a16:creationId xmlns:a16="http://schemas.microsoft.com/office/drawing/2014/main" id="{BED267AC-D8AA-AC43-B174-50A47A78E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6839" y="3699025"/>
                <a:ext cx="1608458" cy="255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51431" tIns="25716" rIns="51431" bIns="25716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ts val="563"/>
                  </a:spcBef>
                  <a:spcAft>
                    <a:spcPts val="563"/>
                  </a:spcAft>
                </a:pPr>
                <a:r>
                  <a:rPr lang="en-US" altLang="en-US" sz="1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Echo Request</a:t>
                </a:r>
                <a:endParaRPr lang="en-US" altLang="en-US" sz="1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10">
                <a:extLst>
                  <a:ext uri="{FF2B5EF4-FFF2-40B4-BE49-F238E27FC236}">
                    <a16:creationId xmlns:a16="http://schemas.microsoft.com/office/drawing/2014/main" id="{261388E3-BB28-2B47-83C8-E72F86299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8687" y="4009781"/>
                <a:ext cx="944464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51431" tIns="25716" rIns="51431" bIns="25716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13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ICMP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F5185-4CBC-A846-8CD7-6907D7ED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143</a:t>
            </a:fld>
            <a:endParaRPr lang="en-US"/>
          </a:p>
        </p:txBody>
      </p:sp>
      <p:pic>
        <p:nvPicPr>
          <p:cNvPr id="17" name="Picture 19" descr="underline_base">
            <a:extLst>
              <a:ext uri="{FF2B5EF4-FFF2-40B4-BE49-F238E27FC236}">
                <a16:creationId xmlns:a16="http://schemas.microsoft.com/office/drawing/2014/main" id="{4A0E421A-8210-C642-8ADF-F1236188EFC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0" y="764318"/>
            <a:ext cx="5307068" cy="10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8062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0475" y="352839"/>
            <a:ext cx="6269107" cy="581439"/>
          </a:xfrm>
        </p:spPr>
        <p:txBody>
          <a:bodyPr/>
          <a:lstStyle/>
          <a:p>
            <a:r>
              <a:rPr lang="en-US" altLang="en-US" sz="3000" dirty="0"/>
              <a:t>Format of ICMP Echo Request/Reply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  <a:tabLst>
                <a:tab pos="1160860" algn="l"/>
                <a:tab pos="2053829" algn="l"/>
                <a:tab pos="3184327" algn="l"/>
              </a:tabLst>
            </a:pPr>
            <a:r>
              <a:rPr lang="en-US" altLang="en-US" dirty="0">
                <a:solidFill>
                  <a:srgbClr val="0000FF"/>
                </a:solidFill>
              </a:rPr>
              <a:t> 	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2000252" y="2941418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350">
              <a:latin typeface="Times New Roman" panose="02020603050405020304" pitchFamily="18" charset="0"/>
            </a:endParaRPr>
          </a:p>
        </p:txBody>
      </p:sp>
      <p:graphicFrame>
        <p:nvGraphicFramePr>
          <p:cNvPr id="1229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218661"/>
              </p:ext>
            </p:extLst>
          </p:nvPr>
        </p:nvGraphicFramePr>
        <p:xfrm>
          <a:off x="0" y="1384522"/>
          <a:ext cx="9637192" cy="245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6" name="Visio" r:id="rId4" imgW="7730088" imgH="1992870" progId="Visio.Drawing.11">
                  <p:embed/>
                </p:oleObj>
              </mc:Choice>
              <mc:Fallback>
                <p:oleObj name="Visio" r:id="rId4" imgW="7730088" imgH="1992870" progId="Visio.Drawing.11">
                  <p:embed/>
                  <p:pic>
                    <p:nvPicPr>
                      <p:cNvPr id="122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84522"/>
                        <a:ext cx="9637192" cy="2451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96348" y="4174806"/>
            <a:ext cx="8547651" cy="224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16" rIns="51431" bIns="25716"/>
          <a:lstStyle>
            <a:lvl1pPr marL="342900" indent="-342900">
              <a:spcBef>
                <a:spcPct val="20000"/>
              </a:spcBef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6610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</a:rPr>
              <a:t>Identifier, Sequence Number: </a:t>
            </a:r>
            <a:r>
              <a:rPr lang="en-US" altLang="en-US" dirty="0"/>
              <a:t>Used by source to match Echo Replies with Echo Requests (Echo Reply does not modify these fields)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Payload</a:t>
            </a:r>
            <a:r>
              <a:rPr lang="en-US" altLang="en-US" dirty="0"/>
              <a:t> (optional): dummy characters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61CC1-9C2B-6C46-A0EB-5970B6BD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144</a:t>
            </a:fld>
            <a:endParaRPr lang="en-US"/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A00CF8A9-B77D-2446-A493-F8BD9B5B09DC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5" y="963102"/>
            <a:ext cx="5638143" cy="13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9175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2193995-9810-0D41-953E-FB59C21B8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085" y="313082"/>
            <a:ext cx="5829300" cy="467054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ICMP Error message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9F07C4F-B0AC-F844-89D8-85B2CCF0E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  <a:tabLst>
                <a:tab pos="1160860" algn="l"/>
                <a:tab pos="2053829" algn="l"/>
                <a:tab pos="3184327" algn="l"/>
              </a:tabLst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	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8362CFF-6FA5-084D-9317-17DC346F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1418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D7DE141A-C429-2743-8AC9-46F903468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5" y="3379304"/>
            <a:ext cx="8209722" cy="310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16" rIns="51431" bIns="25716"/>
          <a:lstStyle>
            <a:lvl1pPr marL="342900" indent="-3429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ICMP error messages report error conditions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typically sent when a datagram is discarded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error message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</a:rPr>
              <a:t>contains parts</a:t>
            </a:r>
            <a:r>
              <a:rPr lang="en-US" altLang="en-US" dirty="0">
                <a:latin typeface="Arial" panose="020B0604020202020204" pitchFamily="34" charset="0"/>
              </a:rPr>
              <a:t> of the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</a:rPr>
              <a:t>discarded</a:t>
            </a:r>
            <a:r>
              <a:rPr lang="en-US" altLang="en-US" dirty="0">
                <a:latin typeface="Arial" panose="020B0604020202020204" pitchFamily="34" charset="0"/>
              </a:rPr>
              <a:t> datagram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error message is passed from ICMP to the </a:t>
            </a:r>
            <a:r>
              <a:rPr lang="en-US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higher layers to notify of error</a:t>
            </a:r>
            <a:endParaRPr lang="en-US" altLang="en-US" sz="135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1926F7C6-00D1-2243-BFCB-BBD19CD45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3559" name="Rectangle 9">
            <a:extLst>
              <a:ext uri="{FF2B5EF4-FFF2-40B4-BE49-F238E27FC236}">
                <a16:creationId xmlns:a16="http://schemas.microsoft.com/office/drawing/2014/main" id="{26336B42-8F11-714F-9E65-0A3D27FA4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graphicFrame>
        <p:nvGraphicFramePr>
          <p:cNvPr id="23560" name="Object 8">
            <a:extLst>
              <a:ext uri="{FF2B5EF4-FFF2-40B4-BE49-F238E27FC236}">
                <a16:creationId xmlns:a16="http://schemas.microsoft.com/office/drawing/2014/main" id="{E0649698-8843-E444-A188-A0CA4C431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683827"/>
              </p:ext>
            </p:extLst>
          </p:nvPr>
        </p:nvGraphicFramePr>
        <p:xfrm>
          <a:off x="-382342" y="1192696"/>
          <a:ext cx="9178163" cy="2060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0" name="Visio" r:id="rId4" imgW="26517600" imgH="5956300" progId="Visio.Drawing.6">
                  <p:embed/>
                </p:oleObj>
              </mc:Choice>
              <mc:Fallback>
                <p:oleObj name="Visio" r:id="rId4" imgW="26517600" imgH="5956300" progId="Visio.Drawing.6">
                  <p:embed/>
                  <p:pic>
                    <p:nvPicPr>
                      <p:cNvPr id="23560" name="Object 8">
                        <a:extLst>
                          <a:ext uri="{FF2B5EF4-FFF2-40B4-BE49-F238E27FC236}">
                            <a16:creationId xmlns:a16="http://schemas.microsoft.com/office/drawing/2014/main" id="{E0649698-8843-E444-A188-A0CA4C431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2342" y="1192696"/>
                        <a:ext cx="9178163" cy="2060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D7878-5578-144F-BDB4-71532494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145</a:t>
            </a:fld>
            <a:endParaRPr lang="en-US"/>
          </a:p>
        </p:txBody>
      </p:sp>
      <p:pic>
        <p:nvPicPr>
          <p:cNvPr id="10" name="Picture 19" descr="underline_base">
            <a:extLst>
              <a:ext uri="{FF2B5EF4-FFF2-40B4-BE49-F238E27FC236}">
                <a16:creationId xmlns:a16="http://schemas.microsoft.com/office/drawing/2014/main" id="{8DF3503F-F51D-E646-AAA6-804A23D8546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" y="963103"/>
            <a:ext cx="4487346" cy="11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540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D0F690-FF07-1042-B2EF-D8E85F8D5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458" y="233570"/>
            <a:ext cx="6180082" cy="537998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Example: ICMP Network Unreachable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23CCFE4-B75B-0243-B9CC-BA15BC782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544" y="951230"/>
            <a:ext cx="8466917" cy="147391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  <a:tabLst>
                <a:tab pos="1028700" algn="l"/>
                <a:tab pos="3184327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If a routing table lookup does not find a match for the destination IP address, the datagram is discarded and an ICMP Network Unreachable is send to the source of the datagram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393478-F538-DE43-8D38-12CC8633AAB5}"/>
              </a:ext>
            </a:extLst>
          </p:cNvPr>
          <p:cNvGrpSpPr/>
          <p:nvPr/>
        </p:nvGrpSpPr>
        <p:grpSpPr>
          <a:xfrm>
            <a:off x="815010" y="2743202"/>
            <a:ext cx="7494104" cy="3617845"/>
            <a:chOff x="2900362" y="3649276"/>
            <a:chExt cx="3831355" cy="1109355"/>
          </a:xfrm>
        </p:grpSpPr>
        <p:sp>
          <p:nvSpPr>
            <p:cNvPr id="163847" name="Rectangle 7">
              <a:extLst>
                <a:ext uri="{FF2B5EF4-FFF2-40B4-BE49-F238E27FC236}">
                  <a16:creationId xmlns:a16="http://schemas.microsoft.com/office/drawing/2014/main" id="{BF178982-FE88-6F4F-A246-AE39A78EE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3729931"/>
              <a:ext cx="557213" cy="10287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wrap="none" lIns="51431" tIns="25716" rIns="51431" bIns="25716" anchor="ctr"/>
            <a:lstStyle/>
            <a:p>
              <a:pPr algn="ctr">
                <a:spcBef>
                  <a:spcPts val="563"/>
                </a:spcBef>
                <a:spcAft>
                  <a:spcPts val="563"/>
                </a:spcAft>
                <a:defRPr/>
              </a:pPr>
              <a:r>
                <a:rPr lang="en-US" sz="1400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Router</a:t>
              </a:r>
              <a:r>
                <a:rPr lang="en-US" sz="788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675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844" name="Rectangle 4">
              <a:extLst>
                <a:ext uri="{FF2B5EF4-FFF2-40B4-BE49-F238E27FC236}">
                  <a16:creationId xmlns:a16="http://schemas.microsoft.com/office/drawing/2014/main" id="{8D46A571-D530-6241-9120-33E7120E5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362" y="3729931"/>
              <a:ext cx="557213" cy="985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wrap="none" lIns="51431" tIns="25716" rIns="51431" bIns="25716" anchor="ctr"/>
            <a:lstStyle/>
            <a:p>
              <a:pPr algn="ctr">
                <a:spcBef>
                  <a:spcPts val="563"/>
                </a:spcBef>
                <a:spcAft>
                  <a:spcPts val="563"/>
                </a:spcAft>
                <a:defRPr/>
              </a:pPr>
              <a:r>
                <a:rPr lang="en-US" sz="1400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r>
                <a:rPr lang="en-US" sz="675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6632" name="Text Box 8">
              <a:extLst>
                <a:ext uri="{FF2B5EF4-FFF2-40B4-BE49-F238E27FC236}">
                  <a16:creationId xmlns:a16="http://schemas.microsoft.com/office/drawing/2014/main" id="{0CAE5CA6-C1BF-2A4D-974C-21D4CB76B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0192" y="3912443"/>
              <a:ext cx="771525" cy="12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1" tIns="25716" rIns="51431" bIns="25716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ts val="563"/>
                </a:spcBef>
                <a:spcAft>
                  <a:spcPts val="563"/>
                </a:spcAft>
              </a:pPr>
              <a:r>
                <a:rPr lang="en-US" alt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match in routing table for 10.1.0.3</a:t>
              </a:r>
              <a:endParaRPr lang="en-US" altLang="en-US" sz="12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519771-87A2-214E-A918-846211491505}"/>
                </a:ext>
              </a:extLst>
            </p:cNvPr>
            <p:cNvGrpSpPr/>
            <p:nvPr/>
          </p:nvGrpSpPr>
          <p:grpSpPr>
            <a:xfrm>
              <a:off x="3464170" y="3649276"/>
              <a:ext cx="1859573" cy="310562"/>
              <a:chOff x="4126523" y="3820599"/>
              <a:chExt cx="3305908" cy="552110"/>
            </a:xfrm>
          </p:grpSpPr>
          <p:sp>
            <p:nvSpPr>
              <p:cNvPr id="26629" name="Line 5">
                <a:extLst>
                  <a:ext uri="{FF2B5EF4-FFF2-40B4-BE49-F238E27FC236}">
                    <a16:creationId xmlns:a16="http://schemas.microsoft.com/office/drawing/2014/main" id="{BA667AEA-1493-A84A-8F3E-A750B54BE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523" y="4372709"/>
                <a:ext cx="330590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6630" name="Text Box 6">
                <a:extLst>
                  <a:ext uri="{FF2B5EF4-FFF2-40B4-BE49-F238E27FC236}">
                    <a16:creationId xmlns:a16="http://schemas.microsoft.com/office/drawing/2014/main" id="{BF845522-DEB3-304D-8463-1B3F68CB6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6462" y="3820599"/>
                <a:ext cx="1211117" cy="128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51431" tIns="25716" rIns="51431" bIns="25716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ts val="563"/>
                  </a:spcBef>
                  <a:spcAft>
                    <a:spcPts val="563"/>
                  </a:spcAft>
                </a:pPr>
                <a:r>
                  <a:rPr lang="en-US" altLang="en-US" sz="1200" b="1" i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IP datagram</a:t>
                </a:r>
                <a:endParaRPr lang="en-US" altLang="en-US" sz="1200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6E5B5622-B440-6541-81A6-4838130E4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039" y="3967316"/>
                <a:ext cx="1790038" cy="3014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51431" tIns="25716" rIns="51431" bIns="25716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Dst</a:t>
                </a:r>
                <a:r>
                  <a:rPr lang="en-US" alt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10.1.0.3</a:t>
                </a:r>
              </a:p>
            </p:txBody>
          </p:sp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F70BE01E-5A97-8F4E-BE4F-3163E65ED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9515" y="4121306"/>
                <a:ext cx="42524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F1501D-8803-AF4D-9198-C66F027063AA}"/>
                </a:ext>
              </a:extLst>
            </p:cNvPr>
            <p:cNvGrpSpPr/>
            <p:nvPr/>
          </p:nvGrpSpPr>
          <p:grpSpPr>
            <a:xfrm>
              <a:off x="3465871" y="4132776"/>
              <a:ext cx="1866593" cy="372969"/>
              <a:chOff x="4129547" y="4680155"/>
              <a:chExt cx="3318387" cy="663056"/>
            </a:xfrm>
          </p:grpSpPr>
          <p:sp>
            <p:nvSpPr>
              <p:cNvPr id="26633" name="Line 9">
                <a:extLst>
                  <a:ext uri="{FF2B5EF4-FFF2-40B4-BE49-F238E27FC236}">
                    <a16:creationId xmlns:a16="http://schemas.microsoft.com/office/drawing/2014/main" id="{F45AB450-65B0-D749-9A43-1FDCDC399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547" y="5029199"/>
                <a:ext cx="3318387" cy="2949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6635" name="Line 11">
                <a:extLst>
                  <a:ext uri="{FF2B5EF4-FFF2-40B4-BE49-F238E27FC236}">
                    <a16:creationId xmlns:a16="http://schemas.microsoft.com/office/drawing/2014/main" id="{C8FCEC53-1D66-834A-9271-9370F2B6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9988" y="4853809"/>
                <a:ext cx="4817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51431" tIns="25716" rIns="51431" bIns="25716" anchor="ctr"/>
              <a:lstStyle/>
              <a:p>
                <a:endParaRPr lang="en-US"/>
              </a:p>
            </p:txBody>
          </p:sp>
          <p:sp>
            <p:nvSpPr>
              <p:cNvPr id="26636" name="Text Box 12">
                <a:extLst>
                  <a:ext uri="{FF2B5EF4-FFF2-40B4-BE49-F238E27FC236}">
                    <a16:creationId xmlns:a16="http://schemas.microsoft.com/office/drawing/2014/main" id="{AC1319C9-168E-5B40-8B39-F6787C04A6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6964" y="5113567"/>
                <a:ext cx="1197075" cy="229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51431" tIns="25716" rIns="51431" bIns="25716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ts val="563"/>
                  </a:spcBef>
                  <a:spcAft>
                    <a:spcPts val="563"/>
                  </a:spcAft>
                </a:pPr>
                <a:r>
                  <a:rPr lang="en-US" altLang="en-US" sz="1200" b="1" i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Network </a:t>
                </a:r>
                <a:br>
                  <a:rPr lang="en-US" altLang="en-US" sz="1200" b="1" i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en-US" sz="1200" b="1" i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Unreachable</a:t>
                </a:r>
                <a:endParaRPr lang="en-US" altLang="en-US" sz="1200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Rectangle 10">
                <a:extLst>
                  <a:ext uri="{FF2B5EF4-FFF2-40B4-BE49-F238E27FC236}">
                    <a16:creationId xmlns:a16="http://schemas.microsoft.com/office/drawing/2014/main" id="{7E887628-5B3F-E442-A40C-4AD0788C0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9356" y="4680155"/>
                <a:ext cx="944464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51431" tIns="25716" rIns="51431" bIns="25716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13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ICMP</a:t>
                </a: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AA53-E7C3-EC45-A731-DC4DFDDA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146</a:t>
            </a:fld>
            <a:endParaRPr lang="en-US"/>
          </a:p>
        </p:txBody>
      </p:sp>
      <p:pic>
        <p:nvPicPr>
          <p:cNvPr id="18" name="Picture 19" descr="underline_base">
            <a:extLst>
              <a:ext uri="{FF2B5EF4-FFF2-40B4-BE49-F238E27FC236}">
                <a16:creationId xmlns:a16="http://schemas.microsoft.com/office/drawing/2014/main" id="{CB854ED8-E9BF-7646-9C13-5710CD327C3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0" y="776313"/>
            <a:ext cx="5898275" cy="12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3707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2351215-3284-4141-84F6-880CFE1E7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660" y="39757"/>
            <a:ext cx="7335079" cy="115293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Format of ICMP error message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506FD80-1D8D-6C48-8C5E-483963E46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  <a:tabLst>
                <a:tab pos="1160860" algn="l"/>
                <a:tab pos="2053829" algn="l"/>
                <a:tab pos="3184327" algn="l"/>
              </a:tabLst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	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90647FA-5BC2-D84D-B5C8-D6DC3EAC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1418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07E65191-9E78-E047-9C19-C6B2C1D0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48" y="4075043"/>
            <a:ext cx="9004852" cy="278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16" rIns="51431" bIns="25716"/>
          <a:lstStyle>
            <a:lvl1pPr marL="342900" indent="-3429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610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ICMP error messages includes parts of the discarded packet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IPv4:</a:t>
            </a:r>
            <a:r>
              <a:rPr lang="en-US" altLang="en-US" sz="2000" dirty="0">
                <a:latin typeface="Arial" panose="020B0604020202020204" pitchFamily="34" charset="0"/>
              </a:rPr>
              <a:t>  IP header and the first 8 bytes of the payload (typically: UDP, TCP)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IPv6:  </a:t>
            </a:r>
            <a:r>
              <a:rPr lang="en-US" altLang="en-US" sz="2000" dirty="0">
                <a:latin typeface="Arial" panose="020B0604020202020204" pitchFamily="34" charset="0"/>
              </a:rPr>
              <a:t>As much of the discarded packet as possible, but not exceeding minimum MTU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Information on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</a:rPr>
              <a:t>discarded</a:t>
            </a:r>
            <a:r>
              <a:rPr lang="en-US" altLang="en-US" dirty="0">
                <a:latin typeface="Arial" panose="020B0604020202020204" pitchFamily="34" charset="0"/>
              </a:rPr>
              <a:t> packet is used by source to pinpoint error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4783774A-B44C-BD42-A2B2-877CBB070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8A689EE0-146E-5A4E-A72B-D44756C1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4584" name="Rectangle 10">
            <a:extLst>
              <a:ext uri="{FF2B5EF4-FFF2-40B4-BE49-F238E27FC236}">
                <a16:creationId xmlns:a16="http://schemas.microsoft.com/office/drawing/2014/main" id="{5616490A-79EA-C54D-839E-C018B0D2C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636022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graphicFrame>
        <p:nvGraphicFramePr>
          <p:cNvPr id="24585" name="Object 9">
            <a:extLst>
              <a:ext uri="{FF2B5EF4-FFF2-40B4-BE49-F238E27FC236}">
                <a16:creationId xmlns:a16="http://schemas.microsoft.com/office/drawing/2014/main" id="{412AB821-5E13-AA4C-ABCA-9AE25657D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538487"/>
              </p:ext>
            </p:extLst>
          </p:nvPr>
        </p:nvGraphicFramePr>
        <p:xfrm>
          <a:off x="341681" y="993914"/>
          <a:ext cx="8184875" cy="3637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4" name="Visio" r:id="rId4" imgW="8415989" imgH="3743820" progId="Visio.Drawing.11">
                  <p:embed/>
                </p:oleObj>
              </mc:Choice>
              <mc:Fallback>
                <p:oleObj name="Visio" r:id="rId4" imgW="8415989" imgH="3743820" progId="Visio.Drawing.11">
                  <p:embed/>
                  <p:pic>
                    <p:nvPicPr>
                      <p:cNvPr id="24585" name="Object 9">
                        <a:extLst>
                          <a:ext uri="{FF2B5EF4-FFF2-40B4-BE49-F238E27FC236}">
                            <a16:creationId xmlns:a16="http://schemas.microsoft.com/office/drawing/2014/main" id="{412AB821-5E13-AA4C-ABCA-9AE25657D5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81" y="993914"/>
                        <a:ext cx="8184875" cy="3637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96EDC-A443-444C-90ED-B0B6AE0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147</a:t>
            </a:fld>
            <a:endParaRPr lang="en-US"/>
          </a:p>
        </p:txBody>
      </p:sp>
      <p:pic>
        <p:nvPicPr>
          <p:cNvPr id="11" name="Picture 19" descr="underline_base">
            <a:extLst>
              <a:ext uri="{FF2B5EF4-FFF2-40B4-BE49-F238E27FC236}">
                <a16:creationId xmlns:a16="http://schemas.microsoft.com/office/drawing/2014/main" id="{EE4D5246-D4C3-3644-B53E-A947413357E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4" y="1014510"/>
            <a:ext cx="7183849" cy="13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FC63-CAFE-2548-A2F8-12C586199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ICMP for IPv4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B11A0-3853-DA47-BF14-6C75B9BB2A7F}"/>
              </a:ext>
            </a:extLst>
          </p:cNvPr>
          <p:cNvSpPr/>
          <p:nvPr/>
        </p:nvSpPr>
        <p:spPr>
          <a:xfrm>
            <a:off x="1086901" y="2128944"/>
            <a:ext cx="6970199" cy="287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A6BFA4A-B0A8-C447-B104-938B98B757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0B82C-5E92-3A48-B1BF-159AE299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F87455-77C2-164A-B5B4-601D959C77B9}" type="slidenum">
              <a:rPr lang="en-US" sz="1050"/>
              <a:pPr/>
              <a:t>149</a:t>
            </a:fld>
            <a:endParaRPr lang="en-US" sz="105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8417" y="0"/>
            <a:ext cx="7113933" cy="1053548"/>
          </a:xfrm>
        </p:spPr>
        <p:txBody>
          <a:bodyPr/>
          <a:lstStyle/>
          <a:p>
            <a:r>
              <a:rPr lang="en-US" dirty="0"/>
              <a:t>Example of ICMP Queries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926" y="1289602"/>
            <a:ext cx="6686550" cy="394734"/>
          </a:xfrm>
        </p:spPr>
        <p:txBody>
          <a:bodyPr/>
          <a:lstStyle/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</a:t>
            </a:r>
            <a:r>
              <a:rPr lang="en-US" b="1" dirty="0">
                <a:latin typeface="Arial" charset="0"/>
              </a:rPr>
              <a:t>Type/Code: 	Description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		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		</a:t>
            </a:r>
            <a:r>
              <a:rPr lang="en-US" dirty="0">
                <a:latin typeface="Arial" charset="0"/>
              </a:rPr>
              <a:t>8/0 	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Echo</a:t>
            </a:r>
            <a:r>
              <a:rPr lang="en-US" dirty="0">
                <a:latin typeface="Arial" charset="0"/>
              </a:rPr>
              <a:t> Request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	0/0 	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Echo</a:t>
            </a:r>
            <a:r>
              <a:rPr lang="en-US" dirty="0">
                <a:latin typeface="Arial" charset="0"/>
              </a:rPr>
              <a:t> Reply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endParaRPr lang="en-US" dirty="0">
              <a:latin typeface="Arial" charset="0"/>
            </a:endParaRPr>
          </a:p>
          <a:p>
            <a:pPr>
              <a:spcBef>
                <a:spcPct val="10000"/>
              </a:spcBef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	13/0 	Timestamp Request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	14/0	Timestamp Reply 	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endParaRPr lang="en-US" dirty="0">
              <a:latin typeface="Arial" charset="0"/>
            </a:endParaRP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endParaRPr lang="en-US" dirty="0">
              <a:latin typeface="Arial" charset="0"/>
            </a:endParaRPr>
          </a:p>
          <a:p>
            <a:pPr>
              <a:spcBef>
                <a:spcPct val="10000"/>
              </a:spcBef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	10/0 	Router Solicitation</a:t>
            </a:r>
          </a:p>
          <a:p>
            <a:pPr>
              <a:buNone/>
              <a:tabLst>
                <a:tab pos="771525" algn="l"/>
                <a:tab pos="1843088" algn="l"/>
                <a:tab pos="4245769" algn="l"/>
              </a:tabLst>
            </a:pPr>
            <a:r>
              <a:rPr lang="en-US" dirty="0">
                <a:latin typeface="Arial" charset="0"/>
              </a:rPr>
              <a:t>		9/0	Router Advertisement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	</a:t>
            </a:r>
          </a:p>
        </p:txBody>
      </p:sp>
      <p:sp>
        <p:nvSpPr>
          <p:cNvPr id="21508" name="AutoShape 5"/>
          <p:cNvSpPr>
            <a:spLocks/>
          </p:cNvSpPr>
          <p:nvPr/>
        </p:nvSpPr>
        <p:spPr bwMode="auto">
          <a:xfrm>
            <a:off x="4798115" y="2179155"/>
            <a:ext cx="114300" cy="800100"/>
          </a:xfrm>
          <a:prstGeom prst="righ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used by the ping command</a:t>
            </a:r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F0193A95-5E4A-F341-804D-70C8CE90840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5" y="893508"/>
            <a:ext cx="5943499" cy="1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>
            <a:extLst>
              <a:ext uri="{FF2B5EF4-FFF2-40B4-BE49-F238E27FC236}">
                <a16:creationId xmlns:a16="http://schemas.microsoft.com/office/drawing/2014/main" id="{520F48D5-CAE4-0A44-AD8B-25B78AF02E7A}"/>
              </a:ext>
            </a:extLst>
          </p:cNvPr>
          <p:cNvSpPr>
            <a:spLocks/>
          </p:cNvSpPr>
          <p:nvPr/>
        </p:nvSpPr>
        <p:spPr bwMode="auto">
          <a:xfrm>
            <a:off x="5757584" y="3526249"/>
            <a:ext cx="114300" cy="800100"/>
          </a:xfrm>
          <a:prstGeom prst="righ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for synchronization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51F655B5-446A-5146-9519-460351703121}"/>
              </a:ext>
            </a:extLst>
          </p:cNvPr>
          <p:cNvSpPr>
            <a:spLocks/>
          </p:cNvSpPr>
          <p:nvPr/>
        </p:nvSpPr>
        <p:spPr bwMode="auto">
          <a:xfrm>
            <a:off x="5986014" y="5188312"/>
            <a:ext cx="113927" cy="800100"/>
          </a:xfrm>
          <a:prstGeom prst="righ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to find a router on a </a:t>
            </a:r>
          </a:p>
          <a:p>
            <a:r>
              <a:rPr lang="en-US" dirty="0">
                <a:solidFill>
                  <a:srgbClr val="C00000"/>
                </a:solidFill>
              </a:rPr>
              <a:t>	subnet</a:t>
            </a:r>
          </a:p>
        </p:txBody>
      </p:sp>
    </p:spTree>
    <p:extLst>
      <p:ext uri="{BB962C8B-B14F-4D97-AF65-F5344CB8AC3E}">
        <p14:creationId xmlns:p14="http://schemas.microsoft.com/office/powerpoint/2010/main" val="160062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7" descr="underline_base">
            <a:extLst>
              <a:ext uri="{FF2B5EF4-FFF2-40B4-BE49-F238E27FC236}">
                <a16:creationId xmlns:a16="http://schemas.microsoft.com/office/drawing/2014/main" id="{5C9ADDE7-5DB7-8C41-8487-0F6164ED4C5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84613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27D0FFD9-9F73-F847-B28E-F80506D2A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938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Scheduling policies: still more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26B66BA-A543-4547-9B1F-0B73875E6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2287" y="1214438"/>
            <a:ext cx="7934325" cy="175231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Round Robin (RR) scheduling: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multiple classes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cyclically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scan class queues, sending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one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complete packet from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class (if available) – fair queueing</a:t>
            </a:r>
          </a:p>
        </p:txBody>
      </p:sp>
      <p:grpSp>
        <p:nvGrpSpPr>
          <p:cNvPr id="70660" name="Group 1">
            <a:extLst>
              <a:ext uri="{FF2B5EF4-FFF2-40B4-BE49-F238E27FC236}">
                <a16:creationId xmlns:a16="http://schemas.microsoft.com/office/drawing/2014/main" id="{765A2BD3-E947-874C-A6DF-171BA9074DB0}"/>
              </a:ext>
            </a:extLst>
          </p:cNvPr>
          <p:cNvGrpSpPr>
            <a:grpSpLocks/>
          </p:cNvGrpSpPr>
          <p:nvPr/>
        </p:nvGrpSpPr>
        <p:grpSpPr bwMode="auto">
          <a:xfrm>
            <a:off x="665687" y="2992815"/>
            <a:ext cx="3978275" cy="2414587"/>
            <a:chOff x="4743786" y="3505977"/>
            <a:chExt cx="3978331" cy="2414740"/>
          </a:xfrm>
        </p:grpSpPr>
        <p:cxnSp>
          <p:nvCxnSpPr>
            <p:cNvPr id="70663" name="Straight Connector 6">
              <a:extLst>
                <a:ext uri="{FF2B5EF4-FFF2-40B4-BE49-F238E27FC236}">
                  <a16:creationId xmlns:a16="http://schemas.microsoft.com/office/drawing/2014/main" id="{4F74CF6D-1F32-5643-8796-4E0705284D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9275" y="4460807"/>
              <a:ext cx="32303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664" name="Straight Connector 7">
              <a:extLst>
                <a:ext uri="{FF2B5EF4-FFF2-40B4-BE49-F238E27FC236}">
                  <a16:creationId xmlns:a16="http://schemas.microsoft.com/office/drawing/2014/main" id="{94658176-D778-254C-95B9-41F8476100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91778" y="5232334"/>
              <a:ext cx="32303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0665" name="Group 8">
              <a:extLst>
                <a:ext uri="{FF2B5EF4-FFF2-40B4-BE49-F238E27FC236}">
                  <a16:creationId xmlns:a16="http://schemas.microsoft.com/office/drawing/2014/main" id="{A2C79895-F5D8-844C-BDC1-C1C526404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9591" y="4466455"/>
              <a:ext cx="347099" cy="755477"/>
              <a:chOff x="2797204" y="2989241"/>
              <a:chExt cx="347099" cy="755477"/>
            </a:xfrm>
          </p:grpSpPr>
          <p:sp>
            <p:nvSpPr>
              <p:cNvPr id="70733" name="Rectangle 9">
                <a:extLst>
                  <a:ext uri="{FF2B5EF4-FFF2-40B4-BE49-F238E27FC236}">
                    <a16:creationId xmlns:a16="http://schemas.microsoft.com/office/drawing/2014/main" id="{5F9F23C0-12D5-4B43-AFFA-8E4403BE6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204" y="2989241"/>
                <a:ext cx="347099" cy="755477"/>
              </a:xfrm>
              <a:prstGeom prst="rect">
                <a:avLst/>
              </a:prstGeom>
              <a:solidFill>
                <a:srgbClr val="CC0000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70734" name="Group 10">
                <a:extLst>
                  <a:ext uri="{FF2B5EF4-FFF2-40B4-BE49-F238E27FC236}">
                    <a16:creationId xmlns:a16="http://schemas.microsoft.com/office/drawing/2014/main" id="{2DB2B87D-3466-D140-A51E-56EE1AE867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21701" y="3197503"/>
                <a:ext cx="298780" cy="338554"/>
                <a:chOff x="2821701" y="3197503"/>
                <a:chExt cx="298780" cy="338554"/>
              </a:xfrm>
            </p:grpSpPr>
            <p:sp>
              <p:nvSpPr>
                <p:cNvPr id="70735" name="Oval 11">
                  <a:extLst>
                    <a:ext uri="{FF2B5EF4-FFF2-40B4-BE49-F238E27FC236}">
                      <a16:creationId xmlns:a16="http://schemas.microsoft.com/office/drawing/2014/main" id="{460A38DC-808F-4F44-9A0D-EB9F95AA2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541" y="327101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36" name="TextBox 12">
                  <a:extLst>
                    <a:ext uri="{FF2B5EF4-FFF2-40B4-BE49-F238E27FC236}">
                      <a16:creationId xmlns:a16="http://schemas.microsoft.com/office/drawing/2014/main" id="{CDFCA243-72D9-4841-B5EA-C4FDFC3F5B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1701" y="3197503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70666" name="Group 13">
              <a:extLst>
                <a:ext uri="{FF2B5EF4-FFF2-40B4-BE49-F238E27FC236}">
                  <a16:creationId xmlns:a16="http://schemas.microsoft.com/office/drawing/2014/main" id="{E7BFA8EC-4FC9-F84D-8633-69622369F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545" y="4463205"/>
              <a:ext cx="347099" cy="755477"/>
              <a:chOff x="2797204" y="2989241"/>
              <a:chExt cx="347099" cy="755477"/>
            </a:xfrm>
          </p:grpSpPr>
          <p:sp>
            <p:nvSpPr>
              <p:cNvPr id="70729" name="Rectangle 14">
                <a:extLst>
                  <a:ext uri="{FF2B5EF4-FFF2-40B4-BE49-F238E27FC236}">
                    <a16:creationId xmlns:a16="http://schemas.microsoft.com/office/drawing/2014/main" id="{6EFBEB89-2B1C-F740-922D-0F407811E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204" y="2989241"/>
                <a:ext cx="347099" cy="755477"/>
              </a:xfrm>
              <a:prstGeom prst="rect">
                <a:avLst/>
              </a:prstGeom>
              <a:solidFill>
                <a:srgbClr val="CC0000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70730" name="Group 15">
                <a:extLst>
                  <a:ext uri="{FF2B5EF4-FFF2-40B4-BE49-F238E27FC236}">
                    <a16:creationId xmlns:a16="http://schemas.microsoft.com/office/drawing/2014/main" id="{11D8B053-5ED1-8845-8148-C69D40219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21701" y="3197503"/>
                <a:ext cx="298780" cy="338554"/>
                <a:chOff x="2821701" y="3197503"/>
                <a:chExt cx="298780" cy="338554"/>
              </a:xfrm>
            </p:grpSpPr>
            <p:sp>
              <p:nvSpPr>
                <p:cNvPr id="70731" name="Oval 16">
                  <a:extLst>
                    <a:ext uri="{FF2B5EF4-FFF2-40B4-BE49-F238E27FC236}">
                      <a16:creationId xmlns:a16="http://schemas.microsoft.com/office/drawing/2014/main" id="{C05E0001-E3B1-E941-BA6A-150D2E148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541" y="327101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32" name="TextBox 17">
                  <a:extLst>
                    <a:ext uri="{FF2B5EF4-FFF2-40B4-BE49-F238E27FC236}">
                      <a16:creationId xmlns:a16="http://schemas.microsoft.com/office/drawing/2014/main" id="{6028D95D-C4AB-764F-B7B2-294E7D4EBE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1701" y="3197503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70667" name="Group 18">
              <a:extLst>
                <a:ext uri="{FF2B5EF4-FFF2-40B4-BE49-F238E27FC236}">
                  <a16:creationId xmlns:a16="http://schemas.microsoft.com/office/drawing/2014/main" id="{3B560640-47AB-4F42-B1DC-9B601EBC1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9418" y="4467757"/>
              <a:ext cx="347099" cy="755477"/>
              <a:chOff x="997686" y="3954289"/>
              <a:chExt cx="347099" cy="755477"/>
            </a:xfrm>
          </p:grpSpPr>
          <p:sp>
            <p:nvSpPr>
              <p:cNvPr id="70725" name="Rectangle 19">
                <a:extLst>
                  <a:ext uri="{FF2B5EF4-FFF2-40B4-BE49-F238E27FC236}">
                    <a16:creationId xmlns:a16="http://schemas.microsoft.com/office/drawing/2014/main" id="{9BF97514-8F4B-054A-8AF5-9935B4784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686" y="3954289"/>
                <a:ext cx="347099" cy="755477"/>
              </a:xfrm>
              <a:prstGeom prst="rect">
                <a:avLst/>
              </a:prstGeom>
              <a:solidFill>
                <a:srgbClr val="006633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70726" name="Group 20">
                <a:extLst>
                  <a:ext uri="{FF2B5EF4-FFF2-40B4-BE49-F238E27FC236}">
                    <a16:creationId xmlns:a16="http://schemas.microsoft.com/office/drawing/2014/main" id="{1549E551-DF11-5845-862A-C25FA596E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2183" y="4162551"/>
                <a:ext cx="298780" cy="338554"/>
                <a:chOff x="2821701" y="3197503"/>
                <a:chExt cx="298780" cy="338554"/>
              </a:xfrm>
            </p:grpSpPr>
            <p:sp>
              <p:nvSpPr>
                <p:cNvPr id="70727" name="Oval 21">
                  <a:extLst>
                    <a:ext uri="{FF2B5EF4-FFF2-40B4-BE49-F238E27FC236}">
                      <a16:creationId xmlns:a16="http://schemas.microsoft.com/office/drawing/2014/main" id="{B2D7C361-9E9E-8249-8308-6E28BF483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541" y="327101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28" name="TextBox 22">
                  <a:extLst>
                    <a:ext uri="{FF2B5EF4-FFF2-40B4-BE49-F238E27FC236}">
                      <a16:creationId xmlns:a16="http://schemas.microsoft.com/office/drawing/2014/main" id="{AC1A58C6-3827-C44A-9D35-87190C1944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1701" y="3197503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70668" name="Group 23">
              <a:extLst>
                <a:ext uri="{FF2B5EF4-FFF2-40B4-BE49-F238E27FC236}">
                  <a16:creationId xmlns:a16="http://schemas.microsoft.com/office/drawing/2014/main" id="{B408675F-5A5A-8F47-99E2-F51453CC34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5307" y="4464973"/>
              <a:ext cx="347099" cy="755477"/>
              <a:chOff x="2797204" y="2989241"/>
              <a:chExt cx="347099" cy="755477"/>
            </a:xfrm>
          </p:grpSpPr>
          <p:sp>
            <p:nvSpPr>
              <p:cNvPr id="70721" name="Rectangle 24">
                <a:extLst>
                  <a:ext uri="{FF2B5EF4-FFF2-40B4-BE49-F238E27FC236}">
                    <a16:creationId xmlns:a16="http://schemas.microsoft.com/office/drawing/2014/main" id="{CC1F475D-E6F3-0246-A462-8EDE958F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204" y="2989241"/>
                <a:ext cx="347099" cy="755477"/>
              </a:xfrm>
              <a:prstGeom prst="rect">
                <a:avLst/>
              </a:prstGeom>
              <a:solidFill>
                <a:srgbClr val="CC0000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70722" name="Group 25">
                <a:extLst>
                  <a:ext uri="{FF2B5EF4-FFF2-40B4-BE49-F238E27FC236}">
                    <a16:creationId xmlns:a16="http://schemas.microsoft.com/office/drawing/2014/main" id="{71E489C0-4AA0-F04A-BE85-78D4482C50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21701" y="3197503"/>
                <a:ext cx="298780" cy="338554"/>
                <a:chOff x="2821701" y="3197503"/>
                <a:chExt cx="298780" cy="338554"/>
              </a:xfrm>
            </p:grpSpPr>
            <p:sp>
              <p:nvSpPr>
                <p:cNvPr id="70723" name="Oval 26">
                  <a:extLst>
                    <a:ext uri="{FF2B5EF4-FFF2-40B4-BE49-F238E27FC236}">
                      <a16:creationId xmlns:a16="http://schemas.microsoft.com/office/drawing/2014/main" id="{5BB7D27B-070E-A44F-80C1-F1DC1A5B2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541" y="327101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24" name="TextBox 27">
                  <a:extLst>
                    <a:ext uri="{FF2B5EF4-FFF2-40B4-BE49-F238E27FC236}">
                      <a16:creationId xmlns:a16="http://schemas.microsoft.com/office/drawing/2014/main" id="{1A274884-6216-2A4B-B196-368140C5B8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1701" y="3197503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70669" name="Group 28">
              <a:extLst>
                <a:ext uri="{FF2B5EF4-FFF2-40B4-BE49-F238E27FC236}">
                  <a16:creationId xmlns:a16="http://schemas.microsoft.com/office/drawing/2014/main" id="{BC14F430-68CD-C54D-BA26-30DB9E83B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7471" y="4473145"/>
              <a:ext cx="347099" cy="755477"/>
              <a:chOff x="997686" y="3954289"/>
              <a:chExt cx="347099" cy="755477"/>
            </a:xfrm>
          </p:grpSpPr>
          <p:sp>
            <p:nvSpPr>
              <p:cNvPr id="70717" name="Rectangle 29">
                <a:extLst>
                  <a:ext uri="{FF2B5EF4-FFF2-40B4-BE49-F238E27FC236}">
                    <a16:creationId xmlns:a16="http://schemas.microsoft.com/office/drawing/2014/main" id="{09B4179C-4530-9B41-93BF-E4443C79F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686" y="3954289"/>
                <a:ext cx="347099" cy="755477"/>
              </a:xfrm>
              <a:prstGeom prst="rect">
                <a:avLst/>
              </a:prstGeom>
              <a:solidFill>
                <a:srgbClr val="006633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70718" name="Group 30">
                <a:extLst>
                  <a:ext uri="{FF2B5EF4-FFF2-40B4-BE49-F238E27FC236}">
                    <a16:creationId xmlns:a16="http://schemas.microsoft.com/office/drawing/2014/main" id="{E3A57BC8-2BCD-CB41-A617-BF348B677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2183" y="4162551"/>
                <a:ext cx="298780" cy="338554"/>
                <a:chOff x="2821701" y="3197503"/>
                <a:chExt cx="298780" cy="338554"/>
              </a:xfrm>
            </p:grpSpPr>
            <p:sp>
              <p:nvSpPr>
                <p:cNvPr id="70719" name="Oval 31">
                  <a:extLst>
                    <a:ext uri="{FF2B5EF4-FFF2-40B4-BE49-F238E27FC236}">
                      <a16:creationId xmlns:a16="http://schemas.microsoft.com/office/drawing/2014/main" id="{BB944FF6-5F8F-DC42-9D4E-EFFE1AFC4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541" y="327101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20" name="TextBox 32">
                  <a:extLst>
                    <a:ext uri="{FF2B5EF4-FFF2-40B4-BE49-F238E27FC236}">
                      <a16:creationId xmlns:a16="http://schemas.microsoft.com/office/drawing/2014/main" id="{78B56BBB-BFB5-F940-8B8F-6D250C5EE6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21701" y="3197503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5</a:t>
                  </a:r>
                </a:p>
              </p:txBody>
            </p:sp>
          </p:grpSp>
        </p:grpSp>
        <p:grpSp>
          <p:nvGrpSpPr>
            <p:cNvPr id="70670" name="Group 33">
              <a:extLst>
                <a:ext uri="{FF2B5EF4-FFF2-40B4-BE49-F238E27FC236}">
                  <a16:creationId xmlns:a16="http://schemas.microsoft.com/office/drawing/2014/main" id="{50CF9D99-256A-BC4E-A6E6-96FE247F7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2638" y="3777456"/>
              <a:ext cx="298780" cy="656159"/>
              <a:chOff x="4760251" y="2300242"/>
              <a:chExt cx="298780" cy="656159"/>
            </a:xfrm>
          </p:grpSpPr>
          <p:cxnSp>
            <p:nvCxnSpPr>
              <p:cNvPr id="70713" name="Straight Connector 34">
                <a:extLst>
                  <a:ext uri="{FF2B5EF4-FFF2-40B4-BE49-F238E27FC236}">
                    <a16:creationId xmlns:a16="http://schemas.microsoft.com/office/drawing/2014/main" id="{49968258-7786-BF44-8EAA-5A69180A75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912310" y="2592956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0066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714" name="Group 35">
                <a:extLst>
                  <a:ext uri="{FF2B5EF4-FFF2-40B4-BE49-F238E27FC236}">
                    <a16:creationId xmlns:a16="http://schemas.microsoft.com/office/drawing/2014/main" id="{0447FAAD-3237-C148-9CAA-BBE22EF2BF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251" y="2300242"/>
                <a:ext cx="298780" cy="338554"/>
                <a:chOff x="6623318" y="3519940"/>
                <a:chExt cx="298780" cy="338554"/>
              </a:xfrm>
            </p:grpSpPr>
            <p:sp>
              <p:nvSpPr>
                <p:cNvPr id="70715" name="Oval 36">
                  <a:extLst>
                    <a:ext uri="{FF2B5EF4-FFF2-40B4-BE49-F238E27FC236}">
                      <a16:creationId xmlns:a16="http://schemas.microsoft.com/office/drawing/2014/main" id="{180564B3-2180-9B45-8791-FF8A2C120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8221" y="359753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006633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16" name="TextBox 37">
                  <a:extLst>
                    <a:ext uri="{FF2B5EF4-FFF2-40B4-BE49-F238E27FC236}">
                      <a16:creationId xmlns:a16="http://schemas.microsoft.com/office/drawing/2014/main" id="{97DE327B-1975-CF41-BF30-BF6EFCD47C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3318" y="3519940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5</a:t>
                  </a:r>
                </a:p>
              </p:txBody>
            </p:sp>
          </p:grpSp>
        </p:grpSp>
        <p:grpSp>
          <p:nvGrpSpPr>
            <p:cNvPr id="70671" name="Group 38">
              <a:extLst>
                <a:ext uri="{FF2B5EF4-FFF2-40B4-BE49-F238E27FC236}">
                  <a16:creationId xmlns:a16="http://schemas.microsoft.com/office/drawing/2014/main" id="{CBD40559-BB9A-BB40-AB4D-8F476049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1722" y="5243485"/>
              <a:ext cx="298780" cy="677232"/>
              <a:chOff x="5119335" y="3766271"/>
              <a:chExt cx="298780" cy="677232"/>
            </a:xfrm>
          </p:grpSpPr>
          <p:cxnSp>
            <p:nvCxnSpPr>
              <p:cNvPr id="70709" name="Straight Connector 39">
                <a:extLst>
                  <a:ext uri="{FF2B5EF4-FFF2-40B4-BE49-F238E27FC236}">
                    <a16:creationId xmlns:a16="http://schemas.microsoft.com/office/drawing/2014/main" id="{0DC87401-8FCF-3044-B705-9310992D065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256634" y="3766271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0066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710" name="Group 40">
                <a:extLst>
                  <a:ext uri="{FF2B5EF4-FFF2-40B4-BE49-F238E27FC236}">
                    <a16:creationId xmlns:a16="http://schemas.microsoft.com/office/drawing/2014/main" id="{0DEDB617-5BA5-EA40-AAAB-5574F6B9D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9335" y="4104949"/>
                <a:ext cx="298780" cy="338554"/>
                <a:chOff x="6623318" y="3519940"/>
                <a:chExt cx="298780" cy="338554"/>
              </a:xfrm>
            </p:grpSpPr>
            <p:sp>
              <p:nvSpPr>
                <p:cNvPr id="70711" name="Oval 41">
                  <a:extLst>
                    <a:ext uri="{FF2B5EF4-FFF2-40B4-BE49-F238E27FC236}">
                      <a16:creationId xmlns:a16="http://schemas.microsoft.com/office/drawing/2014/main" id="{8BC6630E-FEE7-354F-9390-AF1ECEEE7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8221" y="3597533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006633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12" name="TextBox 42">
                  <a:extLst>
                    <a:ext uri="{FF2B5EF4-FFF2-40B4-BE49-F238E27FC236}">
                      <a16:creationId xmlns:a16="http://schemas.microsoft.com/office/drawing/2014/main" id="{390178CA-D5E6-184A-9554-8229C58782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3318" y="3519940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5</a:t>
                  </a:r>
                </a:p>
              </p:txBody>
            </p:sp>
          </p:grpSp>
        </p:grpSp>
        <p:cxnSp>
          <p:nvCxnSpPr>
            <p:cNvPr id="70672" name="Straight Connector 44">
              <a:extLst>
                <a:ext uri="{FF2B5EF4-FFF2-40B4-BE49-F238E27FC236}">
                  <a16:creationId xmlns:a16="http://schemas.microsoft.com/office/drawing/2014/main" id="{1E97CDC4-C349-A142-A12E-4EE661283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9372" y="3788391"/>
              <a:ext cx="12403" cy="653561"/>
            </a:xfrm>
            <a:prstGeom prst="line">
              <a:avLst/>
            </a:prstGeom>
            <a:noFill/>
            <a:ln w="222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673" name="Oval 46">
              <a:extLst>
                <a:ext uri="{FF2B5EF4-FFF2-40B4-BE49-F238E27FC236}">
                  <a16:creationId xmlns:a16="http://schemas.microsoft.com/office/drawing/2014/main" id="{5C63CE9E-00B3-154A-8933-E284BF044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334" y="3583570"/>
              <a:ext cx="220510" cy="200099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70674" name="TextBox 47">
              <a:extLst>
                <a:ext uri="{FF2B5EF4-FFF2-40B4-BE49-F238E27FC236}">
                  <a16:creationId xmlns:a16="http://schemas.microsoft.com/office/drawing/2014/main" id="{A294E8BE-7935-7D41-B655-CB3F24F14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789" y="3505977"/>
              <a:ext cx="2987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70675" name="Straight Connector 49">
              <a:extLst>
                <a:ext uri="{FF2B5EF4-FFF2-40B4-BE49-F238E27FC236}">
                  <a16:creationId xmlns:a16="http://schemas.microsoft.com/office/drawing/2014/main" id="{25978BAE-2985-5F41-AD9A-17C4BA191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96825" y="5242073"/>
              <a:ext cx="12251" cy="363445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676" name="Oval 51">
              <a:extLst>
                <a:ext uri="{FF2B5EF4-FFF2-40B4-BE49-F238E27FC236}">
                  <a16:creationId xmlns:a16="http://schemas.microsoft.com/office/drawing/2014/main" id="{EFD54146-1ACF-A14F-9A93-3D66740D5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528" y="5656439"/>
              <a:ext cx="220510" cy="200099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6633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70677" name="TextBox 52">
              <a:extLst>
                <a:ext uri="{FF2B5EF4-FFF2-40B4-BE49-F238E27FC236}">
                  <a16:creationId xmlns:a16="http://schemas.microsoft.com/office/drawing/2014/main" id="{17821948-C2F3-E644-BDE1-EDC3970B6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793" y="5578846"/>
              <a:ext cx="2987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cs typeface="Arial" panose="020B0604020202020204" pitchFamily="34" charset="0"/>
                </a:rPr>
                <a:t>3</a:t>
              </a:r>
            </a:p>
          </p:txBody>
        </p:sp>
        <p:grpSp>
          <p:nvGrpSpPr>
            <p:cNvPr id="70678" name="Group 53">
              <a:extLst>
                <a:ext uri="{FF2B5EF4-FFF2-40B4-BE49-F238E27FC236}">
                  <a16:creationId xmlns:a16="http://schemas.microsoft.com/office/drawing/2014/main" id="{961F4D30-235D-6549-AB62-9187DF021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8022" y="3794120"/>
              <a:ext cx="298780" cy="640969"/>
              <a:chOff x="2625635" y="2316906"/>
              <a:chExt cx="298780" cy="640969"/>
            </a:xfrm>
          </p:grpSpPr>
          <p:cxnSp>
            <p:nvCxnSpPr>
              <p:cNvPr id="70705" name="Straight Connector 54">
                <a:extLst>
                  <a:ext uri="{FF2B5EF4-FFF2-40B4-BE49-F238E27FC236}">
                    <a16:creationId xmlns:a16="http://schemas.microsoft.com/office/drawing/2014/main" id="{232FCF43-41E8-3544-8A0C-62807954360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74013" y="2594430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706" name="Group 55">
                <a:extLst>
                  <a:ext uri="{FF2B5EF4-FFF2-40B4-BE49-F238E27FC236}">
                    <a16:creationId xmlns:a16="http://schemas.microsoft.com/office/drawing/2014/main" id="{5D9DB5E4-A7AC-C448-925B-3AF4DAED7C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25635" y="2316906"/>
                <a:ext cx="298780" cy="338554"/>
                <a:chOff x="7118580" y="4088704"/>
                <a:chExt cx="298780" cy="338554"/>
              </a:xfrm>
            </p:grpSpPr>
            <p:sp>
              <p:nvSpPr>
                <p:cNvPr id="70707" name="Oval 56">
                  <a:extLst>
                    <a:ext uri="{FF2B5EF4-FFF2-40B4-BE49-F238E27FC236}">
                      <a16:creationId xmlns:a16="http://schemas.microsoft.com/office/drawing/2014/main" id="{65B0E2F8-AAB1-3743-B55E-F5BD51FB5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482" y="4166297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08" name="TextBox 57">
                  <a:extLst>
                    <a:ext uri="{FF2B5EF4-FFF2-40B4-BE49-F238E27FC236}">
                      <a16:creationId xmlns:a16="http://schemas.microsoft.com/office/drawing/2014/main" id="{31DFDC80-F91A-454E-BAB5-44BD01F2FE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18580" y="4088704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70679" name="Group 58">
              <a:extLst>
                <a:ext uri="{FF2B5EF4-FFF2-40B4-BE49-F238E27FC236}">
                  <a16:creationId xmlns:a16="http://schemas.microsoft.com/office/drawing/2014/main" id="{57244D20-B5DD-5648-8B88-F17C66C5B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9809" y="5253541"/>
              <a:ext cx="298780" cy="659661"/>
              <a:chOff x="3007422" y="3776327"/>
              <a:chExt cx="298780" cy="659661"/>
            </a:xfrm>
          </p:grpSpPr>
          <p:cxnSp>
            <p:nvCxnSpPr>
              <p:cNvPr id="70701" name="Straight Connector 59">
                <a:extLst>
                  <a:ext uri="{FF2B5EF4-FFF2-40B4-BE49-F238E27FC236}">
                    <a16:creationId xmlns:a16="http://schemas.microsoft.com/office/drawing/2014/main" id="{EECF3AA9-B330-0647-8D06-71BC7D775D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148837" y="3776327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702" name="Group 60">
                <a:extLst>
                  <a:ext uri="{FF2B5EF4-FFF2-40B4-BE49-F238E27FC236}">
                    <a16:creationId xmlns:a16="http://schemas.microsoft.com/office/drawing/2014/main" id="{7AFB759F-94DC-3441-82B6-E4DB257C80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7422" y="4097434"/>
                <a:ext cx="298780" cy="338554"/>
                <a:chOff x="7118580" y="4088704"/>
                <a:chExt cx="298780" cy="338554"/>
              </a:xfrm>
            </p:grpSpPr>
            <p:sp>
              <p:nvSpPr>
                <p:cNvPr id="70703" name="Oval 61">
                  <a:extLst>
                    <a:ext uri="{FF2B5EF4-FFF2-40B4-BE49-F238E27FC236}">
                      <a16:creationId xmlns:a16="http://schemas.microsoft.com/office/drawing/2014/main" id="{A5CECDC6-964E-2446-BC79-EA2A33DA4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482" y="4166297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04" name="TextBox 62">
                  <a:extLst>
                    <a:ext uri="{FF2B5EF4-FFF2-40B4-BE49-F238E27FC236}">
                      <a16:creationId xmlns:a16="http://schemas.microsoft.com/office/drawing/2014/main" id="{4DC0A3A1-2F12-F64C-9A88-2A20C2A31A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18580" y="4088704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cxnSp>
          <p:nvCxnSpPr>
            <p:cNvPr id="70680" name="Straight Connector 64">
              <a:extLst>
                <a:ext uri="{FF2B5EF4-FFF2-40B4-BE49-F238E27FC236}">
                  <a16:creationId xmlns:a16="http://schemas.microsoft.com/office/drawing/2014/main" id="{CBC55742-AE8F-B448-9A01-C2395C3E5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47222" y="4089283"/>
              <a:ext cx="12251" cy="363445"/>
            </a:xfrm>
            <a:prstGeom prst="line">
              <a:avLst/>
            </a:prstGeom>
            <a:noFill/>
            <a:ln w="22225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681" name="Oval 66">
              <a:extLst>
                <a:ext uri="{FF2B5EF4-FFF2-40B4-BE49-F238E27FC236}">
                  <a16:creationId xmlns:a16="http://schemas.microsoft.com/office/drawing/2014/main" id="{915BA8A7-4A54-E34F-BDE8-A855E43C1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055" y="3887666"/>
              <a:ext cx="220510" cy="200099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006633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70682" name="TextBox 67">
              <a:extLst>
                <a:ext uri="{FF2B5EF4-FFF2-40B4-BE49-F238E27FC236}">
                  <a16:creationId xmlns:a16="http://schemas.microsoft.com/office/drawing/2014/main" id="{306F5B1F-3A99-3949-A659-C7DC420DB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2513" y="3814265"/>
              <a:ext cx="2987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cs typeface="Arial" panose="020B0604020202020204" pitchFamily="34" charset="0"/>
                </a:rPr>
                <a:t>3</a:t>
              </a:r>
            </a:p>
          </p:txBody>
        </p:sp>
        <p:grpSp>
          <p:nvGrpSpPr>
            <p:cNvPr id="70683" name="Group 68">
              <a:extLst>
                <a:ext uri="{FF2B5EF4-FFF2-40B4-BE49-F238E27FC236}">
                  <a16:creationId xmlns:a16="http://schemas.microsoft.com/office/drawing/2014/main" id="{331AE5BA-15E7-4446-9E84-24987F359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391" y="5239838"/>
              <a:ext cx="298780" cy="670225"/>
              <a:chOff x="3366049" y="3770526"/>
              <a:chExt cx="298780" cy="670225"/>
            </a:xfrm>
          </p:grpSpPr>
          <p:cxnSp>
            <p:nvCxnSpPr>
              <p:cNvPr id="70697" name="Straight Connector 69">
                <a:extLst>
                  <a:ext uri="{FF2B5EF4-FFF2-40B4-BE49-F238E27FC236}">
                    <a16:creationId xmlns:a16="http://schemas.microsoft.com/office/drawing/2014/main" id="{60F47B88-C420-0142-8DF8-BF2618B0A0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6795" y="3770526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698" name="Group 70">
                <a:extLst>
                  <a:ext uri="{FF2B5EF4-FFF2-40B4-BE49-F238E27FC236}">
                    <a16:creationId xmlns:a16="http://schemas.microsoft.com/office/drawing/2014/main" id="{50643045-4C82-5E4D-9BA6-5E1B48D4B2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6049" y="4102197"/>
                <a:ext cx="298780" cy="338554"/>
                <a:chOff x="7126748" y="4088704"/>
                <a:chExt cx="298780" cy="338554"/>
              </a:xfrm>
            </p:grpSpPr>
            <p:sp>
              <p:nvSpPr>
                <p:cNvPr id="70699" name="Oval 71">
                  <a:extLst>
                    <a:ext uri="{FF2B5EF4-FFF2-40B4-BE49-F238E27FC236}">
                      <a16:creationId xmlns:a16="http://schemas.microsoft.com/office/drawing/2014/main" id="{DD1083EC-2E39-7543-8C23-13AD7546D4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482" y="4166297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700" name="TextBox 72">
                  <a:extLst>
                    <a:ext uri="{FF2B5EF4-FFF2-40B4-BE49-F238E27FC236}">
                      <a16:creationId xmlns:a16="http://schemas.microsoft.com/office/drawing/2014/main" id="{2AEBBF9A-AA5C-0541-860E-B496C96F54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6748" y="4088704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70684" name="Group 73">
              <a:extLst>
                <a:ext uri="{FF2B5EF4-FFF2-40B4-BE49-F238E27FC236}">
                  <a16:creationId xmlns:a16="http://schemas.microsoft.com/office/drawing/2014/main" id="{6DE6DC8C-EBE2-E14C-882A-8C120D5F6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6713" y="5236793"/>
              <a:ext cx="298780" cy="680611"/>
              <a:chOff x="4064326" y="3759579"/>
              <a:chExt cx="298780" cy="680611"/>
            </a:xfrm>
          </p:grpSpPr>
          <p:cxnSp>
            <p:nvCxnSpPr>
              <p:cNvPr id="70693" name="Straight Connector 74">
                <a:extLst>
                  <a:ext uri="{FF2B5EF4-FFF2-40B4-BE49-F238E27FC236}">
                    <a16:creationId xmlns:a16="http://schemas.microsoft.com/office/drawing/2014/main" id="{B999E33B-BB4B-B343-8BD6-548240DD665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196385" y="3759579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694" name="Group 75">
                <a:extLst>
                  <a:ext uri="{FF2B5EF4-FFF2-40B4-BE49-F238E27FC236}">
                    <a16:creationId xmlns:a16="http://schemas.microsoft.com/office/drawing/2014/main" id="{64CE4613-848A-D64E-8AF0-9D2D8C117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4326" y="4101636"/>
                <a:ext cx="298780" cy="338554"/>
                <a:chOff x="7126748" y="4088704"/>
                <a:chExt cx="298780" cy="338554"/>
              </a:xfrm>
            </p:grpSpPr>
            <p:sp>
              <p:nvSpPr>
                <p:cNvPr id="70695" name="Oval 76">
                  <a:extLst>
                    <a:ext uri="{FF2B5EF4-FFF2-40B4-BE49-F238E27FC236}">
                      <a16:creationId xmlns:a16="http://schemas.microsoft.com/office/drawing/2014/main" id="{84270B71-F7D6-1E4C-AD1E-20ED0EB31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482" y="4166297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696" name="TextBox 77">
                  <a:extLst>
                    <a:ext uri="{FF2B5EF4-FFF2-40B4-BE49-F238E27FC236}">
                      <a16:creationId xmlns:a16="http://schemas.microsoft.com/office/drawing/2014/main" id="{EDF456A1-4816-D94E-83F6-CA13829F6B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6748" y="4088704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70685" name="Group 78">
              <a:extLst>
                <a:ext uri="{FF2B5EF4-FFF2-40B4-BE49-F238E27FC236}">
                  <a16:creationId xmlns:a16="http://schemas.microsoft.com/office/drawing/2014/main" id="{BD4718C9-27A9-414F-B22F-F9E9A5A58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0954" y="3789805"/>
              <a:ext cx="298780" cy="646584"/>
              <a:chOff x="3528567" y="2312591"/>
              <a:chExt cx="298780" cy="646584"/>
            </a:xfrm>
          </p:grpSpPr>
          <p:cxnSp>
            <p:nvCxnSpPr>
              <p:cNvPr id="70689" name="Straight Connector 79">
                <a:extLst>
                  <a:ext uri="{FF2B5EF4-FFF2-40B4-BE49-F238E27FC236}">
                    <a16:creationId xmlns:a16="http://schemas.microsoft.com/office/drawing/2014/main" id="{C15A9066-B857-B34D-BD6B-E8DDB1B3C5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77779" y="2595730"/>
                <a:ext cx="12251" cy="363445"/>
              </a:xfrm>
              <a:prstGeom prst="line">
                <a:avLst/>
              </a:prstGeom>
              <a:noFill/>
              <a:ln w="222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0690" name="Group 80">
                <a:extLst>
                  <a:ext uri="{FF2B5EF4-FFF2-40B4-BE49-F238E27FC236}">
                    <a16:creationId xmlns:a16="http://schemas.microsoft.com/office/drawing/2014/main" id="{886FCC83-A9B3-334A-BCC0-876E61636E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8567" y="2312591"/>
                <a:ext cx="298780" cy="338554"/>
                <a:chOff x="7126748" y="4088704"/>
                <a:chExt cx="298780" cy="338554"/>
              </a:xfrm>
            </p:grpSpPr>
            <p:sp>
              <p:nvSpPr>
                <p:cNvPr id="70691" name="Oval 81">
                  <a:extLst>
                    <a:ext uri="{FF2B5EF4-FFF2-40B4-BE49-F238E27FC236}">
                      <a16:creationId xmlns:a16="http://schemas.microsoft.com/office/drawing/2014/main" id="{2E80C74A-D965-B74D-AD96-BC987D7B4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482" y="4166297"/>
                  <a:ext cx="220510" cy="20009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70692" name="TextBox 82">
                  <a:extLst>
                    <a:ext uri="{FF2B5EF4-FFF2-40B4-BE49-F238E27FC236}">
                      <a16:creationId xmlns:a16="http://schemas.microsoft.com/office/drawing/2014/main" id="{D97052B8-B7B8-C74C-8A10-56AB4B66DD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6748" y="4088704"/>
                  <a:ext cx="29878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600">
                      <a:cs typeface="Arial" panose="020B0604020202020204" pitchFamily="34" charset="0"/>
                    </a:rPr>
                    <a:t>4</a:t>
                  </a:r>
                </a:p>
              </p:txBody>
            </p:sp>
          </p:grpSp>
        </p:grpSp>
        <p:sp>
          <p:nvSpPr>
            <p:cNvPr id="70686" name="TextBox 83">
              <a:extLst>
                <a:ext uri="{FF2B5EF4-FFF2-40B4-BE49-F238E27FC236}">
                  <a16:creationId xmlns:a16="http://schemas.microsoft.com/office/drawing/2014/main" id="{8198B958-E14C-9B4D-8C5F-C422553F9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3786" y="4062076"/>
              <a:ext cx="8067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i="1">
                  <a:cs typeface="Arial" panose="020B0604020202020204" pitchFamily="34" charset="0"/>
                </a:rPr>
                <a:t>arrivals</a:t>
              </a:r>
            </a:p>
          </p:txBody>
        </p:sp>
        <p:sp>
          <p:nvSpPr>
            <p:cNvPr id="70687" name="TextBox 84">
              <a:extLst>
                <a:ext uri="{FF2B5EF4-FFF2-40B4-BE49-F238E27FC236}">
                  <a16:creationId xmlns:a16="http://schemas.microsoft.com/office/drawing/2014/main" id="{3DED7811-6725-854E-BD0E-F394F24D3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502" y="5260730"/>
              <a:ext cx="10865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i="1">
                  <a:cs typeface="Arial" panose="020B0604020202020204" pitchFamily="34" charset="0"/>
                </a:rPr>
                <a:t>departures</a:t>
              </a:r>
            </a:p>
          </p:txBody>
        </p:sp>
        <p:sp>
          <p:nvSpPr>
            <p:cNvPr id="70688" name="TextBox 85">
              <a:extLst>
                <a:ext uri="{FF2B5EF4-FFF2-40B4-BE49-F238E27FC236}">
                  <a16:creationId xmlns:a16="http://schemas.microsoft.com/office/drawing/2014/main" id="{49F693DF-72EB-F443-8A0A-A763DEB1A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885" y="4566958"/>
              <a:ext cx="860255" cy="59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275"/>
                </a:lnSpc>
              </a:pPr>
              <a:r>
                <a:rPr lang="en-US" altLang="en-US" sz="1400" i="1">
                  <a:cs typeface="Arial" panose="020B0604020202020204" pitchFamily="34" charset="0"/>
                </a:rPr>
                <a:t>packet in service</a:t>
              </a:r>
            </a:p>
          </p:txBody>
        </p:sp>
      </p:grpSp>
      <p:sp>
        <p:nvSpPr>
          <p:cNvPr id="70661" name="Slide Number Placeholder 5">
            <a:extLst>
              <a:ext uri="{FF2B5EF4-FFF2-40B4-BE49-F238E27FC236}">
                <a16:creationId xmlns:a16="http://schemas.microsoft.com/office/drawing/2014/main" id="{85B0E7D9-9659-4949-BF8A-E3FA0EB4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C2497360-6211-8843-A99F-7B7D0E195A9B}" type="slidenum">
              <a:rPr lang="en-US" altLang="en-US" sz="1200">
                <a:latin typeface="Tahoma" panose="020B0604030504040204" pitchFamily="34" charset="0"/>
              </a:rPr>
              <a:pPr/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0662" name="Footer Placeholder 2">
            <a:extLst>
              <a:ext uri="{FF2B5EF4-FFF2-40B4-BE49-F238E27FC236}">
                <a16:creationId xmlns:a16="http://schemas.microsoft.com/office/drawing/2014/main" id="{94B7BA06-105B-1A4F-B02F-8143F4C1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98CFAF-99F3-6D44-BA50-039E26CF7C87}"/>
              </a:ext>
            </a:extLst>
          </p:cNvPr>
          <p:cNvSpPr/>
          <p:nvPr/>
        </p:nvSpPr>
        <p:spPr bwMode="auto">
          <a:xfrm>
            <a:off x="1894975" y="3619698"/>
            <a:ext cx="322597" cy="1415598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C35707-2BF2-A547-BFD6-EB1B83F66EE2}"/>
              </a:ext>
            </a:extLst>
          </p:cNvPr>
          <p:cNvSpPr txBox="1"/>
          <p:nvPr/>
        </p:nvSpPr>
        <p:spPr>
          <a:xfrm>
            <a:off x="721790" y="5752222"/>
            <a:ext cx="6406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2 and 3 arrive </a:t>
            </a:r>
            <a:r>
              <a:rPr lang="en-US" sz="1200" dirty="0"/>
              <a:t>while 1 in service</a:t>
            </a:r>
          </a:p>
          <a:p>
            <a:r>
              <a:rPr lang="en-US" sz="1200" dirty="0"/>
              <a:t>3 gets serviced </a:t>
            </a:r>
            <a:r>
              <a:rPr lang="en-US" sz="1200" dirty="0">
                <a:solidFill>
                  <a:srgbClr val="C00000"/>
                </a:solidFill>
              </a:rPr>
              <a:t>ahead</a:t>
            </a:r>
            <a:r>
              <a:rPr lang="en-US" sz="1200" dirty="0"/>
              <a:t> of 2 as each class gets one serviced each cycle </a:t>
            </a:r>
          </a:p>
        </p:txBody>
      </p:sp>
      <p:grpSp>
        <p:nvGrpSpPr>
          <p:cNvPr id="84" name="Group 8">
            <a:extLst>
              <a:ext uri="{FF2B5EF4-FFF2-40B4-BE49-F238E27FC236}">
                <a16:creationId xmlns:a16="http://schemas.microsoft.com/office/drawing/2014/main" id="{FC443EA7-DAD8-914D-87C2-78456C8539DE}"/>
              </a:ext>
            </a:extLst>
          </p:cNvPr>
          <p:cNvGrpSpPr>
            <a:grpSpLocks/>
          </p:cNvGrpSpPr>
          <p:nvPr/>
        </p:nvGrpSpPr>
        <p:grpSpPr bwMode="auto">
          <a:xfrm>
            <a:off x="4986785" y="3054733"/>
            <a:ext cx="4051300" cy="2263660"/>
            <a:chOff x="251257" y="1325350"/>
            <a:chExt cx="4051177" cy="2263163"/>
          </a:xfrm>
        </p:grpSpPr>
        <p:grpSp>
          <p:nvGrpSpPr>
            <p:cNvPr id="85" name="Group 9">
              <a:extLst>
                <a:ext uri="{FF2B5EF4-FFF2-40B4-BE49-F238E27FC236}">
                  <a16:creationId xmlns:a16="http://schemas.microsoft.com/office/drawing/2014/main" id="{ABD99959-5CA9-F147-B3DB-DD6E5F7B8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70" y="1860956"/>
              <a:ext cx="2431250" cy="1240418"/>
              <a:chOff x="5418640" y="1702302"/>
              <a:chExt cx="2431250" cy="1240418"/>
            </a:xfrm>
          </p:grpSpPr>
          <p:grpSp>
            <p:nvGrpSpPr>
              <p:cNvPr id="101" name="Group 25">
                <a:extLst>
                  <a:ext uri="{FF2B5EF4-FFF2-40B4-BE49-F238E27FC236}">
                    <a16:creationId xmlns:a16="http://schemas.microsoft.com/office/drawing/2014/main" id="{7075792B-CED1-B74C-8AA9-5369EEE98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79876" y="2377501"/>
                <a:ext cx="929822" cy="565219"/>
                <a:chOff x="1670312" y="2562997"/>
                <a:chExt cx="929822" cy="565219"/>
              </a:xfrm>
            </p:grpSpPr>
            <p:grpSp>
              <p:nvGrpSpPr>
                <p:cNvPr id="115" name="Group 39">
                  <a:extLst>
                    <a:ext uri="{FF2B5EF4-FFF2-40B4-BE49-F238E27FC236}">
                      <a16:creationId xmlns:a16="http://schemas.microsoft.com/office/drawing/2014/main" id="{950D2E5A-DBE9-8F4F-A4A4-FA059B0B22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117" name="Rectangle 41">
                    <a:extLst>
                      <a:ext uri="{FF2B5EF4-FFF2-40B4-BE49-F238E27FC236}">
                        <a16:creationId xmlns:a16="http://schemas.microsoft.com/office/drawing/2014/main" id="{38A1AC88-AE86-E048-940D-97FCDE2817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1800"/>
                  </a:p>
                </p:txBody>
              </p:sp>
              <p:cxnSp>
                <p:nvCxnSpPr>
                  <p:cNvPr id="118" name="Straight Connector 42">
                    <a:extLst>
                      <a:ext uri="{FF2B5EF4-FFF2-40B4-BE49-F238E27FC236}">
                        <a16:creationId xmlns:a16="http://schemas.microsoft.com/office/drawing/2014/main" id="{D877E80C-EBE6-5641-9302-494F458D493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" name="Straight Connector 43">
                    <a:extLst>
                      <a:ext uri="{FF2B5EF4-FFF2-40B4-BE49-F238E27FC236}">
                        <a16:creationId xmlns:a16="http://schemas.microsoft.com/office/drawing/2014/main" id="{66A97D0E-AD6C-484C-B20A-785A58BD1F7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20" name="Straight Connector 44">
                    <a:extLst>
                      <a:ext uri="{FF2B5EF4-FFF2-40B4-BE49-F238E27FC236}">
                        <a16:creationId xmlns:a16="http://schemas.microsoft.com/office/drawing/2014/main" id="{54AD063C-A170-6043-B9FE-236F1739F09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21" name="Straight Connector 45">
                    <a:extLst>
                      <a:ext uri="{FF2B5EF4-FFF2-40B4-BE49-F238E27FC236}">
                        <a16:creationId xmlns:a16="http://schemas.microsoft.com/office/drawing/2014/main" id="{9B170FA8-D415-0448-BCB6-9C9F41F72A0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22" name="Straight Connector 46">
                    <a:extLst>
                      <a:ext uri="{FF2B5EF4-FFF2-40B4-BE49-F238E27FC236}">
                        <a16:creationId xmlns:a16="http://schemas.microsoft.com/office/drawing/2014/main" id="{A5125477-FE89-B845-807A-596CF83575D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23" name="Straight Connector 47">
                    <a:extLst>
                      <a:ext uri="{FF2B5EF4-FFF2-40B4-BE49-F238E27FC236}">
                        <a16:creationId xmlns:a16="http://schemas.microsoft.com/office/drawing/2014/main" id="{6C16717B-42F7-1640-9427-7E440F3E4B5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24" name="Straight Connector 48">
                    <a:extLst>
                      <a:ext uri="{FF2B5EF4-FFF2-40B4-BE49-F238E27FC236}">
                        <a16:creationId xmlns:a16="http://schemas.microsoft.com/office/drawing/2014/main" id="{B1B5A153-ACDC-2445-82AB-AD4EEC08460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F533CE60-692D-184C-AA43-9B5807B57F7A}"/>
                    </a:ext>
                  </a:extLst>
                </p:cNvPr>
                <p:cNvSpPr/>
                <p:nvPr/>
              </p:nvSpPr>
              <p:spPr>
                <a:xfrm>
                  <a:off x="2254738" y="2571262"/>
                  <a:ext cx="336062" cy="547076"/>
                </a:xfrm>
                <a:prstGeom prst="rect">
                  <a:avLst/>
                </a:prstGeom>
                <a:gradFill flip="none" rotWithShape="1">
                  <a:gsLst>
                    <a:gs pos="99000">
                      <a:srgbClr val="006633">
                        <a:alpha val="71000"/>
                      </a:srgbClr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5875">
                  <a:noFill/>
                </a:ln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pitchFamily="66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02" name="Group 26">
                <a:extLst>
                  <a:ext uri="{FF2B5EF4-FFF2-40B4-BE49-F238E27FC236}">
                    <a16:creationId xmlns:a16="http://schemas.microsoft.com/office/drawing/2014/main" id="{92B55B12-3820-5D49-B589-8A4BFA362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6757" y="1702302"/>
                <a:ext cx="940317" cy="565219"/>
                <a:chOff x="1670312" y="2562997"/>
                <a:chExt cx="940317" cy="565219"/>
              </a:xfrm>
            </p:grpSpPr>
            <p:grpSp>
              <p:nvGrpSpPr>
                <p:cNvPr id="105" name="Group 29">
                  <a:extLst>
                    <a:ext uri="{FF2B5EF4-FFF2-40B4-BE49-F238E27FC236}">
                      <a16:creationId xmlns:a16="http://schemas.microsoft.com/office/drawing/2014/main" id="{68690DFE-7C28-3C48-9FD3-2782D02A81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107" name="Rectangle 31">
                    <a:extLst>
                      <a:ext uri="{FF2B5EF4-FFF2-40B4-BE49-F238E27FC236}">
                        <a16:creationId xmlns:a16="http://schemas.microsoft.com/office/drawing/2014/main" id="{84534B85-4946-F44C-A0E2-C82EA69E49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 sz="1800"/>
                  </a:p>
                </p:txBody>
              </p:sp>
              <p:cxnSp>
                <p:nvCxnSpPr>
                  <p:cNvPr id="108" name="Straight Connector 32">
                    <a:extLst>
                      <a:ext uri="{FF2B5EF4-FFF2-40B4-BE49-F238E27FC236}">
                        <a16:creationId xmlns:a16="http://schemas.microsoft.com/office/drawing/2014/main" id="{9EB822F1-8A37-714E-BEF4-3F7E6A03B28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09" name="Straight Connector 33">
                    <a:extLst>
                      <a:ext uri="{FF2B5EF4-FFF2-40B4-BE49-F238E27FC236}">
                        <a16:creationId xmlns:a16="http://schemas.microsoft.com/office/drawing/2014/main" id="{1A754378-6922-4240-BD5C-7C8C1F837D9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0" name="Straight Connector 34">
                    <a:extLst>
                      <a:ext uri="{FF2B5EF4-FFF2-40B4-BE49-F238E27FC236}">
                        <a16:creationId xmlns:a16="http://schemas.microsoft.com/office/drawing/2014/main" id="{B87A9FB9-43BE-4548-939C-06E7B6AF815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1" name="Straight Connector 35">
                    <a:extLst>
                      <a:ext uri="{FF2B5EF4-FFF2-40B4-BE49-F238E27FC236}">
                        <a16:creationId xmlns:a16="http://schemas.microsoft.com/office/drawing/2014/main" id="{3AFB690E-EEA9-9847-8B0B-C2D0557828A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2" name="Straight Connector 36">
                    <a:extLst>
                      <a:ext uri="{FF2B5EF4-FFF2-40B4-BE49-F238E27FC236}">
                        <a16:creationId xmlns:a16="http://schemas.microsoft.com/office/drawing/2014/main" id="{A2FFA93D-85D5-0F41-A581-97EE489FDF6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3" name="Straight Connector 37">
                    <a:extLst>
                      <a:ext uri="{FF2B5EF4-FFF2-40B4-BE49-F238E27FC236}">
                        <a16:creationId xmlns:a16="http://schemas.microsoft.com/office/drawing/2014/main" id="{0684DE10-94A4-DF46-ADC4-9784E1652C1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4" name="Straight Connector 38">
                    <a:extLst>
                      <a:ext uri="{FF2B5EF4-FFF2-40B4-BE49-F238E27FC236}">
                        <a16:creationId xmlns:a16="http://schemas.microsoft.com/office/drawing/2014/main" id="{2493CAC2-D523-834E-8EEE-25E4FA158FA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2CFFA648-5439-9F42-87F0-C83DF1789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6862" y="2571262"/>
                  <a:ext cx="693767" cy="547076"/>
                </a:xfrm>
                <a:prstGeom prst="rect">
                  <a:avLst/>
                </a:prstGeom>
                <a:solidFill>
                  <a:srgbClr val="CC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103" name="Isosceles Triangle 27">
                <a:extLst>
                  <a:ext uri="{FF2B5EF4-FFF2-40B4-BE49-F238E27FC236}">
                    <a16:creationId xmlns:a16="http://schemas.microsoft.com/office/drawing/2014/main" id="{E8E4A6AB-0CCC-AF41-B7AB-597069DA2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244" y="2083057"/>
                <a:ext cx="575027" cy="430236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4" name="Oval 28">
                <a:extLst>
                  <a:ext uri="{FF2B5EF4-FFF2-40B4-BE49-F238E27FC236}">
                    <a16:creationId xmlns:a16="http://schemas.microsoft.com/office/drawing/2014/main" id="{2B30F17E-50B4-9F41-87E2-CE6DD345C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6951" y="2016897"/>
                <a:ext cx="632939" cy="62881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cxnSp>
          <p:nvCxnSpPr>
            <p:cNvPr id="86" name="Straight Arrow Connector 10">
              <a:extLst>
                <a:ext uri="{FF2B5EF4-FFF2-40B4-BE49-F238E27FC236}">
                  <a16:creationId xmlns:a16="http://schemas.microsoft.com/office/drawing/2014/main" id="{16039C4F-5644-5F4A-82E5-EB1B71FAA5C4}"/>
                </a:ext>
              </a:extLst>
            </p:cNvPr>
            <p:cNvCxnSpPr>
              <a:cxnSpLocks noChangeShapeType="1"/>
              <a:stCxn id="103" idx="0"/>
              <a:endCxn id="107" idx="1"/>
            </p:cNvCxnSpPr>
            <p:nvPr/>
          </p:nvCxnSpPr>
          <p:spPr bwMode="auto">
            <a:xfrm flipV="1">
              <a:off x="1439206" y="2142535"/>
              <a:ext cx="297881" cy="314295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Arrow Connector 11">
              <a:extLst>
                <a:ext uri="{FF2B5EF4-FFF2-40B4-BE49-F238E27FC236}">
                  <a16:creationId xmlns:a16="http://schemas.microsoft.com/office/drawing/2014/main" id="{F64DB5DC-FBCD-B340-8EA7-4DFADDF743A7}"/>
                </a:ext>
              </a:extLst>
            </p:cNvPr>
            <p:cNvCxnSpPr>
              <a:cxnSpLocks noChangeShapeType="1"/>
              <a:stCxn id="103" idx="0"/>
              <a:endCxn id="117" idx="1"/>
            </p:cNvCxnSpPr>
            <p:nvPr/>
          </p:nvCxnSpPr>
          <p:spPr bwMode="auto">
            <a:xfrm>
              <a:off x="1439206" y="2456830"/>
              <a:ext cx="331000" cy="360904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Arrow Connector 12">
              <a:extLst>
                <a:ext uri="{FF2B5EF4-FFF2-40B4-BE49-F238E27FC236}">
                  <a16:creationId xmlns:a16="http://schemas.microsoft.com/office/drawing/2014/main" id="{44D8A3B0-6D1D-BE40-9D18-8EE183E078C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4946" y="2332657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Arrow Connector 13">
              <a:extLst>
                <a:ext uri="{FF2B5EF4-FFF2-40B4-BE49-F238E27FC236}">
                  <a16:creationId xmlns:a16="http://schemas.microsoft.com/office/drawing/2014/main" id="{3445E85B-117C-F448-AD0B-97E9E0E015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3380" y="2589841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Arrow Connector 14">
              <a:extLst>
                <a:ext uri="{FF2B5EF4-FFF2-40B4-BE49-F238E27FC236}">
                  <a16:creationId xmlns:a16="http://schemas.microsoft.com/office/drawing/2014/main" id="{F4AAAA05-404D-A948-A5C0-5AB6D99B65B5}"/>
                </a:ext>
              </a:extLst>
            </p:cNvPr>
            <p:cNvCxnSpPr>
              <a:cxnSpLocks noChangeShapeType="1"/>
              <a:endCxn id="104" idx="1"/>
            </p:cNvCxnSpPr>
            <p:nvPr/>
          </p:nvCxnSpPr>
          <p:spPr bwMode="auto">
            <a:xfrm>
              <a:off x="2675605" y="2143260"/>
              <a:ext cx="224368" cy="124379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Arrow Connector 15">
              <a:extLst>
                <a:ext uri="{FF2B5EF4-FFF2-40B4-BE49-F238E27FC236}">
                  <a16:creationId xmlns:a16="http://schemas.microsoft.com/office/drawing/2014/main" id="{63E7A558-FBE0-4747-AEA9-DC9FF0EF61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99077" y="2677595"/>
              <a:ext cx="185641" cy="157128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Arrow Connector 16">
              <a:extLst>
                <a:ext uri="{FF2B5EF4-FFF2-40B4-BE49-F238E27FC236}">
                  <a16:creationId xmlns:a16="http://schemas.microsoft.com/office/drawing/2014/main" id="{71257633-9C30-9248-A51A-C3E2CC8C03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5754" y="2488459"/>
              <a:ext cx="390968" cy="1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TextBox 17">
              <a:extLst>
                <a:ext uri="{FF2B5EF4-FFF2-40B4-BE49-F238E27FC236}">
                  <a16:creationId xmlns:a16="http://schemas.microsoft.com/office/drawing/2014/main" id="{DEB65C7E-BAB7-A141-AB3B-331534BF1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339" y="1325350"/>
              <a:ext cx="1268257" cy="52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dirty="0">
                  <a:cs typeface="Arial" panose="020B0604020202020204" pitchFamily="34" charset="0"/>
                </a:rPr>
                <a:t>queue</a:t>
              </a:r>
            </a:p>
            <a:p>
              <a:pPr algn="ctr"/>
              <a:r>
                <a:rPr lang="en-US" altLang="en-US" sz="1400" dirty="0"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07E89FE9-670A-B744-A51B-EF6E224D9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910" y="3065408"/>
              <a:ext cx="1268257" cy="52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dirty="0">
                  <a:cs typeface="Arial" panose="020B0604020202020204" pitchFamily="34" charset="0"/>
                </a:rPr>
                <a:t>queue</a:t>
              </a:r>
            </a:p>
            <a:p>
              <a:pPr algn="ctr"/>
              <a:r>
                <a:rPr lang="en-US" altLang="en-US" sz="1400" dirty="0"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95" name="TextBox 19">
              <a:extLst>
                <a:ext uri="{FF2B5EF4-FFF2-40B4-BE49-F238E27FC236}">
                  <a16:creationId xmlns:a16="http://schemas.microsoft.com/office/drawing/2014/main" id="{8843DE54-9CEF-504D-A6D3-EFA47DACD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57" y="2002904"/>
              <a:ext cx="7632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arrivals</a:t>
              </a:r>
            </a:p>
          </p:txBody>
        </p:sp>
        <p:sp>
          <p:nvSpPr>
            <p:cNvPr id="96" name="TextBox 20">
              <a:extLst>
                <a:ext uri="{FF2B5EF4-FFF2-40B4-BE49-F238E27FC236}">
                  <a16:creationId xmlns:a16="http://schemas.microsoft.com/office/drawing/2014/main" id="{1B7B72F7-21E4-E44E-893A-EA19DC3D1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235" y="2735146"/>
              <a:ext cx="7873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classify</a:t>
              </a:r>
            </a:p>
          </p:txBody>
        </p:sp>
        <p:cxnSp>
          <p:nvCxnSpPr>
            <p:cNvPr id="97" name="Straight Arrow Connector 21">
              <a:extLst>
                <a:ext uri="{FF2B5EF4-FFF2-40B4-BE49-F238E27FC236}">
                  <a16:creationId xmlns:a16="http://schemas.microsoft.com/office/drawing/2014/main" id="{05EC8DAA-B466-0A4E-A1E5-A0BE29AB70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3003" y="2333194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22">
              <a:extLst>
                <a:ext uri="{FF2B5EF4-FFF2-40B4-BE49-F238E27FC236}">
                  <a16:creationId xmlns:a16="http://schemas.microsoft.com/office/drawing/2014/main" id="{D062FE04-259D-194F-8DA4-EB614A8BCA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1437" y="2590378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TextBox 23">
              <a:extLst>
                <a:ext uri="{FF2B5EF4-FFF2-40B4-BE49-F238E27FC236}">
                  <a16:creationId xmlns:a16="http://schemas.microsoft.com/office/drawing/2014/main" id="{EC7A0B3A-B6C1-0949-BD8E-438C10404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448" y="2003441"/>
              <a:ext cx="10429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departures</a:t>
              </a:r>
            </a:p>
          </p:txBody>
        </p:sp>
        <p:sp>
          <p:nvSpPr>
            <p:cNvPr id="100" name="TextBox 24">
              <a:extLst>
                <a:ext uri="{FF2B5EF4-FFF2-40B4-BE49-F238E27FC236}">
                  <a16:creationId xmlns:a16="http://schemas.microsoft.com/office/drawing/2014/main" id="{D601AB90-27FC-EE46-8632-FB37A7DAE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310" y="2735682"/>
              <a:ext cx="8529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link</a:t>
              </a:r>
            </a:p>
            <a:p>
              <a:pPr algn="ctr"/>
              <a:r>
                <a:rPr lang="en-US" altLang="en-US" sz="1400">
                  <a:cs typeface="Arial" panose="020B0604020202020204" pitchFamily="34" charset="0"/>
                </a:rPr>
                <a:t> (server)</a:t>
              </a:r>
            </a:p>
          </p:txBody>
        </p:sp>
      </p:grpSp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D4FE06BA-3AE2-3545-AB8E-4F3809FC08BB}"/>
              </a:ext>
            </a:extLst>
          </p:cNvPr>
          <p:cNvSpPr/>
          <p:nvPr/>
        </p:nvSpPr>
        <p:spPr bwMode="auto">
          <a:xfrm>
            <a:off x="7654188" y="3987543"/>
            <a:ext cx="342844" cy="464106"/>
          </a:xfrm>
          <a:prstGeom prst="curvedRigh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62CA-244D-4944-BCC7-6BD7472A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9" y="178905"/>
            <a:ext cx="6691054" cy="857080"/>
          </a:xfrm>
        </p:spPr>
        <p:txBody>
          <a:bodyPr/>
          <a:lstStyle/>
          <a:p>
            <a:r>
              <a:rPr lang="en-US" dirty="0"/>
              <a:t>Ping Application and ICMP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B9B9-D588-B84D-8931-221E16B11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322" y="1364817"/>
            <a:ext cx="8448261" cy="229278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PC% ping </a:t>
            </a:r>
            <a:r>
              <a:rPr lang="en-US" sz="2400" dirty="0" err="1">
                <a:latin typeface="Courier" pitchFamily="2" charset="0"/>
              </a:rPr>
              <a:t>IPAddr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endParaRPr lang="en-US" sz="2400" dirty="0">
              <a:latin typeface="Courier" pitchFamily="2" charset="0"/>
            </a:endParaRPr>
          </a:p>
          <a:p>
            <a:r>
              <a:rPr lang="en-US" dirty="0"/>
              <a:t>Host calculates the RTT and displays on screen</a:t>
            </a:r>
          </a:p>
          <a:p>
            <a:r>
              <a:rPr lang="en-US" dirty="0"/>
              <a:t>Host also keeps statistics on number of transmitted requests and received replies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215C-D60C-FA42-9917-54D14C1C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735F25A-B97A-024B-B408-E1A4C1DF4143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99B7AB-EF6E-8B4F-8B68-8870EDF02ADB}"/>
              </a:ext>
            </a:extLst>
          </p:cNvPr>
          <p:cNvGrpSpPr/>
          <p:nvPr/>
        </p:nvGrpSpPr>
        <p:grpSpPr>
          <a:xfrm>
            <a:off x="1610140" y="3637722"/>
            <a:ext cx="4708306" cy="2156443"/>
            <a:chOff x="2247900" y="3335868"/>
            <a:chExt cx="5004609" cy="1356042"/>
          </a:xfrm>
        </p:grpSpPr>
        <p:grpSp>
          <p:nvGrpSpPr>
            <p:cNvPr id="7" name="Group 906">
              <a:extLst>
                <a:ext uri="{FF2B5EF4-FFF2-40B4-BE49-F238E27FC236}">
                  <a16:creationId xmlns:a16="http://schemas.microsoft.com/office/drawing/2014/main" id="{3E4D6A5A-C433-7647-97BA-2B84A2D37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2400" y="3335868"/>
              <a:ext cx="750109" cy="1160302"/>
              <a:chOff x="4140" y="429"/>
              <a:chExt cx="1425" cy="2396"/>
            </a:xfrm>
          </p:grpSpPr>
          <p:sp>
            <p:nvSpPr>
              <p:cNvPr id="8" name="Freeform 907">
                <a:extLst>
                  <a:ext uri="{FF2B5EF4-FFF2-40B4-BE49-F238E27FC236}">
                    <a16:creationId xmlns:a16="http://schemas.microsoft.com/office/drawing/2014/main" id="{145A3151-A3E6-AB43-8385-60C8D9BA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Rectangle 908">
                <a:extLst>
                  <a:ext uri="{FF2B5EF4-FFF2-40B4-BE49-F238E27FC236}">
                    <a16:creationId xmlns:a16="http://schemas.microsoft.com/office/drawing/2014/main" id="{E7D18200-E5A1-DC4F-B1B3-DB4B27026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7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" name="Freeform 909">
                <a:extLst>
                  <a:ext uri="{FF2B5EF4-FFF2-40B4-BE49-F238E27FC236}">
                    <a16:creationId xmlns:a16="http://schemas.microsoft.com/office/drawing/2014/main" id="{526A7231-E772-D848-8FB6-6C6A2DF55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910">
                <a:extLst>
                  <a:ext uri="{FF2B5EF4-FFF2-40B4-BE49-F238E27FC236}">
                    <a16:creationId xmlns:a16="http://schemas.microsoft.com/office/drawing/2014/main" id="{8CB10797-0D9F-7546-ADCB-3CB4686C2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911">
                <a:extLst>
                  <a:ext uri="{FF2B5EF4-FFF2-40B4-BE49-F238E27FC236}">
                    <a16:creationId xmlns:a16="http://schemas.microsoft.com/office/drawing/2014/main" id="{4E46876E-7B21-B348-8417-9D576A939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690"/>
                <a:ext cx="593" cy="4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3" name="Group 912">
                <a:extLst>
                  <a:ext uri="{FF2B5EF4-FFF2-40B4-BE49-F238E27FC236}">
                    <a16:creationId xmlns:a16="http://schemas.microsoft.com/office/drawing/2014/main" id="{9A16FD70-5F1B-7948-8D45-76D3C865FF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" name="AutoShape 913">
                  <a:extLst>
                    <a:ext uri="{FF2B5EF4-FFF2-40B4-BE49-F238E27FC236}">
                      <a16:creationId xmlns:a16="http://schemas.microsoft.com/office/drawing/2014/main" id="{254D12F3-A983-524F-A29F-BEA743604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69"/>
                  <a:ext cx="724" cy="13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9" name="AutoShape 914">
                  <a:extLst>
                    <a:ext uri="{FF2B5EF4-FFF2-40B4-BE49-F238E27FC236}">
                      <a16:creationId xmlns:a16="http://schemas.microsoft.com/office/drawing/2014/main" id="{442C09FE-83B6-734A-827F-4DFCBF85C2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4" name="Rectangle 915">
                <a:extLst>
                  <a:ext uri="{FF2B5EF4-FFF2-40B4-BE49-F238E27FC236}">
                    <a16:creationId xmlns:a16="http://schemas.microsoft.com/office/drawing/2014/main" id="{D4049B6F-3C14-BD44-B7B0-EDEAFAF15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017"/>
                <a:ext cx="593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5" name="Group 916">
                <a:extLst>
                  <a:ext uri="{FF2B5EF4-FFF2-40B4-BE49-F238E27FC236}">
                    <a16:creationId xmlns:a16="http://schemas.microsoft.com/office/drawing/2014/main" id="{4948D30A-5BD4-9941-8999-F2BEC9ADBA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" name="AutoShape 917">
                  <a:extLst>
                    <a:ext uri="{FF2B5EF4-FFF2-40B4-BE49-F238E27FC236}">
                      <a16:creationId xmlns:a16="http://schemas.microsoft.com/office/drawing/2014/main" id="{9DCE0481-409E-2B48-B4C7-44A73B7B5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2"/>
                  <a:ext cx="732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7" name="AutoShape 918">
                  <a:extLst>
                    <a:ext uri="{FF2B5EF4-FFF2-40B4-BE49-F238E27FC236}">
                      <a16:creationId xmlns:a16="http://schemas.microsoft.com/office/drawing/2014/main" id="{82F894A7-BFB9-B844-86C6-1D8ACCC7F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77"/>
                  <a:ext cx="700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6" name="Rectangle 919">
                <a:extLst>
                  <a:ext uri="{FF2B5EF4-FFF2-40B4-BE49-F238E27FC236}">
                    <a16:creationId xmlns:a16="http://schemas.microsoft.com/office/drawing/2014/main" id="{7DF6685A-70B2-C343-B738-FD5F755A9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8"/>
                <a:ext cx="599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Rectangle 920">
                <a:extLst>
                  <a:ext uri="{FF2B5EF4-FFF2-40B4-BE49-F238E27FC236}">
                    <a16:creationId xmlns:a16="http://schemas.microsoft.com/office/drawing/2014/main" id="{05A1FA5B-6E9E-2A4C-980B-A9427AB2D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657"/>
                <a:ext cx="599" cy="4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8" name="Group 921">
                <a:extLst>
                  <a:ext uri="{FF2B5EF4-FFF2-40B4-BE49-F238E27FC236}">
                    <a16:creationId xmlns:a16="http://schemas.microsoft.com/office/drawing/2014/main" id="{84500931-1228-634E-87A1-E39C69E347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4" name="AutoShape 922">
                  <a:extLst>
                    <a:ext uri="{FF2B5EF4-FFF2-40B4-BE49-F238E27FC236}">
                      <a16:creationId xmlns:a16="http://schemas.microsoft.com/office/drawing/2014/main" id="{27ECB805-D0C7-9143-9940-3038CEA42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9"/>
                  <a:ext cx="723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5" name="AutoShape 923">
                  <a:extLst>
                    <a:ext uri="{FF2B5EF4-FFF2-40B4-BE49-F238E27FC236}">
                      <a16:creationId xmlns:a16="http://schemas.microsoft.com/office/drawing/2014/main" id="{D9E4C703-FD9D-1346-9382-3E176FAC7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91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9" name="Freeform 924">
                <a:extLst>
                  <a:ext uri="{FF2B5EF4-FFF2-40B4-BE49-F238E27FC236}">
                    <a16:creationId xmlns:a16="http://schemas.microsoft.com/office/drawing/2014/main" id="{C30DCFA4-94B7-D44B-9C91-B7674F72D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" name="Group 925">
                <a:extLst>
                  <a:ext uri="{FF2B5EF4-FFF2-40B4-BE49-F238E27FC236}">
                    <a16:creationId xmlns:a16="http://schemas.microsoft.com/office/drawing/2014/main" id="{F3F55EC1-7313-7B4F-B98C-5A3105FF41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2" name="AutoShape 926">
                  <a:extLst>
                    <a:ext uri="{FF2B5EF4-FFF2-40B4-BE49-F238E27FC236}">
                      <a16:creationId xmlns:a16="http://schemas.microsoft.com/office/drawing/2014/main" id="{B7904F52-510B-7C4A-81B1-16B39FEE7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4"/>
                  <a:ext cx="723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AutoShape 927">
                  <a:extLst>
                    <a:ext uri="{FF2B5EF4-FFF2-40B4-BE49-F238E27FC236}">
                      <a16:creationId xmlns:a16="http://schemas.microsoft.com/office/drawing/2014/main" id="{4FCA1E2D-97EB-CA4F-B7B5-7852A5CF8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78"/>
                  <a:ext cx="699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21" name="Rectangle 928">
                <a:extLst>
                  <a:ext uri="{FF2B5EF4-FFF2-40B4-BE49-F238E27FC236}">
                    <a16:creationId xmlns:a16="http://schemas.microsoft.com/office/drawing/2014/main" id="{EF69626B-CDE2-5D43-A948-168C2F1A2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7"/>
                <a:ext cx="70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2" name="Freeform 929">
                <a:extLst>
                  <a:ext uri="{FF2B5EF4-FFF2-40B4-BE49-F238E27FC236}">
                    <a16:creationId xmlns:a16="http://schemas.microsoft.com/office/drawing/2014/main" id="{5819BA96-37D2-3244-8100-212F5B82C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930">
                <a:extLst>
                  <a:ext uri="{FF2B5EF4-FFF2-40B4-BE49-F238E27FC236}">
                    <a16:creationId xmlns:a16="http://schemas.microsoft.com/office/drawing/2014/main" id="{7276A4DE-308C-C14A-8DF7-C6624BEDD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931">
                <a:extLst>
                  <a:ext uri="{FF2B5EF4-FFF2-40B4-BE49-F238E27FC236}">
                    <a16:creationId xmlns:a16="http://schemas.microsoft.com/office/drawing/2014/main" id="{043242CA-EF34-CC4C-842C-B93FC1F4E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3"/>
                <a:ext cx="51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5" name="Freeform 932">
                <a:extLst>
                  <a:ext uri="{FF2B5EF4-FFF2-40B4-BE49-F238E27FC236}">
                    <a16:creationId xmlns:a16="http://schemas.microsoft.com/office/drawing/2014/main" id="{E8E790A4-573C-AC44-A073-B1F9F820A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utoShape 933">
                <a:extLst>
                  <a:ext uri="{FF2B5EF4-FFF2-40B4-BE49-F238E27FC236}">
                    <a16:creationId xmlns:a16="http://schemas.microsoft.com/office/drawing/2014/main" id="{8D74C9BA-EF52-874D-B734-DBDD8649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199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7" name="AutoShape 934">
                <a:extLst>
                  <a:ext uri="{FF2B5EF4-FFF2-40B4-BE49-F238E27FC236}">
                    <a16:creationId xmlns:a16="http://schemas.microsoft.com/office/drawing/2014/main" id="{35030688-F120-8E46-8244-1E9E9D174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0"/>
                <a:ext cx="1065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Oval 935">
                <a:extLst>
                  <a:ext uri="{FF2B5EF4-FFF2-40B4-BE49-F238E27FC236}">
                    <a16:creationId xmlns:a16="http://schemas.microsoft.com/office/drawing/2014/main" id="{56F6FA96-3765-0248-9191-844DE7F56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9" name="Oval 936">
                <a:extLst>
                  <a:ext uri="{FF2B5EF4-FFF2-40B4-BE49-F238E27FC236}">
                    <a16:creationId xmlns:a16="http://schemas.microsoft.com/office/drawing/2014/main" id="{1D8BAEC6-8617-E841-A521-6B64777E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>
                  <a:solidFill>
                    <a:srgbClr val="FF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0" name="Oval 937">
                <a:extLst>
                  <a:ext uri="{FF2B5EF4-FFF2-40B4-BE49-F238E27FC236}">
                    <a16:creationId xmlns:a16="http://schemas.microsoft.com/office/drawing/2014/main" id="{5BE311D6-96C2-1745-8F08-FD677C269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75"/>
                <a:ext cx="159" cy="14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1" name="Rectangle 938">
                <a:extLst>
                  <a:ext uri="{FF2B5EF4-FFF2-40B4-BE49-F238E27FC236}">
                    <a16:creationId xmlns:a16="http://schemas.microsoft.com/office/drawing/2014/main" id="{252EF2DB-2C37-0548-813C-7CD9C6752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8" y="1835"/>
                <a:ext cx="89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F70A2D08-C819-6047-AB22-7837B96E6AF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47900" y="3668236"/>
              <a:ext cx="754063" cy="669925"/>
              <a:chOff x="-44" y="1473"/>
              <a:chExt cx="981" cy="1105"/>
            </a:xfrm>
          </p:grpSpPr>
          <p:pic>
            <p:nvPicPr>
              <p:cNvPr id="41" name="Picture 25" descr="desktop_computer_stylized_medium">
                <a:extLst>
                  <a:ext uri="{FF2B5EF4-FFF2-40B4-BE49-F238E27FC236}">
                    <a16:creationId xmlns:a16="http://schemas.microsoft.com/office/drawing/2014/main" id="{2BF4C09A-4711-454C-88F3-7E05DA907B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A7706A66-8FFF-A545-81F4-F116D622A6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176 w 356"/>
                  <a:gd name="T3" fmla="*/ 248 h 368"/>
                  <a:gd name="T4" fmla="*/ 4954 w 356"/>
                  <a:gd name="T5" fmla="*/ 5173 h 368"/>
                  <a:gd name="T6" fmla="*/ 1092 w 356"/>
                  <a:gd name="T7" fmla="*/ 646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48BAD1-0CC2-FD48-A5EF-78D1741DC3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29467" y="3860800"/>
              <a:ext cx="3403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14681B-D4E2-F846-B4D0-5437BA6D207C}"/>
                </a:ext>
              </a:extLst>
            </p:cNvPr>
            <p:cNvCxnSpPr/>
            <p:nvPr/>
          </p:nvCxnSpPr>
          <p:spPr bwMode="auto">
            <a:xfrm flipH="1">
              <a:off x="2912533" y="4148667"/>
              <a:ext cx="338666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F742F3-EEC8-AF46-9F52-32FDC539CA29}"/>
                </a:ext>
              </a:extLst>
            </p:cNvPr>
            <p:cNvSpPr txBox="1"/>
            <p:nvPr/>
          </p:nvSpPr>
          <p:spPr>
            <a:xfrm>
              <a:off x="3335867" y="3437467"/>
              <a:ext cx="30277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ICMP Echo Request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07AB2-E784-884B-A223-CDF67CBDA2CC}"/>
                </a:ext>
              </a:extLst>
            </p:cNvPr>
            <p:cNvSpPr txBox="1"/>
            <p:nvPr/>
          </p:nvSpPr>
          <p:spPr>
            <a:xfrm>
              <a:off x="3335867" y="4199467"/>
              <a:ext cx="26686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ICMP Echo Reply</a:t>
              </a:r>
            </a:p>
          </p:txBody>
        </p:sp>
      </p:grpSp>
      <p:pic>
        <p:nvPicPr>
          <p:cNvPr id="52" name="Picture 6" descr="underline_base">
            <a:extLst>
              <a:ext uri="{FF2B5EF4-FFF2-40B4-BE49-F238E27FC236}">
                <a16:creationId xmlns:a16="http://schemas.microsoft.com/office/drawing/2014/main" id="{6CC5C3F8-7891-B640-830F-EFCDDDD2B7E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5" y="998061"/>
            <a:ext cx="5960619" cy="29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4479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008" y="147248"/>
            <a:ext cx="7017830" cy="985191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ICMP Router Solicitation</a:t>
            </a:r>
            <a:br>
              <a:rPr lang="en-US" sz="3600" dirty="0">
                <a:cs typeface="+mj-cs"/>
              </a:rPr>
            </a:br>
            <a:r>
              <a:rPr lang="en-US" sz="3600" dirty="0">
                <a:cs typeface="+mj-cs"/>
              </a:rPr>
              <a:t>ICMP Router Advertisement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3196" y="1495191"/>
            <a:ext cx="8845067" cy="517707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/>
            </a:pPr>
            <a:r>
              <a:rPr lang="en-US" b="1" dirty="0"/>
              <a:t>ICMP Internet Router Discovery Protocol</a:t>
            </a:r>
            <a:r>
              <a:rPr lang="en-US" dirty="0"/>
              <a:t> (</a:t>
            </a:r>
            <a:r>
              <a:rPr lang="en-US" b="1" dirty="0"/>
              <a:t>IRDP</a:t>
            </a:r>
            <a:r>
              <a:rPr lang="en-US" dirty="0"/>
              <a:t>), also called the </a:t>
            </a:r>
            <a:r>
              <a:rPr lang="en-US" b="1" dirty="0"/>
              <a:t>Internet Router Discovery Protocol</a:t>
            </a:r>
            <a:r>
              <a:rPr lang="en-US" dirty="0"/>
              <a:t>,</a:t>
            </a:r>
            <a:r>
              <a:rPr lang="en-US" baseline="30000" dirty="0"/>
              <a:t> </a:t>
            </a:r>
            <a:r>
              <a:rPr lang="en-US" dirty="0"/>
              <a:t>is a protocol for computer hosts to discover the presence and location of routers on their IPv4 local network</a:t>
            </a:r>
            <a:r>
              <a:rPr lang="en-US" sz="3200" dirty="0"/>
              <a:t>. </a:t>
            </a: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dirty="0">
                <a:cs typeface="+mn-cs"/>
              </a:rPr>
              <a:t>after starting up, a host broadcasts an </a:t>
            </a:r>
            <a:r>
              <a:rPr lang="en-US" sz="2400" b="1" dirty="0">
                <a:cs typeface="+mn-cs"/>
              </a:rPr>
              <a:t>ICMP router solicitation </a:t>
            </a:r>
            <a:r>
              <a:rPr lang="en-US" sz="2400" dirty="0">
                <a:cs typeface="+mn-cs"/>
              </a:rPr>
              <a:t>(on local subnet only)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dirty="0">
                <a:cs typeface="+mn-cs"/>
              </a:rPr>
              <a:t>in response, routers send an </a:t>
            </a:r>
            <a:r>
              <a:rPr lang="en-US" sz="2400" b="1" dirty="0">
                <a:cs typeface="+mn-cs"/>
              </a:rPr>
              <a:t>ICMP router advertisement</a:t>
            </a:r>
            <a:r>
              <a:rPr lang="en-US" sz="2400" dirty="0">
                <a:cs typeface="+mn-cs"/>
              </a:rPr>
              <a:t> message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dirty="0">
                <a:cs typeface="+mn-cs"/>
              </a:rPr>
              <a:t>also, routers can periodically broadcast </a:t>
            </a:r>
            <a:r>
              <a:rPr lang="en-US" sz="2400" b="1" dirty="0">
                <a:cs typeface="+mn-cs"/>
              </a:rPr>
              <a:t>ICMP router advertisement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400" dirty="0">
                <a:cs typeface="+mn-cs"/>
              </a:rPr>
              <a:t>has nothing to do with </a:t>
            </a:r>
            <a:r>
              <a:rPr lang="en-US" sz="2400" b="1" dirty="0">
                <a:cs typeface="+mn-cs"/>
              </a:rPr>
              <a:t>routing protocols</a:t>
            </a:r>
            <a:endParaRPr lang="en-US" sz="2000" b="1" dirty="0">
              <a:cs typeface="+mn-cs"/>
            </a:endParaRPr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9C15AA89-28C0-5649-87EE-8A5CE3FE318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2" y="1201601"/>
            <a:ext cx="5387810" cy="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2201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278F5D4-EBEF-A740-B13C-A8042F16B7F5}" type="slidenum">
              <a:rPr lang="en-US" sz="1050"/>
              <a:pPr/>
              <a:t>152</a:t>
            </a:fld>
            <a:endParaRPr lang="en-US" sz="105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205" y="332960"/>
            <a:ext cx="6686552" cy="561562"/>
          </a:xfrm>
        </p:spPr>
        <p:txBody>
          <a:bodyPr/>
          <a:lstStyle/>
          <a:p>
            <a:r>
              <a:rPr lang="en-US" sz="3600" dirty="0"/>
              <a:t>Common  ICMP Error messages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None/>
              <a:tabLst>
                <a:tab pos="1547813" algn="l"/>
                <a:tab pos="2738438" algn="l"/>
                <a:tab pos="4245769" algn="l"/>
              </a:tabLst>
            </a:pPr>
            <a:r>
              <a:rPr lang="en-US" sz="1500">
                <a:solidFill>
                  <a:srgbClr val="0000FF"/>
                </a:solidFill>
                <a:latin typeface="Arial" charset="0"/>
              </a:rPr>
              <a:t> 	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143001" y="2794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1143001" y="280499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1143001" y="280499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1143001" y="238708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1683" name="Group 19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8360993"/>
              </p:ext>
            </p:extLst>
          </p:nvPr>
        </p:nvGraphicFramePr>
        <p:xfrm>
          <a:off x="1033671" y="1709530"/>
          <a:ext cx="7499644" cy="4561543"/>
        </p:xfrm>
        <a:graphic>
          <a:graphicData uri="http://schemas.openxmlformats.org/drawingml/2006/table">
            <a:tbl>
              <a:tblPr/>
              <a:tblGrid>
                <a:gridCol w="66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0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094"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Type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endParaRPr kumimoji="0" lang="en-US" sz="2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863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  <a:b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0–15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Destination unreachable</a:t>
                      </a: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Notification that an IP datagram could not be forwarded and was dropped. The code field contains an explanation.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002"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0–3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Redirect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about an alternative route for the datagram and should result in a routing table update. The code field explains the reason for the route change. 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863"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11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0, 1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Time exceeded</a:t>
                      </a: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Sent when the TTL field has reached zero (Code 0) or when there is a timeout for the reassembly of segments (Code 1) 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721"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0, 1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Parameter</a:t>
                      </a:r>
                      <a:b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problem</a:t>
                      </a: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Sent when the IP header is invalid (Code 0) or when an IP header option is missing (Code 1)</a:t>
                      </a: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5" marB="342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19" descr="underline_base">
            <a:extLst>
              <a:ext uri="{FF2B5EF4-FFF2-40B4-BE49-F238E27FC236}">
                <a16:creationId xmlns:a16="http://schemas.microsoft.com/office/drawing/2014/main" id="{89F94277-AEBB-D445-8B7A-3CD99942F56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7" y="822575"/>
            <a:ext cx="6211558" cy="23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4387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0DAE050-2A80-0A4C-97CD-842E44563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811" y="79513"/>
            <a:ext cx="8729041" cy="655983"/>
          </a:xfrm>
        </p:spPr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ICMP Error Message: Destination Unreachable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878D360-F342-4F42-B46B-724B0676BC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None/>
              <a:tabLst>
                <a:tab pos="1160860" algn="l"/>
                <a:tab pos="2053829" algn="l"/>
                <a:tab pos="3184327" algn="l"/>
              </a:tabLst>
            </a:pPr>
            <a:r>
              <a:rPr lang="en-US" altLang="en-US" sz="1125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	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931A6EE9-C653-204D-BD5B-5469C26DD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1418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5605" name="Rectangle 6">
            <a:extLst>
              <a:ext uri="{FF2B5EF4-FFF2-40B4-BE49-F238E27FC236}">
                <a16:creationId xmlns:a16="http://schemas.microsoft.com/office/drawing/2014/main" id="{E07E3793-BE4D-E14B-BE67-8756EF559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5606" name="Rectangle 7">
            <a:extLst>
              <a:ext uri="{FF2B5EF4-FFF2-40B4-BE49-F238E27FC236}">
                <a16:creationId xmlns:a16="http://schemas.microsoft.com/office/drawing/2014/main" id="{82241DFC-AFD7-DD46-AB50-10526065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949455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25607" name="Rectangle 8">
            <a:extLst>
              <a:ext uri="{FF2B5EF4-FFF2-40B4-BE49-F238E27FC236}">
                <a16:creationId xmlns:a16="http://schemas.microsoft.com/office/drawing/2014/main" id="{23AE5DA6-8918-FB4C-A381-4D6CDACA0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2" y="2636022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graphicFrame>
        <p:nvGraphicFramePr>
          <p:cNvPr id="191683" name="Group 195">
            <a:extLst>
              <a:ext uri="{FF2B5EF4-FFF2-40B4-BE49-F238E27FC236}">
                <a16:creationId xmlns:a16="http://schemas.microsoft.com/office/drawing/2014/main" id="{D71CDCFE-0C07-D241-BA68-323A32990B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4668080"/>
              </p:ext>
            </p:extLst>
          </p:nvPr>
        </p:nvGraphicFramePr>
        <p:xfrm>
          <a:off x="1816758" y="1568615"/>
          <a:ext cx="7188094" cy="1114949"/>
        </p:xfrm>
        <a:graphic>
          <a:graphicData uri="http://schemas.openxmlformats.org/drawingml/2006/table">
            <a:tbl>
              <a:tblPr/>
              <a:tblGrid>
                <a:gridCol w="682820">
                  <a:extLst>
                    <a:ext uri="{9D8B030D-6E8A-4147-A177-3AD203B41FA5}">
                      <a16:colId xmlns:a16="http://schemas.microsoft.com/office/drawing/2014/main" val="128432645"/>
                    </a:ext>
                  </a:extLst>
                </a:gridCol>
                <a:gridCol w="718736">
                  <a:extLst>
                    <a:ext uri="{9D8B030D-6E8A-4147-A177-3AD203B41FA5}">
                      <a16:colId xmlns:a16="http://schemas.microsoft.com/office/drawing/2014/main" val="1265038263"/>
                    </a:ext>
                  </a:extLst>
                </a:gridCol>
                <a:gridCol w="1348215">
                  <a:extLst>
                    <a:ext uri="{9D8B030D-6E8A-4147-A177-3AD203B41FA5}">
                      <a16:colId xmlns:a16="http://schemas.microsoft.com/office/drawing/2014/main" val="3058081807"/>
                    </a:ext>
                  </a:extLst>
                </a:gridCol>
                <a:gridCol w="4438323">
                  <a:extLst>
                    <a:ext uri="{9D8B030D-6E8A-4147-A177-3AD203B41FA5}">
                      <a16:colId xmlns:a16="http://schemas.microsoft.com/office/drawing/2014/main" val="882282562"/>
                    </a:ext>
                  </a:extLst>
                </a:gridCol>
              </a:tblGrid>
              <a:tr h="354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Type</a:t>
                      </a: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Code</a:t>
                      </a: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Description</a:t>
                      </a: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endParaRPr kumimoji="0" lang="en-US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17382"/>
                  </a:ext>
                </a:extLst>
              </a:tr>
              <a:tr h="760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endParaRPr kumimoji="0" lang="en-US" altLang="en-US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0–15</a:t>
                      </a:r>
                      <a:endParaRPr kumimoji="0" lang="en-US" altLang="en-US" sz="2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Destination unreachable</a:t>
                      </a: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Notification that an IP datagram could not be forwarded and was dropped. The code field contains an explanation</a:t>
                      </a:r>
                      <a:endParaRPr kumimoji="0" lang="en-US" altLang="en-US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51435" marR="51435" marT="25718" marB="2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516382"/>
                  </a:ext>
                </a:extLst>
              </a:tr>
            </a:tbl>
          </a:graphicData>
        </a:graphic>
      </p:graphicFrame>
      <p:graphicFrame>
        <p:nvGraphicFramePr>
          <p:cNvPr id="41" name="Group 288">
            <a:extLst>
              <a:ext uri="{FF2B5EF4-FFF2-40B4-BE49-F238E27FC236}">
                <a16:creationId xmlns:a16="http://schemas.microsoft.com/office/drawing/2014/main" id="{0F5C9FE6-202A-4642-8424-88AB9F5B55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130017"/>
              </p:ext>
            </p:extLst>
          </p:nvPr>
        </p:nvGraphicFramePr>
        <p:xfrm>
          <a:off x="2504661" y="2743200"/>
          <a:ext cx="6428849" cy="1661907"/>
        </p:xfrm>
        <a:graphic>
          <a:graphicData uri="http://schemas.openxmlformats.org/drawingml/2006/table">
            <a:tbl>
              <a:tblPr/>
              <a:tblGrid>
                <a:gridCol w="6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1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35" marR="51435" marT="25714" marB="2571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Reason for Sending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35" marR="51435" marT="25714" marB="2571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8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Network Unreachable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No routing table entry is available for the destination network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Host Unreachable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Destination host should be directly reachable, but does not respond to ARP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Protocol Unreachable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Protocol in the protocol field of the IP header not supported 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Port Unreachable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Transport protocol at destination cannot  pass datagram to an application</a:t>
                      </a: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5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Fragmentation Needed </a:t>
                      </a:r>
                      <a:b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</a:b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and DF Bit Set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IP datagram must be fragmented, but DF bit in the IP header is set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435" marR="51435" marT="25714" marB="2571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1130-019F-FF4D-90CB-D80BCE583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EC277-EE66-4947-97E4-F04DD7162621}" type="slidenum">
              <a:rPr lang="en-US" altLang="en-US" smtClean="0"/>
              <a:pPr/>
              <a:t>153</a:t>
            </a:fld>
            <a:endParaRPr lang="en-US" altLang="en-US"/>
          </a:p>
        </p:txBody>
      </p:sp>
      <p:pic>
        <p:nvPicPr>
          <p:cNvPr id="11" name="Picture 19" descr="underline_base">
            <a:extLst>
              <a:ext uri="{FF2B5EF4-FFF2-40B4-BE49-F238E27FC236}">
                <a16:creationId xmlns:a16="http://schemas.microsoft.com/office/drawing/2014/main" id="{64EDC81B-AECF-2F4E-A550-A5C04F0F3A4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3" y="821921"/>
            <a:ext cx="7875720" cy="13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3FA4C-B997-854D-8851-C41F626C1638}"/>
              </a:ext>
            </a:extLst>
          </p:cNvPr>
          <p:cNvGrpSpPr/>
          <p:nvPr/>
        </p:nvGrpSpPr>
        <p:grpSpPr>
          <a:xfrm>
            <a:off x="0" y="3222820"/>
            <a:ext cx="6532558" cy="2308324"/>
            <a:chOff x="457200" y="357884"/>
            <a:chExt cx="8710078" cy="3077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F9BC72-6192-AC42-A621-A235A1183D21}"/>
                </a:ext>
              </a:extLst>
            </p:cNvPr>
            <p:cNvSpPr txBox="1"/>
            <p:nvPr/>
          </p:nvSpPr>
          <p:spPr>
            <a:xfrm>
              <a:off x="457200" y="357884"/>
              <a:ext cx="8710078" cy="307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error occurs when</a:t>
              </a:r>
            </a:p>
            <a:p>
              <a:r>
                <a:rPr lang="en-US" dirty="0"/>
                <a:t>a node/device cannot</a:t>
              </a:r>
            </a:p>
            <a:p>
              <a:r>
                <a:rPr lang="en-US" dirty="0"/>
                <a:t>find a match for the</a:t>
              </a:r>
            </a:p>
            <a:p>
              <a:r>
                <a:rPr lang="en-US" dirty="0"/>
                <a:t>network prefix in its </a:t>
              </a:r>
            </a:p>
            <a:p>
              <a:r>
                <a:rPr lang="en-US" dirty="0"/>
                <a:t>Forwarding able and it</a:t>
              </a:r>
            </a:p>
            <a:p>
              <a:r>
                <a:rPr lang="en-US" dirty="0"/>
                <a:t>does </a:t>
              </a:r>
              <a:r>
                <a:rPr lang="en-US" dirty="0">
                  <a:solidFill>
                    <a:srgbClr val="C00000"/>
                  </a:solidFill>
                </a:rPr>
                <a:t>not</a:t>
              </a:r>
              <a:r>
                <a:rPr lang="en-US" dirty="0"/>
                <a:t> have a </a:t>
              </a:r>
              <a:r>
                <a:rPr lang="en-US" dirty="0">
                  <a:solidFill>
                    <a:srgbClr val="C00000"/>
                  </a:solidFill>
                </a:rPr>
                <a:t>default route</a:t>
              </a:r>
              <a:r>
                <a:rPr lang="en-US" dirty="0"/>
                <a:t> set up.</a:t>
              </a:r>
            </a:p>
            <a:p>
              <a:r>
                <a:rPr lang="en-US" dirty="0"/>
                <a:t>In other words, it does not know what to do with the datagram.</a:t>
              </a:r>
            </a:p>
            <a:p>
              <a:r>
                <a:rPr lang="en-US" dirty="0"/>
                <a:t>It discards it and send this error msg to the source.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E8D91D-BBFD-B14D-82F6-EE190888F7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1" y="841513"/>
              <a:ext cx="71561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9B623E-42BA-4948-97FA-4EAB9D3E1EA1}"/>
              </a:ext>
            </a:extLst>
          </p:cNvPr>
          <p:cNvGrpSpPr/>
          <p:nvPr/>
        </p:nvGrpSpPr>
        <p:grpSpPr>
          <a:xfrm>
            <a:off x="0" y="3108464"/>
            <a:ext cx="2509629" cy="3416320"/>
            <a:chOff x="-185530" y="3664226"/>
            <a:chExt cx="3346173" cy="455509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0361834-61B8-044D-9154-EC588CACC4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85391" y="3916017"/>
              <a:ext cx="77525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575D18-A9BC-DF44-9AAC-EDCC5E1880B2}"/>
                </a:ext>
              </a:extLst>
            </p:cNvPr>
            <p:cNvSpPr txBox="1"/>
            <p:nvPr/>
          </p:nvSpPr>
          <p:spPr>
            <a:xfrm>
              <a:off x="-185530" y="3664226"/>
              <a:ext cx="3233531" cy="455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error occurs when</a:t>
              </a:r>
            </a:p>
            <a:p>
              <a:r>
                <a:rPr lang="en-US" dirty="0"/>
                <a:t>a node/device finds a</a:t>
              </a:r>
            </a:p>
            <a:p>
              <a:r>
                <a:rPr lang="en-US" dirty="0"/>
                <a:t>match for the network</a:t>
              </a:r>
            </a:p>
            <a:p>
              <a:r>
                <a:rPr lang="en-US" dirty="0"/>
                <a:t>prefix, sends the datagram but no response comes </a:t>
              </a:r>
            </a:p>
            <a:p>
              <a:r>
                <a:rPr lang="en-US" dirty="0"/>
                <a:t>back.</a:t>
              </a:r>
            </a:p>
            <a:p>
              <a:r>
                <a:rPr lang="en-US" dirty="0"/>
                <a:t>Arp times out and </a:t>
              </a:r>
            </a:p>
            <a:p>
              <a:r>
                <a:rPr lang="en-US" dirty="0"/>
                <a:t>response is returned</a:t>
              </a:r>
            </a:p>
            <a:p>
              <a:r>
                <a:rPr lang="en-US" dirty="0"/>
                <a:t>as Host is not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3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2F1F522-46FD-8943-A105-513ECE8EB5AC}" type="slidenum">
              <a:rPr lang="en-US" sz="1050"/>
              <a:pPr/>
              <a:t>154</a:t>
            </a:fld>
            <a:endParaRPr lang="en-US" sz="105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70233" y="253448"/>
            <a:ext cx="6286500" cy="506016"/>
          </a:xfrm>
        </p:spPr>
        <p:txBody>
          <a:bodyPr/>
          <a:lstStyle/>
          <a:p>
            <a:r>
              <a:rPr lang="en-US" sz="3000" dirty="0"/>
              <a:t>Example: ICMP Port Unreachable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3472" y="1013792"/>
            <a:ext cx="7676736" cy="1669102"/>
          </a:xfrm>
        </p:spPr>
        <p:txBody>
          <a:bodyPr/>
          <a:lstStyle/>
          <a:p>
            <a:pPr indent="-214313">
              <a:tabLst>
                <a:tab pos="1371600" algn="l"/>
                <a:tab pos="4245769" algn="l"/>
              </a:tabLst>
            </a:pPr>
            <a:r>
              <a:rPr lang="en-US" dirty="0">
                <a:latin typeface="Arial" charset="0"/>
              </a:rPr>
              <a:t> RFC 792: </a:t>
            </a:r>
            <a:r>
              <a:rPr lang="en-US" sz="1500" dirty="0">
                <a:latin typeface="Arial" charset="0"/>
              </a:rPr>
              <a:t>If, in the destination host, the IP module cannot deliver the  	datagram  because the indicated 	</a:t>
            </a:r>
            <a:r>
              <a:rPr lang="en-US" sz="1500" dirty="0">
                <a:solidFill>
                  <a:srgbClr val="C00000"/>
                </a:solidFill>
                <a:latin typeface="Arial" charset="0"/>
              </a:rPr>
              <a:t>protocol module or process 	port is not active</a:t>
            </a:r>
            <a:r>
              <a:rPr lang="en-US" sz="1500" dirty="0">
                <a:latin typeface="Arial" charset="0"/>
              </a:rPr>
              <a:t>, the destination host may send a destination 	unreachable message to the source host.</a:t>
            </a:r>
            <a:endParaRPr lang="en-US" dirty="0">
              <a:latin typeface="Arial" charset="0"/>
            </a:endParaRPr>
          </a:p>
          <a:p>
            <a:pPr indent="-214313">
              <a:tabLst>
                <a:tab pos="1371600" algn="l"/>
                <a:tab pos="4245769" algn="l"/>
              </a:tabLst>
            </a:pPr>
            <a:r>
              <a:rPr lang="en-US" dirty="0">
                <a:latin typeface="Arial" charset="0"/>
              </a:rPr>
              <a:t>Scenario: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A619EF-C625-544F-85A2-837D6CF16AB4}"/>
              </a:ext>
            </a:extLst>
          </p:cNvPr>
          <p:cNvGrpSpPr/>
          <p:nvPr/>
        </p:nvGrpSpPr>
        <p:grpSpPr>
          <a:xfrm>
            <a:off x="1311965" y="3498574"/>
            <a:ext cx="7074176" cy="2353669"/>
            <a:chOff x="2743200" y="3256608"/>
            <a:chExt cx="5086350" cy="1581844"/>
          </a:xfrm>
        </p:grpSpPr>
        <p:sp>
          <p:nvSpPr>
            <p:cNvPr id="163844" name="Rectangle 4"/>
            <p:cNvSpPr>
              <a:spLocks noChangeArrowheads="1"/>
            </p:cNvSpPr>
            <p:nvPr/>
          </p:nvSpPr>
          <p:spPr bwMode="auto">
            <a:xfrm>
              <a:off x="2743200" y="3429000"/>
              <a:ext cx="742950" cy="131445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8575" tIns="34288" rIns="68575" bIns="34288" anchor="ctr"/>
            <a:lstStyle/>
            <a:p>
              <a:pPr algn="ctr">
                <a:spcBef>
                  <a:spcPts val="750"/>
                </a:spcBef>
                <a:spcAft>
                  <a:spcPts val="750"/>
                </a:spcAft>
                <a:defRPr/>
              </a:pPr>
              <a:r>
                <a:rPr lang="en-US" sz="1050" b="1" i="1">
                  <a:solidFill>
                    <a:srgbClr val="000000"/>
                  </a:solidFill>
                  <a:latin typeface="Courier New" charset="0"/>
                </a:rPr>
                <a:t>Client</a:t>
              </a:r>
              <a:r>
                <a:rPr lang="en-US" sz="900" i="1">
                  <a:solidFill>
                    <a:srgbClr val="000000"/>
                  </a:solidFill>
                  <a:latin typeface="Courier New" charset="0"/>
                </a:rPr>
                <a:t> </a:t>
              </a:r>
            </a:p>
          </p:txBody>
        </p:sp>
        <p:sp>
          <p:nvSpPr>
            <p:cNvPr id="28677" name="Line 5"/>
            <p:cNvSpPr>
              <a:spLocks noChangeShapeType="1"/>
            </p:cNvSpPr>
            <p:nvPr/>
          </p:nvSpPr>
          <p:spPr bwMode="auto">
            <a:xfrm>
              <a:off x="3486150" y="3600450"/>
              <a:ext cx="2457450" cy="285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8575" tIns="34288" rIns="68575" bIns="34288" anchor="ctr"/>
            <a:lstStyle/>
            <a:p>
              <a:endParaRPr lang="en-US"/>
            </a:p>
          </p:txBody>
        </p:sp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 rot="403721">
              <a:off x="4187429" y="3256608"/>
              <a:ext cx="1494234" cy="392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88" rIns="68575" bIns="3428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ts val="750"/>
                </a:spcBef>
                <a:spcAft>
                  <a:spcPts val="750"/>
                </a:spcAft>
              </a:pPr>
              <a:r>
                <a:rPr lang="en-US" sz="1050" b="1" i="1">
                  <a:solidFill>
                    <a:srgbClr val="FF0000"/>
                  </a:solidFill>
                  <a:latin typeface="Courier New" charset="0"/>
                </a:rPr>
                <a:t>Request a service</a:t>
              </a:r>
              <a:br>
                <a:rPr lang="en-US" sz="1050" b="1" i="1">
                  <a:solidFill>
                    <a:srgbClr val="FF0000"/>
                  </a:solidFill>
                  <a:latin typeface="Courier New" charset="0"/>
                </a:rPr>
              </a:br>
              <a:r>
                <a:rPr lang="en-US" sz="1050" b="1" i="1">
                  <a:solidFill>
                    <a:srgbClr val="FF0000"/>
                  </a:solidFill>
                  <a:latin typeface="Courier New" charset="0"/>
                </a:rPr>
                <a:t>at a port 80</a:t>
              </a:r>
              <a:endParaRPr lang="en-US" sz="1350" i="1">
                <a:solidFill>
                  <a:srgbClr val="FF0000"/>
                </a:solidFill>
                <a:latin typeface="Courier New" charset="0"/>
              </a:endParaRPr>
            </a:p>
          </p:txBody>
        </p:sp>
        <p:sp>
          <p:nvSpPr>
            <p:cNvPr id="163847" name="Rectangle 7"/>
            <p:cNvSpPr>
              <a:spLocks noChangeArrowheads="1"/>
            </p:cNvSpPr>
            <p:nvPr/>
          </p:nvSpPr>
          <p:spPr bwMode="auto">
            <a:xfrm>
              <a:off x="6000750" y="3429000"/>
              <a:ext cx="742950" cy="13716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8575" tIns="34288" rIns="68575" bIns="34288" anchor="ctr"/>
            <a:lstStyle/>
            <a:p>
              <a:pPr algn="ctr">
                <a:spcBef>
                  <a:spcPts val="750"/>
                </a:spcBef>
                <a:spcAft>
                  <a:spcPts val="750"/>
                </a:spcAft>
                <a:defRPr/>
              </a:pPr>
              <a:r>
                <a:rPr lang="en-US" sz="1050" b="1" i="1">
                  <a:solidFill>
                    <a:srgbClr val="000000"/>
                  </a:solidFill>
                  <a:latin typeface="Courier New" charset="0"/>
                </a:rPr>
                <a:t>Server </a:t>
              </a:r>
              <a:endParaRPr lang="en-US" sz="9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680" name="Text Box 8"/>
            <p:cNvSpPr txBox="1">
              <a:spLocks noChangeArrowheads="1"/>
            </p:cNvSpPr>
            <p:nvPr/>
          </p:nvSpPr>
          <p:spPr bwMode="auto">
            <a:xfrm>
              <a:off x="6800850" y="3429001"/>
              <a:ext cx="1028700" cy="553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88" rIns="68575" bIns="3428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ts val="750"/>
                </a:spcBef>
                <a:spcAft>
                  <a:spcPts val="750"/>
                </a:spcAft>
              </a:pPr>
              <a:r>
                <a:rPr lang="en-US" sz="1050" b="1" i="1">
                  <a:solidFill>
                    <a:srgbClr val="FF0000"/>
                  </a:solidFill>
                  <a:latin typeface="Courier New" charset="0"/>
                </a:rPr>
                <a:t>No process is waiting at port 80</a:t>
              </a:r>
              <a:endParaRPr lang="en-US" sz="1350" i="1">
                <a:solidFill>
                  <a:srgbClr val="FF0000"/>
                </a:solidFill>
                <a:latin typeface="Courier New" charset="0"/>
              </a:endParaRPr>
            </a:p>
          </p:txBody>
        </p:sp>
        <p:sp>
          <p:nvSpPr>
            <p:cNvPr id="28681" name="Line 9"/>
            <p:cNvSpPr>
              <a:spLocks noChangeShapeType="1"/>
            </p:cNvSpPr>
            <p:nvPr/>
          </p:nvSpPr>
          <p:spPr bwMode="auto">
            <a:xfrm flipV="1">
              <a:off x="3486150" y="4000500"/>
              <a:ext cx="2457450" cy="628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8575" tIns="34288" rIns="68575" bIns="34288" anchor="ctr"/>
            <a:lstStyle/>
            <a:p>
              <a:endParaRPr lang="en-US"/>
            </a:p>
          </p:txBody>
        </p:sp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 rot="-917388">
              <a:off x="4457700" y="4400550"/>
              <a:ext cx="514350" cy="171450"/>
            </a:xfrm>
            <a:prstGeom prst="rect">
              <a:avLst/>
            </a:prstGeom>
            <a:solidFill>
              <a:srgbClr val="FF6699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lIns="68575" tIns="34288" rIns="68575" bIns="34288" anchor="ctr"/>
            <a:lstStyle/>
            <a:p>
              <a:endParaRPr lang="en-US"/>
            </a:p>
          </p:txBody>
        </p:sp>
        <p:sp>
          <p:nvSpPr>
            <p:cNvPr id="28683" name="Line 11"/>
            <p:cNvSpPr>
              <a:spLocks noChangeShapeType="1"/>
            </p:cNvSpPr>
            <p:nvPr/>
          </p:nvSpPr>
          <p:spPr bwMode="auto">
            <a:xfrm rot="20636366" flipH="1">
              <a:off x="4114800" y="4572000"/>
              <a:ext cx="285750" cy="11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8575" tIns="34288" rIns="68575" bIns="34288" anchor="ctr"/>
            <a:lstStyle/>
            <a:p>
              <a:endParaRPr lang="en-US"/>
            </a:p>
          </p:txBody>
        </p:sp>
        <p:sp>
          <p:nvSpPr>
            <p:cNvPr id="28684" name="Text Box 12"/>
            <p:cNvSpPr txBox="1">
              <a:spLocks noChangeArrowheads="1"/>
            </p:cNvSpPr>
            <p:nvPr/>
          </p:nvSpPr>
          <p:spPr bwMode="auto">
            <a:xfrm rot="-987608">
              <a:off x="4457701" y="4446041"/>
              <a:ext cx="1494235" cy="392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88" rIns="68575" bIns="3428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ts val="750"/>
                </a:spcBef>
                <a:spcAft>
                  <a:spcPts val="750"/>
                </a:spcAft>
              </a:pPr>
              <a:r>
                <a:rPr lang="en-US" sz="1050" b="1" i="1">
                  <a:solidFill>
                    <a:srgbClr val="FF0000"/>
                  </a:solidFill>
                  <a:latin typeface="Courier New" charset="0"/>
                </a:rPr>
                <a:t>Port </a:t>
              </a:r>
              <a:br>
                <a:rPr lang="en-US" sz="1050" b="1" i="1">
                  <a:solidFill>
                    <a:srgbClr val="FF0000"/>
                  </a:solidFill>
                  <a:latin typeface="Courier New" charset="0"/>
                </a:rPr>
              </a:br>
              <a:r>
                <a:rPr lang="en-US" sz="1050" b="1" i="1">
                  <a:solidFill>
                    <a:srgbClr val="FF0000"/>
                  </a:solidFill>
                  <a:latin typeface="Courier New" charset="0"/>
                </a:rPr>
                <a:t>Unreachable</a:t>
              </a:r>
              <a:endParaRPr lang="en-US" sz="1350" i="1">
                <a:solidFill>
                  <a:srgbClr val="FF0000"/>
                </a:solidFill>
                <a:latin typeface="Courier New" charset="0"/>
              </a:endParaRPr>
            </a:p>
          </p:txBody>
        </p:sp>
      </p:grpSp>
      <p:pic>
        <p:nvPicPr>
          <p:cNvPr id="14" name="Picture 19" descr="underline_base">
            <a:extLst>
              <a:ext uri="{FF2B5EF4-FFF2-40B4-BE49-F238E27FC236}">
                <a16:creationId xmlns:a16="http://schemas.microsoft.com/office/drawing/2014/main" id="{D68B8EDB-75B1-4E40-85EA-74B188B22F7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1" y="674072"/>
            <a:ext cx="5206206" cy="1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4485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200163" y="260904"/>
            <a:ext cx="5829300" cy="545306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Traceroute and ICMP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262" y="1141062"/>
            <a:ext cx="3248819" cy="3357876"/>
          </a:xfrm>
        </p:spPr>
        <p:txBody>
          <a:bodyPr/>
          <a:lstStyle/>
          <a:p>
            <a:pPr marL="211931" indent="-211931">
              <a:defRPr/>
            </a:pPr>
            <a:r>
              <a:rPr lang="en-US" sz="1800" dirty="0">
                <a:solidFill>
                  <a:srgbClr val="C00000"/>
                </a:solidFill>
                <a:cs typeface="+mn-cs"/>
              </a:rPr>
              <a:t>source host</a:t>
            </a:r>
            <a:r>
              <a:rPr lang="en-US" sz="1800" dirty="0">
                <a:cs typeface="+mn-cs"/>
              </a:rPr>
              <a:t> sends series of UDP segments (56bytes) to a </a:t>
            </a:r>
            <a:r>
              <a:rPr lang="en-US" sz="1800" dirty="0">
                <a:solidFill>
                  <a:srgbClr val="C00000"/>
                </a:solidFill>
                <a:cs typeface="+mn-cs"/>
              </a:rPr>
              <a:t>destination host</a:t>
            </a:r>
          </a:p>
          <a:p>
            <a:pPr marL="423863" lvl="1" indent="-166688">
              <a:defRPr/>
            </a:pPr>
            <a:r>
              <a:rPr lang="en-US" sz="1500" dirty="0"/>
              <a:t>first set (3) has TTL =</a:t>
            </a:r>
            <a:r>
              <a:rPr lang="en-US" sz="1500" dirty="0">
                <a:solidFill>
                  <a:srgbClr val="C00000"/>
                </a:solidFill>
              </a:rPr>
              <a:t>1</a:t>
            </a:r>
          </a:p>
          <a:p>
            <a:pPr marL="423863" lvl="1" indent="-166688">
              <a:defRPr/>
            </a:pPr>
            <a:r>
              <a:rPr lang="en-US" sz="1500" dirty="0"/>
              <a:t>second set (3) has TTL=</a:t>
            </a:r>
            <a:r>
              <a:rPr lang="en-US" sz="1500" dirty="0">
                <a:solidFill>
                  <a:srgbClr val="C00000"/>
                </a:solidFill>
              </a:rPr>
              <a:t>2</a:t>
            </a:r>
            <a:r>
              <a:rPr lang="en-US" sz="1500" dirty="0"/>
              <a:t>, etc.</a:t>
            </a:r>
          </a:p>
          <a:p>
            <a:pPr marL="423863" lvl="1" indent="-166688">
              <a:defRPr/>
            </a:pPr>
            <a:r>
              <a:rPr lang="en-US" sz="1500" dirty="0"/>
              <a:t>… and finally </a:t>
            </a:r>
            <a:r>
              <a:rPr lang="en-US" sz="1500" dirty="0">
                <a:solidFill>
                  <a:srgbClr val="FF0000"/>
                </a:solidFill>
              </a:rPr>
              <a:t>unlikely</a:t>
            </a:r>
            <a:r>
              <a:rPr lang="en-US" sz="1500" dirty="0"/>
              <a:t> (nonexistent) port number</a:t>
            </a:r>
          </a:p>
          <a:p>
            <a:pPr marL="211931" indent="-211931">
              <a:defRPr/>
            </a:pPr>
            <a:r>
              <a:rPr lang="en-US" sz="1800" dirty="0">
                <a:cs typeface="+mn-cs"/>
              </a:rPr>
              <a:t>when datagram in </a:t>
            </a:r>
            <a:r>
              <a:rPr lang="en-US" sz="1800" dirty="0">
                <a:solidFill>
                  <a:srgbClr val="C00000"/>
                </a:solidFill>
                <a:cs typeface="+mn-cs"/>
              </a:rPr>
              <a:t>n</a:t>
            </a:r>
            <a:r>
              <a:rPr lang="en-US" sz="1800" baseline="30000" dirty="0">
                <a:solidFill>
                  <a:srgbClr val="C00000"/>
                </a:solidFill>
                <a:cs typeface="+mn-cs"/>
              </a:rPr>
              <a:t>th</a:t>
            </a:r>
            <a:r>
              <a:rPr lang="en-US" sz="1800" dirty="0">
                <a:cs typeface="+mn-cs"/>
              </a:rPr>
              <a:t> set arrives to </a:t>
            </a:r>
            <a:r>
              <a:rPr lang="en-US" sz="1800" dirty="0">
                <a:solidFill>
                  <a:srgbClr val="C00000"/>
                </a:solidFill>
                <a:cs typeface="+mn-cs"/>
              </a:rPr>
              <a:t>n</a:t>
            </a:r>
            <a:r>
              <a:rPr lang="en-US" sz="1800" baseline="30000" dirty="0">
                <a:solidFill>
                  <a:srgbClr val="C00000"/>
                </a:solidFill>
                <a:cs typeface="+mn-cs"/>
              </a:rPr>
              <a:t>th</a:t>
            </a:r>
            <a:r>
              <a:rPr lang="en-US" sz="1800" dirty="0">
                <a:cs typeface="+mn-cs"/>
              </a:rPr>
              <a:t> router: </a:t>
            </a:r>
            <a:r>
              <a:rPr lang="en-US" sz="1800" dirty="0">
                <a:solidFill>
                  <a:srgbClr val="C00000"/>
                </a:solidFill>
                <a:cs typeface="+mn-cs"/>
              </a:rPr>
              <a:t>TTL=0</a:t>
            </a:r>
          </a:p>
          <a:p>
            <a:pPr marL="392906" lvl="1" indent="-135731">
              <a:defRPr/>
            </a:pPr>
            <a:r>
              <a:rPr lang="en-US" sz="1500" dirty="0"/>
              <a:t>router </a:t>
            </a:r>
            <a:r>
              <a:rPr lang="en-US" sz="1500" dirty="0">
                <a:solidFill>
                  <a:srgbClr val="C00000"/>
                </a:solidFill>
              </a:rPr>
              <a:t>discards</a:t>
            </a:r>
            <a:r>
              <a:rPr lang="en-US" sz="1500" dirty="0"/>
              <a:t> datagram and sends to source ICMP message (type 11, code 0) with</a:t>
            </a:r>
            <a:r>
              <a:rPr lang="en-US" sz="1500" dirty="0">
                <a:solidFill>
                  <a:srgbClr val="C00000"/>
                </a:solidFill>
              </a:rPr>
              <a:t> IP address of incoming port </a:t>
            </a:r>
            <a:r>
              <a:rPr lang="en-US" sz="1500" dirty="0"/>
              <a:t>as </a:t>
            </a:r>
            <a:r>
              <a:rPr lang="en-US" sz="1500" dirty="0">
                <a:solidFill>
                  <a:srgbClr val="C00000"/>
                </a:solidFill>
              </a:rPr>
              <a:t>source address</a:t>
            </a:r>
            <a:r>
              <a:rPr lang="en-US" sz="1500" dirty="0"/>
              <a:t> in IP header.</a:t>
            </a:r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16731" y="3872557"/>
            <a:ext cx="2857500" cy="77858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>
                <a:cs typeface="+mn-cs"/>
              </a:rPr>
              <a:t>For every received ICMP message, source records RTTs</a:t>
            </a:r>
          </a:p>
        </p:txBody>
      </p:sp>
      <p:sp>
        <p:nvSpPr>
          <p:cNvPr id="655365" name="Rectangle 5"/>
          <p:cNvSpPr>
            <a:spLocks noChangeArrowheads="1"/>
          </p:cNvSpPr>
          <p:nvPr/>
        </p:nvSpPr>
        <p:spPr bwMode="auto">
          <a:xfrm>
            <a:off x="4826690" y="1126231"/>
            <a:ext cx="2857500" cy="228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i="1" dirty="0">
                <a:solidFill>
                  <a:srgbClr val="000099"/>
                </a:solidFill>
                <a:latin typeface="Gill Sans MT" charset="0"/>
              </a:rPr>
              <a:t>stopping criteria:</a:t>
            </a:r>
          </a:p>
          <a:p>
            <a:pPr marL="257175" indent="-2571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dirty="0">
                <a:latin typeface="Gill Sans MT" charset="0"/>
              </a:rPr>
              <a:t>UDP segment eventually arrives at destination host</a:t>
            </a:r>
          </a:p>
          <a:p>
            <a:pPr marL="257175" indent="-2571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dirty="0">
                <a:latin typeface="Gill Sans MT" charset="0"/>
              </a:rPr>
              <a:t>destination returns ICMP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solidFill>
                  <a:srgbClr val="FF0000"/>
                </a:solidFill>
                <a:latin typeface="Gill Sans MT" charset="0"/>
              </a:rPr>
              <a:t>port unreachable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altLang="ja-JP" dirty="0">
                <a:latin typeface="Gill Sans MT" charset="0"/>
              </a:rPr>
              <a:t> message (type 3, code 3)</a:t>
            </a:r>
          </a:p>
          <a:p>
            <a:pPr marL="257175" indent="-2571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dirty="0">
                <a:latin typeface="Gill Sans MT" charset="0"/>
              </a:rPr>
              <a:t>source stops</a:t>
            </a:r>
          </a:p>
        </p:txBody>
      </p:sp>
      <p:pic>
        <p:nvPicPr>
          <p:cNvPr id="110599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3" y="914038"/>
            <a:ext cx="4669752" cy="11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15CE3D-E342-7246-8532-B0FF6973E8DA}"/>
              </a:ext>
            </a:extLst>
          </p:cNvPr>
          <p:cNvGrpSpPr/>
          <p:nvPr/>
        </p:nvGrpSpPr>
        <p:grpSpPr>
          <a:xfrm>
            <a:off x="1962943" y="5027655"/>
            <a:ext cx="5101829" cy="767997"/>
            <a:chOff x="517525" y="5340403"/>
            <a:chExt cx="6802438" cy="1023995"/>
          </a:xfrm>
        </p:grpSpPr>
        <p:sp>
          <p:nvSpPr>
            <p:cNvPr id="110600" name="Line 38"/>
            <p:cNvSpPr>
              <a:spLocks noChangeShapeType="1"/>
            </p:cNvSpPr>
            <p:nvPr/>
          </p:nvSpPr>
          <p:spPr bwMode="auto">
            <a:xfrm>
              <a:off x="1285875" y="5684890"/>
              <a:ext cx="288925" cy="265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" name="Line 105"/>
            <p:cNvSpPr>
              <a:spLocks noChangeShapeType="1"/>
            </p:cNvSpPr>
            <p:nvPr/>
          </p:nvSpPr>
          <p:spPr bwMode="auto">
            <a:xfrm flipV="1">
              <a:off x="2079625" y="5735690"/>
              <a:ext cx="458788" cy="207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" name="Line 106"/>
            <p:cNvSpPr>
              <a:spLocks noChangeShapeType="1"/>
            </p:cNvSpPr>
            <p:nvPr/>
          </p:nvSpPr>
          <p:spPr bwMode="auto">
            <a:xfrm>
              <a:off x="3014663" y="5719815"/>
              <a:ext cx="485775" cy="207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" name="Line 108"/>
            <p:cNvSpPr>
              <a:spLocks noChangeShapeType="1"/>
            </p:cNvSpPr>
            <p:nvPr/>
          </p:nvSpPr>
          <p:spPr bwMode="auto">
            <a:xfrm flipH="1">
              <a:off x="2776538" y="5451528"/>
              <a:ext cx="34925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" name="Line 113"/>
            <p:cNvSpPr>
              <a:spLocks noChangeShapeType="1"/>
            </p:cNvSpPr>
            <p:nvPr/>
          </p:nvSpPr>
          <p:spPr bwMode="auto">
            <a:xfrm flipH="1">
              <a:off x="3990975" y="5780140"/>
              <a:ext cx="620713" cy="144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" name="Line 260"/>
            <p:cNvSpPr>
              <a:spLocks noChangeShapeType="1"/>
            </p:cNvSpPr>
            <p:nvPr/>
          </p:nvSpPr>
          <p:spPr bwMode="auto">
            <a:xfrm>
              <a:off x="5110163" y="5745215"/>
              <a:ext cx="485775" cy="207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" name="Line 261"/>
            <p:cNvSpPr>
              <a:spLocks noChangeShapeType="1"/>
            </p:cNvSpPr>
            <p:nvPr/>
          </p:nvSpPr>
          <p:spPr bwMode="auto">
            <a:xfrm flipH="1">
              <a:off x="6048375" y="5691240"/>
              <a:ext cx="557213" cy="277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7" name="Line 291"/>
            <p:cNvSpPr>
              <a:spLocks noChangeShapeType="1"/>
            </p:cNvSpPr>
            <p:nvPr/>
          </p:nvSpPr>
          <p:spPr bwMode="auto">
            <a:xfrm>
              <a:off x="2744788" y="5851578"/>
              <a:ext cx="228600" cy="311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8" name="Line 292"/>
            <p:cNvSpPr>
              <a:spLocks noChangeShapeType="1"/>
            </p:cNvSpPr>
            <p:nvPr/>
          </p:nvSpPr>
          <p:spPr bwMode="auto">
            <a:xfrm>
              <a:off x="4668838" y="5438828"/>
              <a:ext cx="228600" cy="311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9" name="Line 294"/>
            <p:cNvSpPr>
              <a:spLocks noChangeShapeType="1"/>
            </p:cNvSpPr>
            <p:nvPr/>
          </p:nvSpPr>
          <p:spPr bwMode="auto">
            <a:xfrm flipH="1">
              <a:off x="3386138" y="6042078"/>
              <a:ext cx="34925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0" name="Line 295"/>
            <p:cNvSpPr>
              <a:spLocks noChangeShapeType="1"/>
            </p:cNvSpPr>
            <p:nvPr/>
          </p:nvSpPr>
          <p:spPr bwMode="auto">
            <a:xfrm>
              <a:off x="3741738" y="5546778"/>
              <a:ext cx="6350" cy="260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44" name="Text Box 300"/>
            <p:cNvSpPr txBox="1">
              <a:spLocks noChangeArrowheads="1"/>
            </p:cNvSpPr>
            <p:nvPr/>
          </p:nvSpPr>
          <p:spPr bwMode="auto">
            <a:xfrm>
              <a:off x="1387476" y="5403903"/>
              <a:ext cx="1143903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350">
                  <a:solidFill>
                    <a:srgbClr val="CC0000"/>
                  </a:solidFill>
                </a:rPr>
                <a:t>3 probes</a:t>
              </a:r>
            </a:p>
          </p:txBody>
        </p:sp>
        <p:sp>
          <p:nvSpPr>
            <p:cNvPr id="83246" name="Text Box 302"/>
            <p:cNvSpPr txBox="1">
              <a:spLocks noChangeArrowheads="1"/>
            </p:cNvSpPr>
            <p:nvPr/>
          </p:nvSpPr>
          <p:spPr bwMode="auto">
            <a:xfrm>
              <a:off x="2001838" y="5964289"/>
              <a:ext cx="1143903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350">
                  <a:solidFill>
                    <a:srgbClr val="CC0000"/>
                  </a:solidFill>
                </a:rPr>
                <a:t>3 probes</a:t>
              </a:r>
            </a:p>
          </p:txBody>
        </p:sp>
        <p:sp>
          <p:nvSpPr>
            <p:cNvPr id="83248" name="Text Box 304"/>
            <p:cNvSpPr txBox="1">
              <a:spLocks noChangeArrowheads="1"/>
            </p:cNvSpPr>
            <p:nvPr/>
          </p:nvSpPr>
          <p:spPr bwMode="auto">
            <a:xfrm>
              <a:off x="3025775" y="5378503"/>
              <a:ext cx="1143903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350">
                  <a:solidFill>
                    <a:srgbClr val="CC0000"/>
                  </a:solidFill>
                </a:rPr>
                <a:t>3 probes</a:t>
              </a:r>
            </a:p>
          </p:txBody>
        </p:sp>
        <p:grpSp>
          <p:nvGrpSpPr>
            <p:cNvPr id="110614" name="Group 21"/>
            <p:cNvGrpSpPr>
              <a:grpSpLocks/>
            </p:cNvGrpSpPr>
            <p:nvPr/>
          </p:nvGrpSpPr>
          <p:grpSpPr bwMode="auto">
            <a:xfrm>
              <a:off x="517525" y="5340403"/>
              <a:ext cx="820738" cy="688975"/>
              <a:chOff x="-44" y="1473"/>
              <a:chExt cx="981" cy="1105"/>
            </a:xfrm>
          </p:grpSpPr>
          <p:pic>
            <p:nvPicPr>
              <p:cNvPr id="110666" name="Picture 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667" name="Freeform 2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176 w 356"/>
                  <a:gd name="T3" fmla="*/ 248 h 368"/>
                  <a:gd name="T4" fmla="*/ 4954 w 356"/>
                  <a:gd name="T5" fmla="*/ 5173 h 368"/>
                  <a:gd name="T6" fmla="*/ 1092 w 356"/>
                  <a:gd name="T7" fmla="*/ 646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0615" name="Group 24"/>
            <p:cNvGrpSpPr>
              <a:grpSpLocks/>
            </p:cNvGrpSpPr>
            <p:nvPr/>
          </p:nvGrpSpPr>
          <p:grpSpPr bwMode="auto">
            <a:xfrm flipH="1">
              <a:off x="6565900" y="5378503"/>
              <a:ext cx="754063" cy="669925"/>
              <a:chOff x="-44" y="1473"/>
              <a:chExt cx="981" cy="1105"/>
            </a:xfrm>
          </p:grpSpPr>
          <p:pic>
            <p:nvPicPr>
              <p:cNvPr id="110664" name="Picture 2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665" name="Freeform 2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176 w 356"/>
                  <a:gd name="T3" fmla="*/ 248 h 368"/>
                  <a:gd name="T4" fmla="*/ 4954 w 356"/>
                  <a:gd name="T5" fmla="*/ 5173 h 368"/>
                  <a:gd name="T6" fmla="*/ 1092 w 356"/>
                  <a:gd name="T7" fmla="*/ 646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0616" name="Group 27"/>
            <p:cNvGrpSpPr>
              <a:grpSpLocks/>
            </p:cNvGrpSpPr>
            <p:nvPr/>
          </p:nvGrpSpPr>
          <p:grpSpPr bwMode="auto">
            <a:xfrm>
              <a:off x="5513388" y="5878565"/>
              <a:ext cx="617537" cy="250825"/>
              <a:chOff x="2356" y="1300"/>
              <a:chExt cx="555" cy="194"/>
            </a:xfrm>
          </p:grpSpPr>
          <p:sp>
            <p:nvSpPr>
              <p:cNvPr id="1106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10659" name="Group 3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0662" name="Freeform 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63" name="Freeform 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660" name="Line 34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61" name="Line 35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617" name="Group 36"/>
            <p:cNvGrpSpPr>
              <a:grpSpLocks/>
            </p:cNvGrpSpPr>
            <p:nvPr/>
          </p:nvGrpSpPr>
          <p:grpSpPr bwMode="auto">
            <a:xfrm>
              <a:off x="4545013" y="5607103"/>
              <a:ext cx="617537" cy="250825"/>
              <a:chOff x="2356" y="1300"/>
              <a:chExt cx="555" cy="194"/>
            </a:xfrm>
          </p:grpSpPr>
          <p:sp>
            <p:nvSpPr>
              <p:cNvPr id="1106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10651" name="Group 4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0654" name="Freeform 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55" name="Freeform 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652" name="Line 43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53" name="Line 44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618" name="Group 45"/>
            <p:cNvGrpSpPr>
              <a:grpSpLocks/>
            </p:cNvGrpSpPr>
            <p:nvPr/>
          </p:nvGrpSpPr>
          <p:grpSpPr bwMode="auto">
            <a:xfrm>
              <a:off x="3394075" y="5816653"/>
              <a:ext cx="617538" cy="250825"/>
              <a:chOff x="2356" y="1300"/>
              <a:chExt cx="555" cy="194"/>
            </a:xfrm>
          </p:grpSpPr>
          <p:sp>
            <p:nvSpPr>
              <p:cNvPr id="1106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10643" name="Group 49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0646" name="Freeform 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47" name="Freeform 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644" name="Line 52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45" name="Line 53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619" name="Group 54"/>
            <p:cNvGrpSpPr>
              <a:grpSpLocks/>
            </p:cNvGrpSpPr>
            <p:nvPr/>
          </p:nvGrpSpPr>
          <p:grpSpPr bwMode="auto">
            <a:xfrm>
              <a:off x="2392363" y="5570590"/>
              <a:ext cx="617537" cy="250825"/>
              <a:chOff x="2356" y="1300"/>
              <a:chExt cx="555" cy="194"/>
            </a:xfrm>
          </p:grpSpPr>
          <p:sp>
            <p:nvSpPr>
              <p:cNvPr id="1106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10635" name="Group 58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0638" name="Freeform 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39" name="Freeform 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636" name="Line 61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37" name="Line 62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0620" name="Group 63"/>
            <p:cNvGrpSpPr>
              <a:grpSpLocks/>
            </p:cNvGrpSpPr>
            <p:nvPr/>
          </p:nvGrpSpPr>
          <p:grpSpPr bwMode="auto">
            <a:xfrm>
              <a:off x="1517650" y="5837290"/>
              <a:ext cx="617538" cy="250825"/>
              <a:chOff x="2356" y="1300"/>
              <a:chExt cx="555" cy="194"/>
            </a:xfrm>
          </p:grpSpPr>
          <p:sp>
            <p:nvSpPr>
              <p:cNvPr id="1106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106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10627" name="Group 6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0630" name="Freeform 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31" name="Freeform 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628" name="Line 7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29" name="Line 7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247" name="Freeform 303"/>
            <p:cNvSpPr>
              <a:spLocks/>
            </p:cNvSpPr>
            <p:nvPr/>
          </p:nvSpPr>
          <p:spPr bwMode="auto">
            <a:xfrm>
              <a:off x="1257300" y="5624565"/>
              <a:ext cx="2247900" cy="403225"/>
            </a:xfrm>
            <a:custGeom>
              <a:avLst/>
              <a:gdLst>
                <a:gd name="T0" fmla="*/ 2147483647 w 1416"/>
                <a:gd name="T1" fmla="*/ 2147483647 h 254"/>
                <a:gd name="T2" fmla="*/ 2147483647 w 1416"/>
                <a:gd name="T3" fmla="*/ 2147483647 h 254"/>
                <a:gd name="T4" fmla="*/ 2147483647 w 1416"/>
                <a:gd name="T5" fmla="*/ 2147483647 h 254"/>
                <a:gd name="T6" fmla="*/ 2147483647 w 1416"/>
                <a:gd name="T7" fmla="*/ 2147483647 h 254"/>
                <a:gd name="T8" fmla="*/ 2147483647 w 1416"/>
                <a:gd name="T9" fmla="*/ 2147483647 h 254"/>
                <a:gd name="T10" fmla="*/ 2147483647 w 1416"/>
                <a:gd name="T11" fmla="*/ 2147483647 h 254"/>
                <a:gd name="T12" fmla="*/ 0 w 1416"/>
                <a:gd name="T13" fmla="*/ 2147483647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16"/>
                <a:gd name="T22" fmla="*/ 0 h 254"/>
                <a:gd name="T23" fmla="*/ 1416 w 1416"/>
                <a:gd name="T24" fmla="*/ 254 h 2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16" h="254">
                  <a:moveTo>
                    <a:pt x="76" y="30"/>
                  </a:moveTo>
                  <a:cubicBezTo>
                    <a:pt x="137" y="11"/>
                    <a:pt x="200" y="170"/>
                    <a:pt x="324" y="170"/>
                  </a:cubicBezTo>
                  <a:cubicBezTo>
                    <a:pt x="461" y="165"/>
                    <a:pt x="717" y="0"/>
                    <a:pt x="896" y="2"/>
                  </a:cubicBezTo>
                  <a:cubicBezTo>
                    <a:pt x="1075" y="4"/>
                    <a:pt x="1416" y="122"/>
                    <a:pt x="1400" y="182"/>
                  </a:cubicBezTo>
                  <a:cubicBezTo>
                    <a:pt x="1384" y="242"/>
                    <a:pt x="1073" y="63"/>
                    <a:pt x="896" y="74"/>
                  </a:cubicBezTo>
                  <a:cubicBezTo>
                    <a:pt x="719" y="85"/>
                    <a:pt x="489" y="254"/>
                    <a:pt x="340" y="250"/>
                  </a:cubicBezTo>
                  <a:cubicBezTo>
                    <a:pt x="191" y="246"/>
                    <a:pt x="62" y="32"/>
                    <a:pt x="0" y="50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243" name="Freeform 299"/>
            <p:cNvSpPr>
              <a:spLocks/>
            </p:cNvSpPr>
            <p:nvPr/>
          </p:nvSpPr>
          <p:spPr bwMode="auto">
            <a:xfrm>
              <a:off x="1289050" y="5661078"/>
              <a:ext cx="419100" cy="419100"/>
            </a:xfrm>
            <a:custGeom>
              <a:avLst/>
              <a:gdLst>
                <a:gd name="T0" fmla="*/ 2147483647 w 264"/>
                <a:gd name="T1" fmla="*/ 0 h 264"/>
                <a:gd name="T2" fmla="*/ 2147483647 w 264"/>
                <a:gd name="T3" fmla="*/ 2147483647 h 264"/>
                <a:gd name="T4" fmla="*/ 0 w 264"/>
                <a:gd name="T5" fmla="*/ 2147483647 h 264"/>
                <a:gd name="T6" fmla="*/ 0 60000 65536"/>
                <a:gd name="T7" fmla="*/ 0 60000 65536"/>
                <a:gd name="T8" fmla="*/ 0 60000 65536"/>
                <a:gd name="T9" fmla="*/ 0 w 264"/>
                <a:gd name="T10" fmla="*/ 0 h 264"/>
                <a:gd name="T11" fmla="*/ 264 w 264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264">
                  <a:moveTo>
                    <a:pt x="60" y="0"/>
                  </a:moveTo>
                  <a:cubicBezTo>
                    <a:pt x="86" y="31"/>
                    <a:pt x="264" y="176"/>
                    <a:pt x="228" y="220"/>
                  </a:cubicBezTo>
                  <a:cubicBezTo>
                    <a:pt x="192" y="264"/>
                    <a:pt x="60" y="109"/>
                    <a:pt x="0" y="88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245" name="Freeform 301"/>
            <p:cNvSpPr>
              <a:spLocks/>
            </p:cNvSpPr>
            <p:nvPr/>
          </p:nvSpPr>
          <p:spPr bwMode="auto">
            <a:xfrm>
              <a:off x="1282700" y="5575353"/>
              <a:ext cx="1346200" cy="474662"/>
            </a:xfrm>
            <a:custGeom>
              <a:avLst/>
              <a:gdLst>
                <a:gd name="T0" fmla="*/ 2147483647 w 848"/>
                <a:gd name="T1" fmla="*/ 2147483647 h 299"/>
                <a:gd name="T2" fmla="*/ 2147483647 w 848"/>
                <a:gd name="T3" fmla="*/ 2147483647 h 299"/>
                <a:gd name="T4" fmla="*/ 2147483647 w 848"/>
                <a:gd name="T5" fmla="*/ 2147483647 h 299"/>
                <a:gd name="T6" fmla="*/ 2147483647 w 848"/>
                <a:gd name="T7" fmla="*/ 2147483647 h 299"/>
                <a:gd name="T8" fmla="*/ 0 w 848"/>
                <a:gd name="T9" fmla="*/ 2147483647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8"/>
                <a:gd name="T16" fmla="*/ 0 h 299"/>
                <a:gd name="T17" fmla="*/ 848 w 8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8" h="299">
                  <a:moveTo>
                    <a:pt x="76" y="76"/>
                  </a:moveTo>
                  <a:cubicBezTo>
                    <a:pt x="137" y="57"/>
                    <a:pt x="200" y="216"/>
                    <a:pt x="324" y="216"/>
                  </a:cubicBezTo>
                  <a:cubicBezTo>
                    <a:pt x="448" y="216"/>
                    <a:pt x="792" y="0"/>
                    <a:pt x="820" y="76"/>
                  </a:cubicBezTo>
                  <a:cubicBezTo>
                    <a:pt x="848" y="152"/>
                    <a:pt x="469" y="245"/>
                    <a:pt x="340" y="296"/>
                  </a:cubicBezTo>
                  <a:cubicBezTo>
                    <a:pt x="203" y="299"/>
                    <a:pt x="62" y="78"/>
                    <a:pt x="0" y="96"/>
                  </a:cubicBez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956B6E-FDFA-3F4D-B788-2B0903033800}"/>
              </a:ext>
            </a:extLst>
          </p:cNvPr>
          <p:cNvCxnSpPr>
            <a:cxnSpLocks/>
          </p:cNvCxnSpPr>
          <p:nvPr/>
        </p:nvCxnSpPr>
        <p:spPr bwMode="auto">
          <a:xfrm>
            <a:off x="2902226" y="3359426"/>
            <a:ext cx="516835" cy="1649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177F0F-9A3D-AD40-8169-0AB8AA35FD29}"/>
              </a:ext>
            </a:extLst>
          </p:cNvPr>
          <p:cNvCxnSpPr>
            <a:cxnSpLocks/>
          </p:cNvCxnSpPr>
          <p:nvPr/>
        </p:nvCxnSpPr>
        <p:spPr bwMode="auto">
          <a:xfrm>
            <a:off x="2623930" y="3299791"/>
            <a:ext cx="218661" cy="1967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47270-53AB-194F-BD3E-3DFE1CEA7929}"/>
              </a:ext>
            </a:extLst>
          </p:cNvPr>
          <p:cNvCxnSpPr>
            <a:cxnSpLocks/>
            <a:endCxn id="83248" idx="2"/>
          </p:cNvCxnSpPr>
          <p:nvPr/>
        </p:nvCxnSpPr>
        <p:spPr bwMode="auto">
          <a:xfrm>
            <a:off x="3399183" y="3379304"/>
            <a:ext cx="873912" cy="1977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3287E-27D7-6A4F-A851-FA94CCBABC75}"/>
              </a:ext>
            </a:extLst>
          </p:cNvPr>
          <p:cNvCxnSpPr>
            <a:cxnSpLocks/>
          </p:cNvCxnSpPr>
          <p:nvPr/>
        </p:nvCxnSpPr>
        <p:spPr bwMode="auto">
          <a:xfrm flipH="1">
            <a:off x="6686300" y="2743200"/>
            <a:ext cx="350604" cy="2260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714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build="p"/>
      <p:bldP spid="65536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4255891D-F3FF-DB46-9E7B-421D531BC1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6411" y="167258"/>
            <a:ext cx="6393293" cy="535384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Example of Traceroute output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F2750F-ED1E-AB4B-98A0-31911FE5F0BE}"/>
              </a:ext>
            </a:extLst>
          </p:cNvPr>
          <p:cNvGrpSpPr/>
          <p:nvPr/>
        </p:nvGrpSpPr>
        <p:grpSpPr>
          <a:xfrm>
            <a:off x="834887" y="1729408"/>
            <a:ext cx="7325139" cy="4649886"/>
            <a:chOff x="1671638" y="1783556"/>
            <a:chExt cx="6329362" cy="3800608"/>
          </a:xfrm>
        </p:grpSpPr>
        <p:sp>
          <p:nvSpPr>
            <p:cNvPr id="109571" name="Text Box 4">
              <a:extLst>
                <a:ext uri="{FF2B5EF4-FFF2-40B4-BE49-F238E27FC236}">
                  <a16:creationId xmlns:a16="http://schemas.microsoft.com/office/drawing/2014/main" id="{7C29ED23-79F3-B84E-98EC-FAE4EAA36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1638" y="2611042"/>
              <a:ext cx="6172200" cy="297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200"/>
                <a:t>1  cs-gw (128.119.240.254)  1 ms  1 ms  2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2  border1-rt-fa5-1-0.gw.umass.edu (128.119.3.145)  1 ms  1 ms  2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3  cht-vbns.gw.umass.edu (128.119.3.130)  6 ms 5 ms 5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4  jn1-at1-0-0-19.wor.vbns.net (204.147.132.129)  16 ms 11 ms 13 ms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5  jn1-so7-0-0-0.wae.vbns.net (204.147.136.136)  21 ms 18 ms 18 ms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6  abilene-vbns.abilene.ucaid.edu (198.32.11.9)  22 ms  18 ms  22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7  nycm-wash.abilene.ucaid.edu (198.32.8.46)  22 ms  22 ms  22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8  62.40.103.253 (62.40.103.253)  104 ms 109 ms 106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9  de2-1.de1.de.geant.net (62.40.96.129)  109 ms 102 ms 104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10  de.fr1.fr.geant.net (62.40.96.50)  113 ms 121 ms 114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11  renater-gw.fr1.fr.geant.net (62.40.103.54)  112 ms  114 ms  112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12  nio-n2.cssi.renater.fr (193.51.206.13)  111 ms  114 ms  116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13  nice.cssi.renater.fr (195.220.98.102)  123 ms  125 ms  124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14  r3t2-nice.cssi.renater.fr (195.220.98.110)  126 ms  126 ms  124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15  eurecom-valbonne.r3t2.ft.net (193.48.50.54)  135 ms  128 ms  133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16  194.214.211.25 (194.214.211.25)  126 ms  128 ms  126 ms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17  * * *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18  * * *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200"/>
                <a:t>19  fantasia.eurecom.fr (193.55.113.142)  132 ms  128 ms  136</a:t>
              </a:r>
              <a:r>
                <a:rPr lang="en-US" altLang="en-US" sz="1800">
                  <a:latin typeface="Times New Roman" panose="02020603050405020304" pitchFamily="18" charset="0"/>
                </a:rPr>
                <a:t> </a:t>
              </a:r>
              <a:r>
                <a:rPr lang="en-US" altLang="en-US" sz="1200">
                  <a:latin typeface="Times New Roman" panose="02020603050405020304" pitchFamily="18" charset="0"/>
                </a:rPr>
                <a:t>ms</a:t>
              </a:r>
            </a:p>
          </p:txBody>
        </p:sp>
        <p:sp>
          <p:nvSpPr>
            <p:cNvPr id="109572" name="Text Box 5">
              <a:extLst>
                <a:ext uri="{FF2B5EF4-FFF2-40B4-BE49-F238E27FC236}">
                  <a16:creationId xmlns:a16="http://schemas.microsoft.com/office/drawing/2014/main" id="{DE5CFC75-D8C1-4044-85F7-A0C3BEB17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7117" y="1783556"/>
              <a:ext cx="61448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solidFill>
                    <a:srgbClr val="CC0000"/>
                  </a:solidFill>
                </a:rPr>
                <a:t>traceroute:</a:t>
              </a:r>
              <a:r>
                <a:rPr lang="en-US" altLang="en-US" sz="1800" dirty="0"/>
                <a:t> </a:t>
              </a:r>
              <a:r>
                <a:rPr lang="en-US" altLang="en-US" sz="1800" dirty="0" err="1"/>
                <a:t>gaia.cs.umass.edu</a:t>
              </a:r>
              <a:r>
                <a:rPr lang="en-US" altLang="en-US" sz="1800" dirty="0"/>
                <a:t> to </a:t>
              </a:r>
              <a:r>
                <a:rPr lang="en-US" altLang="en-US" sz="1800" dirty="0" err="1"/>
                <a:t>www.eurecom.fr</a:t>
              </a:r>
              <a:endParaRPr lang="en-US" altLang="en-US" sz="1800" dirty="0"/>
            </a:p>
          </p:txBody>
        </p:sp>
        <p:sp>
          <p:nvSpPr>
            <p:cNvPr id="109573" name="Line 6">
              <a:extLst>
                <a:ext uri="{FF2B5EF4-FFF2-40B4-BE49-F238E27FC236}">
                  <a16:creationId xmlns:a16="http://schemas.microsoft.com/office/drawing/2014/main" id="{B83A4D54-3847-FF48-9804-9C00BF15C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1486" y="5082780"/>
              <a:ext cx="726281" cy="2024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4" name="Text Box 7">
              <a:extLst>
                <a:ext uri="{FF2B5EF4-FFF2-40B4-BE49-F238E27FC236}">
                  <a16:creationId xmlns:a16="http://schemas.microsoft.com/office/drawing/2014/main" id="{30F94373-32F5-2F41-9257-577F87486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762" y="2160985"/>
              <a:ext cx="3424238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>
                  <a:solidFill>
                    <a:srgbClr val="CC0000"/>
                  </a:solidFill>
                </a:rPr>
                <a:t>3 delay measurements from </a:t>
              </a:r>
            </a:p>
            <a:p>
              <a:r>
                <a:rPr lang="en-US" altLang="en-US" sz="1350">
                  <a:solidFill>
                    <a:srgbClr val="CC0000"/>
                  </a:solidFill>
                </a:rPr>
                <a:t>gaia.cs.umass.edu to cs-gw.cs.umass.edu </a:t>
              </a:r>
            </a:p>
          </p:txBody>
        </p:sp>
        <p:sp>
          <p:nvSpPr>
            <p:cNvPr id="109575" name="Line 8">
              <a:extLst>
                <a:ext uri="{FF2B5EF4-FFF2-40B4-BE49-F238E27FC236}">
                  <a16:creationId xmlns:a16="http://schemas.microsoft.com/office/drawing/2014/main" id="{297F75BD-7ABE-6041-9051-DAD3419E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6897" y="2331244"/>
              <a:ext cx="503634" cy="30956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6" name="Line 9">
              <a:extLst>
                <a:ext uri="{FF2B5EF4-FFF2-40B4-BE49-F238E27FC236}">
                  <a16:creationId xmlns:a16="http://schemas.microsoft.com/office/drawing/2014/main" id="{1272E043-1A7A-F64E-AAE1-872FA3331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1710" y="2322910"/>
              <a:ext cx="104775" cy="303609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7" name="Line 10">
              <a:extLst>
                <a:ext uri="{FF2B5EF4-FFF2-40B4-BE49-F238E27FC236}">
                  <a16:creationId xmlns:a16="http://schemas.microsoft.com/office/drawing/2014/main" id="{B7DF5D61-DC9E-B041-8500-154345A3C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52914" y="2330055"/>
              <a:ext cx="275035" cy="29289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8" name="Line 11">
              <a:extLst>
                <a:ext uri="{FF2B5EF4-FFF2-40B4-BE49-F238E27FC236}">
                  <a16:creationId xmlns:a16="http://schemas.microsoft.com/office/drawing/2014/main" id="{C2C88C59-C631-6246-81B5-813E950CE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6961" y="2334817"/>
              <a:ext cx="283369" cy="2381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9" name="Text Box 12">
              <a:extLst>
                <a:ext uri="{FF2B5EF4-FFF2-40B4-BE49-F238E27FC236}">
                  <a16:creationId xmlns:a16="http://schemas.microsoft.com/office/drawing/2014/main" id="{B3A239C8-A5E4-FB40-BFD6-84379F952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813" y="5030391"/>
              <a:ext cx="4714875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>
                  <a:solidFill>
                    <a:srgbClr val="CC0000"/>
                  </a:solidFill>
                </a:rPr>
                <a:t>* means no response (probe lost, router not replying)</a:t>
              </a:r>
            </a:p>
          </p:txBody>
        </p:sp>
        <p:sp>
          <p:nvSpPr>
            <p:cNvPr id="109580" name="Freeform 14">
              <a:extLst>
                <a:ext uri="{FF2B5EF4-FFF2-40B4-BE49-F238E27FC236}">
                  <a16:creationId xmlns:a16="http://schemas.microsoft.com/office/drawing/2014/main" id="{3D5F7F46-B7F8-4E4E-A164-D38D20C1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2620" y="3595689"/>
              <a:ext cx="759619" cy="184547"/>
            </a:xfrm>
            <a:custGeom>
              <a:avLst/>
              <a:gdLst>
                <a:gd name="T0" fmla="*/ 2147483647 w 638"/>
                <a:gd name="T1" fmla="*/ 0 h 155"/>
                <a:gd name="T2" fmla="*/ 2147483647 w 638"/>
                <a:gd name="T3" fmla="*/ 2147483647 h 155"/>
                <a:gd name="T4" fmla="*/ 2147483647 w 638"/>
                <a:gd name="T5" fmla="*/ 2147483647 h 155"/>
                <a:gd name="T6" fmla="*/ 2147483647 w 638"/>
                <a:gd name="T7" fmla="*/ 2147483647 h 155"/>
                <a:gd name="T8" fmla="*/ 0 w 638"/>
                <a:gd name="T9" fmla="*/ 2147483647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8"/>
                <a:gd name="T16" fmla="*/ 0 h 155"/>
                <a:gd name="T17" fmla="*/ 638 w 638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8" h="155">
                  <a:moveTo>
                    <a:pt x="593" y="0"/>
                  </a:moveTo>
                  <a:cubicBezTo>
                    <a:pt x="607" y="9"/>
                    <a:pt x="621" y="18"/>
                    <a:pt x="623" y="38"/>
                  </a:cubicBezTo>
                  <a:cubicBezTo>
                    <a:pt x="625" y="58"/>
                    <a:pt x="638" y="104"/>
                    <a:pt x="608" y="123"/>
                  </a:cubicBezTo>
                  <a:cubicBezTo>
                    <a:pt x="578" y="142"/>
                    <a:pt x="547" y="153"/>
                    <a:pt x="446" y="154"/>
                  </a:cubicBezTo>
                  <a:cubicBezTo>
                    <a:pt x="345" y="155"/>
                    <a:pt x="72" y="133"/>
                    <a:pt x="0" y="130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1" name="Text Box 15">
              <a:extLst>
                <a:ext uri="{FF2B5EF4-FFF2-40B4-BE49-F238E27FC236}">
                  <a16:creationId xmlns:a16="http://schemas.microsoft.com/office/drawing/2014/main" id="{33ABDA04-7F3C-4948-9B48-56A8DAF8B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6050" y="3434954"/>
              <a:ext cx="134203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CC0000"/>
                  </a:solidFill>
                </a:rPr>
                <a:t>trans-oceanic</a:t>
              </a:r>
            </a:p>
            <a:p>
              <a:r>
                <a:rPr lang="en-US" altLang="en-US" sz="1500">
                  <a:solidFill>
                    <a:srgbClr val="CC0000"/>
                  </a:solidFill>
                </a:rPr>
                <a:t>link</a:t>
              </a:r>
            </a:p>
          </p:txBody>
        </p:sp>
      </p:grpSp>
      <p:pic>
        <p:nvPicPr>
          <p:cNvPr id="109582" name="Picture 19" descr="underline_base">
            <a:extLst>
              <a:ext uri="{FF2B5EF4-FFF2-40B4-BE49-F238E27FC236}">
                <a16:creationId xmlns:a16="http://schemas.microsoft.com/office/drawing/2014/main" id="{5B4D1C7B-AD62-C94D-A725-B780F9F666D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7" y="829089"/>
            <a:ext cx="5860221" cy="1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>
            <a:extLst>
              <a:ext uri="{FF2B5EF4-FFF2-40B4-BE49-F238E27FC236}">
                <a16:creationId xmlns:a16="http://schemas.microsoft.com/office/drawing/2014/main" id="{861ACD7F-50FE-7940-9942-F3CD6CED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6F6B84-0EB7-3649-BAF0-9B094F4599B7}" type="slidenum">
              <a:rPr lang="en-US" altLang="en-US" sz="900">
                <a:latin typeface="Tahoma" panose="020B0604030504040204" pitchFamily="34" charset="0"/>
              </a:rPr>
              <a:pPr/>
              <a:t>156</a:t>
            </a:fld>
            <a:endParaRPr lang="en-US" altLang="en-US" sz="9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26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E6E8-DD33-B64F-AC52-25E0693C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8" y="149087"/>
            <a:ext cx="7772400" cy="765313"/>
          </a:xfrm>
        </p:spPr>
        <p:txBody>
          <a:bodyPr/>
          <a:lstStyle/>
          <a:p>
            <a:r>
              <a:rPr lang="en-US" dirty="0"/>
              <a:t>Parameters for Traceroute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8579-F0B6-2345-9D58-31CC8B4B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16" y="1428749"/>
            <a:ext cx="8117784" cy="41172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traceroute -w 3 -q 1 -m 16 </a:t>
            </a:r>
            <a:r>
              <a:rPr lang="en-US" dirty="0" err="1"/>
              <a:t>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-w wait time in secs between probes, here shown as 3</a:t>
            </a:r>
          </a:p>
          <a:p>
            <a:r>
              <a:rPr lang="en-US" dirty="0"/>
              <a:t>-q no. of probes sent out for each set, here shown as 1</a:t>
            </a:r>
          </a:p>
          <a:p>
            <a:r>
              <a:rPr lang="en-US" dirty="0"/>
              <a:t>-m max. no. of hops (TTL value) to try to reach destination. Default is 30, here given as 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544AB-6578-584C-8022-05F14051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4F64-E798-BB46-88F4-3B00D3152AC0}" type="slidenum">
              <a:rPr lang="en-US" altLang="en-US" smtClean="0"/>
              <a:pPr/>
              <a:t>157</a:t>
            </a:fld>
            <a:endParaRPr lang="en-US" altLang="en-US" dirty="0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6081205F-044F-DB40-B185-4E0D01D5CB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5" y="1010839"/>
            <a:ext cx="6348579" cy="16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9518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097926"/>
              </p:ext>
            </p:extLst>
          </p:nvPr>
        </p:nvGraphicFramePr>
        <p:xfrm>
          <a:off x="532966" y="3116446"/>
          <a:ext cx="5372100" cy="334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5" name="Picture" r:id="rId4" imgW="6692900" imgH="4483100" progId="Word.Picture.8">
                  <p:embed/>
                </p:oleObj>
              </mc:Choice>
              <mc:Fallback>
                <p:oleObj name="Picture" r:id="rId4" imgW="6692900" imgH="4483100" progId="Word.Picture.8">
                  <p:embed/>
                  <p:pic>
                    <p:nvPicPr>
                      <p:cNvPr id="522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66" y="3116446"/>
                        <a:ext cx="5372100" cy="33415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C15B78-5D3F-D640-8895-28B155608BBB}" type="slidenum">
              <a:rPr lang="en-US" altLang="en-US" sz="105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158</a:t>
            </a:fld>
            <a:endParaRPr lang="en-US" altLang="en-US" sz="105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223" y="205625"/>
            <a:ext cx="8451968" cy="609384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cs typeface="+mj-cs"/>
              </a:rPr>
              <a:t>Routing Error: table manipulations with ICMP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3892" y="1000780"/>
            <a:ext cx="8481811" cy="231889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when a router detects that an IP datagram should have gone to a different router, the router (here R2) </a:t>
            </a:r>
          </a:p>
          <a:p>
            <a:pPr lvl="2">
              <a:defRPr/>
            </a:pPr>
            <a:r>
              <a:rPr lang="en-US" sz="2400" dirty="0"/>
              <a:t>forwards the IP datagram to the correct router</a:t>
            </a:r>
          </a:p>
          <a:p>
            <a:pPr lvl="2">
              <a:defRPr/>
            </a:pPr>
            <a:r>
              <a:rPr lang="en-US" sz="2400" dirty="0"/>
              <a:t>sends  an ICMP redirect message to the host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host uses ICMP message to update its </a:t>
            </a:r>
            <a:r>
              <a:rPr lang="en-US" sz="2400" dirty="0">
                <a:solidFill>
                  <a:srgbClr val="C00000"/>
                </a:solidFill>
                <a:cs typeface="+mn-cs"/>
              </a:rPr>
              <a:t>forwarding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>
                <a:solidFill>
                  <a:srgbClr val="C00000"/>
                </a:solidFill>
                <a:cs typeface="+mn-cs"/>
              </a:rPr>
              <a:t>cache not its forwarding table!!!</a:t>
            </a:r>
          </a:p>
        </p:txBody>
      </p:sp>
      <p:graphicFrame>
        <p:nvGraphicFramePr>
          <p:cNvPr id="159760" name="Object 1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211608106"/>
              </p:ext>
            </p:extLst>
          </p:nvPr>
        </p:nvGraphicFramePr>
        <p:xfrm>
          <a:off x="2001907" y="4375081"/>
          <a:ext cx="11620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6" name="Visio" r:id="rId6" imgW="1473200" imgH="1371600" progId="Visio.Drawing.6">
                  <p:embed/>
                </p:oleObj>
              </mc:Choice>
              <mc:Fallback>
                <p:oleObj name="Visio" r:id="rId6" imgW="1473200" imgH="1371600" progId="Visio.Drawing.6">
                  <p:embed/>
                  <p:pic>
                    <p:nvPicPr>
                      <p:cNvPr id="15976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907" y="4375081"/>
                        <a:ext cx="11620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1143001" y="18941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charset="0"/>
            </a:endParaRPr>
          </a:p>
        </p:txBody>
      </p:sp>
      <p:sp>
        <p:nvSpPr>
          <p:cNvPr id="52231" name="Rectangle 10"/>
          <p:cNvSpPr>
            <a:spLocks noChangeArrowheads="1"/>
          </p:cNvSpPr>
          <p:nvPr/>
        </p:nvSpPr>
        <p:spPr bwMode="auto">
          <a:xfrm>
            <a:off x="1143001" y="18941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1E31C8-4661-6149-8576-7F4CD791ED46}"/>
              </a:ext>
            </a:extLst>
          </p:cNvPr>
          <p:cNvGrpSpPr/>
          <p:nvPr/>
        </p:nvGrpSpPr>
        <p:grpSpPr>
          <a:xfrm>
            <a:off x="3123372" y="5831791"/>
            <a:ext cx="857250" cy="300082"/>
            <a:chOff x="5715000" y="5943600"/>
            <a:chExt cx="1143000" cy="400108"/>
          </a:xfrm>
        </p:grpSpPr>
        <p:sp>
          <p:nvSpPr>
            <p:cNvPr id="52235" name="Line 12"/>
            <p:cNvSpPr>
              <a:spLocks noChangeShapeType="1"/>
            </p:cNvSpPr>
            <p:nvPr/>
          </p:nvSpPr>
          <p:spPr bwMode="auto">
            <a:xfrm>
              <a:off x="5715000" y="6019800"/>
              <a:ext cx="304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6" name="Text Box 14"/>
            <p:cNvSpPr txBox="1">
              <a:spLocks noChangeArrowheads="1"/>
            </p:cNvSpPr>
            <p:nvPr/>
          </p:nvSpPr>
          <p:spPr bwMode="auto">
            <a:xfrm>
              <a:off x="6096000" y="5943600"/>
              <a:ext cx="762000" cy="40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350" dirty="0">
                  <a:solidFill>
                    <a:srgbClr val="FF0000"/>
                  </a:solidFill>
                  <a:latin typeface="Times New Roman" charset="0"/>
                </a:rPr>
                <a:t>R1</a:t>
              </a:r>
            </a:p>
          </p:txBody>
        </p:sp>
      </p:grpSp>
      <p:graphicFrame>
        <p:nvGraphicFramePr>
          <p:cNvPr id="159762" name="Object 1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988971699"/>
              </p:ext>
            </p:extLst>
          </p:nvPr>
        </p:nvGraphicFramePr>
        <p:xfrm>
          <a:off x="1694621" y="4425398"/>
          <a:ext cx="1314450" cy="329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7" name="Visio" r:id="rId8" imgW="1536700" imgH="381000" progId="Visio.Drawing.6">
                  <p:embed/>
                </p:oleObj>
              </mc:Choice>
              <mc:Fallback>
                <p:oleObj name="Visio" r:id="rId8" imgW="1536700" imgH="381000" progId="Visio.Drawing.6">
                  <p:embed/>
                  <p:pic>
                    <p:nvPicPr>
                      <p:cNvPr id="15976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4621" y="4425398"/>
                        <a:ext cx="1314450" cy="3298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6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714446"/>
              </p:ext>
            </p:extLst>
          </p:nvPr>
        </p:nvGraphicFramePr>
        <p:xfrm>
          <a:off x="2520786" y="4415946"/>
          <a:ext cx="1856185" cy="1225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8" name="Visio" r:id="rId10" imgW="2146300" imgH="1447800" progId="Visio.Drawing.6">
                  <p:embed/>
                </p:oleObj>
              </mc:Choice>
              <mc:Fallback>
                <p:oleObj name="Visio" r:id="rId10" imgW="2146300" imgH="1447800" progId="Visio.Drawing.6">
                  <p:embed/>
                  <p:pic>
                    <p:nvPicPr>
                      <p:cNvPr id="1597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786" y="4415946"/>
                        <a:ext cx="1856185" cy="1225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9" descr="underline_base">
            <a:extLst>
              <a:ext uri="{FF2B5EF4-FFF2-40B4-BE49-F238E27FC236}">
                <a16:creationId xmlns:a16="http://schemas.microsoft.com/office/drawing/2014/main" id="{EC1217C6-61EB-C646-A981-84CB8B132B21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7" y="869551"/>
            <a:ext cx="7714522" cy="10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7CF5BB-9270-B446-B17E-5195F466435E}"/>
              </a:ext>
            </a:extLst>
          </p:cNvPr>
          <p:cNvSpPr txBox="1"/>
          <p:nvPr/>
        </p:nvSpPr>
        <p:spPr>
          <a:xfrm>
            <a:off x="2166731" y="620636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Routing Cache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87270-1E02-4246-9688-51B46581A3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1" y="3279330"/>
            <a:ext cx="5362575" cy="61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16DCC-4F19-C645-BEA0-7F20B32E5671}"/>
              </a:ext>
            </a:extLst>
          </p:cNvPr>
          <p:cNvSpPr txBox="1"/>
          <p:nvPr/>
        </p:nvSpPr>
        <p:spPr>
          <a:xfrm>
            <a:off x="4333547" y="4777679"/>
            <a:ext cx="3418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 a </a:t>
            </a:r>
            <a:r>
              <a:rPr lang="en-US" sz="1200" dirty="0">
                <a:solidFill>
                  <a:srgbClr val="C00000"/>
                </a:solidFill>
              </a:rPr>
              <a:t>network redirect</a:t>
            </a:r>
          </a:p>
          <a:p>
            <a:r>
              <a:rPr lang="en-US" sz="1200" dirty="0"/>
              <a:t>Is when destination host </a:t>
            </a:r>
          </a:p>
          <a:p>
            <a:r>
              <a:rPr lang="en-US" sz="1200" dirty="0"/>
              <a:t>on network 10.1.0.0/24 and R1 </a:t>
            </a:r>
          </a:p>
          <a:p>
            <a:r>
              <a:rPr lang="en-US" sz="1200" dirty="0"/>
              <a:t>is </a:t>
            </a:r>
            <a:r>
              <a:rPr lang="en-US" sz="1200" dirty="0">
                <a:solidFill>
                  <a:srgbClr val="C00000"/>
                </a:solidFill>
              </a:rPr>
              <a:t>next hop </a:t>
            </a:r>
            <a:r>
              <a:rPr lang="en-US" sz="1200" dirty="0"/>
              <a:t>to 10.1.0.0/24</a:t>
            </a:r>
          </a:p>
          <a:p>
            <a:endParaRPr lang="en-US" sz="1200" dirty="0"/>
          </a:p>
          <a:p>
            <a:r>
              <a:rPr lang="en-US" sz="1200" dirty="0"/>
              <a:t>A </a:t>
            </a:r>
            <a:r>
              <a:rPr lang="en-US" sz="1200" dirty="0">
                <a:solidFill>
                  <a:srgbClr val="C00000"/>
                </a:solidFill>
              </a:rPr>
              <a:t>host redirect </a:t>
            </a:r>
            <a:r>
              <a:rPr lang="en-US" sz="1200" dirty="0"/>
              <a:t>is when </a:t>
            </a:r>
          </a:p>
          <a:p>
            <a:r>
              <a:rPr lang="en-US" sz="1200" dirty="0"/>
              <a:t>10.1.0.0/24 is an </a:t>
            </a:r>
            <a:r>
              <a:rPr lang="en-US" sz="1200" dirty="0">
                <a:solidFill>
                  <a:srgbClr val="C00000"/>
                </a:solidFill>
              </a:rPr>
              <a:t>interface of </a:t>
            </a:r>
            <a:r>
              <a:rPr lang="en-US" sz="1200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33407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FC63-CAFE-2548-A2F8-12C586199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ICMPv6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B11A0-3853-DA47-BF14-6C75B9BB2A7F}"/>
              </a:ext>
            </a:extLst>
          </p:cNvPr>
          <p:cNvSpPr/>
          <p:nvPr/>
        </p:nvSpPr>
        <p:spPr>
          <a:xfrm>
            <a:off x="1086901" y="2128944"/>
            <a:ext cx="6970199" cy="287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A6BFA4A-B0A8-C447-B104-938B98B757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80A0E-BF20-0841-BEBC-54469A41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4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>
            <a:extLst>
              <a:ext uri="{FF2B5EF4-FFF2-40B4-BE49-F238E27FC236}">
                <a16:creationId xmlns:a16="http://schemas.microsoft.com/office/drawing/2014/main" id="{C32B8C06-F2AC-E947-9B08-B7B5AF585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76350"/>
            <a:ext cx="7772400" cy="49085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Weighted Fair Queuing (WFQ): 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weighted Round Robin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class gets weighted amount of service in each cycle, e.g., each sweep of the queues, red gets 2, green gets 1 and blue gets 3</a:t>
            </a:r>
          </a:p>
        </p:txBody>
      </p:sp>
      <p:pic>
        <p:nvPicPr>
          <p:cNvPr id="72706" name="Picture 4" descr="666 WFQ">
            <a:extLst>
              <a:ext uri="{FF2B5EF4-FFF2-40B4-BE49-F238E27FC236}">
                <a16:creationId xmlns:a16="http://schemas.microsoft.com/office/drawing/2014/main" id="{9FB062F5-739B-8D44-8D1C-52E44381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3844925"/>
            <a:ext cx="524351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17" descr="underline_base">
            <a:extLst>
              <a:ext uri="{FF2B5EF4-FFF2-40B4-BE49-F238E27FC236}">
                <a16:creationId xmlns:a16="http://schemas.microsoft.com/office/drawing/2014/main" id="{DBFFB88B-8E94-8644-A3A5-333A0721D6F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84613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2">
            <a:extLst>
              <a:ext uri="{FF2B5EF4-FFF2-40B4-BE49-F238E27FC236}">
                <a16:creationId xmlns:a16="http://schemas.microsoft.com/office/drawing/2014/main" id="{558A48AB-A933-AF4F-95DD-A21E05043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938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Scheduling policies: still more</a:t>
            </a:r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6084C95F-34F1-4049-819A-EC7620F9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D533D45A-2FF4-D143-A825-676292EFDC7A}" type="slidenum">
              <a:rPr lang="en-US" altLang="en-US" sz="1200">
                <a:latin typeface="Tahoma" panose="020B0604030504040204" pitchFamily="34" charset="0"/>
              </a:rPr>
              <a:pPr/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2710" name="Footer Placeholder 2">
            <a:extLst>
              <a:ext uri="{FF2B5EF4-FFF2-40B4-BE49-F238E27FC236}">
                <a16:creationId xmlns:a16="http://schemas.microsoft.com/office/drawing/2014/main" id="{7BDF5ECE-8677-CE46-827E-52C14494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C03D-AE06-B04F-9352-C486EF7B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06" y="227205"/>
            <a:ext cx="7772400" cy="440210"/>
          </a:xfrm>
        </p:spPr>
        <p:txBody>
          <a:bodyPr/>
          <a:lstStyle/>
          <a:p>
            <a:r>
              <a:rPr lang="en-US" dirty="0"/>
              <a:t>ICMPv6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DF34-908C-6249-A6C7-5827F4C0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9" y="942103"/>
            <a:ext cx="8552005" cy="1653614"/>
          </a:xfrm>
        </p:spPr>
        <p:txBody>
          <a:bodyPr/>
          <a:lstStyle/>
          <a:p>
            <a:r>
              <a:rPr lang="en-US" dirty="0"/>
              <a:t>in IPv6, ICMP plays a bigger role</a:t>
            </a:r>
          </a:p>
          <a:p>
            <a:pPr lvl="1"/>
            <a:r>
              <a:rPr lang="en-US" dirty="0"/>
              <a:t>some IPv4-related protocols are consolidated under ICMP   (ARP, IGMP)</a:t>
            </a:r>
          </a:p>
          <a:p>
            <a:pPr lvl="1"/>
            <a:r>
              <a:rPr lang="en-US" dirty="0"/>
              <a:t>combinations of ICMPv6 messages realize “subprotocols”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4E258-D2A7-5646-9BE2-C1F0CFB3C14A}"/>
              </a:ext>
            </a:extLst>
          </p:cNvPr>
          <p:cNvSpPr/>
          <p:nvPr/>
        </p:nvSpPr>
        <p:spPr>
          <a:xfrm>
            <a:off x="109376" y="2713704"/>
            <a:ext cx="3091025" cy="19399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 Discovery Protocol (NDP)</a:t>
            </a:r>
          </a:p>
          <a:p>
            <a:pPr algn="ctr"/>
            <a:r>
              <a:rPr lang="en-US" dirty="0"/>
              <a:t>Neighbor Solicitation/Advertisement</a:t>
            </a:r>
          </a:p>
          <a:p>
            <a:pPr algn="ctr"/>
            <a:r>
              <a:rPr lang="en-US" dirty="0"/>
              <a:t>Router Solicitation/Advertisement</a:t>
            </a:r>
            <a:br>
              <a:rPr lang="en-US" dirty="0"/>
            </a:br>
            <a:r>
              <a:rPr lang="en-US" dirty="0"/>
              <a:t>Redirect Message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969CD-BF40-8840-B649-A20E59FDC82D}"/>
              </a:ext>
            </a:extLst>
          </p:cNvPr>
          <p:cNvSpPr/>
          <p:nvPr/>
        </p:nvSpPr>
        <p:spPr>
          <a:xfrm>
            <a:off x="3333135" y="4123452"/>
            <a:ext cx="2448232" cy="8025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MTU Discovery Protocol</a:t>
            </a:r>
          </a:p>
          <a:p>
            <a:pPr algn="ctr"/>
            <a:r>
              <a:rPr lang="en-US" dirty="0"/>
              <a:t>Packet Too Big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F786F-C44A-3441-A97D-8C69534E252D}"/>
              </a:ext>
            </a:extLst>
          </p:cNvPr>
          <p:cNvSpPr/>
          <p:nvPr/>
        </p:nvSpPr>
        <p:spPr>
          <a:xfrm>
            <a:off x="5943600" y="2875936"/>
            <a:ext cx="2997212" cy="16312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Multicast Listener  Discovery (MLD) Protocol</a:t>
            </a:r>
            <a:endParaRPr lang="en-US" dirty="0"/>
          </a:p>
          <a:p>
            <a:pPr algn="ctr"/>
            <a:r>
              <a:rPr lang="en-US" dirty="0"/>
              <a:t>Multicast Listener Query</a:t>
            </a:r>
            <a:br>
              <a:rPr lang="en-US" dirty="0"/>
            </a:br>
            <a:r>
              <a:rPr lang="en-US" dirty="0"/>
              <a:t> Multicast Listener Report</a:t>
            </a:r>
            <a:br>
              <a:rPr lang="en-US" dirty="0"/>
            </a:br>
            <a:r>
              <a:rPr lang="en-US" dirty="0"/>
              <a:t>Multicast Listener Done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DC4581-DABF-CD45-B16B-ED62EEB9D22C}"/>
              </a:ext>
            </a:extLst>
          </p:cNvPr>
          <p:cNvSpPr/>
          <p:nvPr/>
        </p:nvSpPr>
        <p:spPr>
          <a:xfrm>
            <a:off x="149116" y="4849298"/>
            <a:ext cx="2962794" cy="18022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Secure Neighbor Discovery (SEND) Protocol</a:t>
            </a:r>
          </a:p>
          <a:p>
            <a:pPr algn="ctr"/>
            <a:r>
              <a:rPr lang="en-CA" dirty="0"/>
              <a:t>Certification Path Solicitation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CA" dirty="0"/>
              <a:t>Certification Path Advertisement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4B2BB-9312-7244-BB72-D87A15E48D5D}"/>
              </a:ext>
            </a:extLst>
          </p:cNvPr>
          <p:cNvSpPr/>
          <p:nvPr/>
        </p:nvSpPr>
        <p:spPr>
          <a:xfrm>
            <a:off x="5891156" y="4879711"/>
            <a:ext cx="3134857" cy="1845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Multicast Router Discovery (MRD) Protocol</a:t>
            </a:r>
            <a:br>
              <a:rPr lang="en-US" dirty="0"/>
            </a:br>
            <a:r>
              <a:rPr lang="en-US" dirty="0"/>
              <a:t>Multicast Router Advertisement</a:t>
            </a:r>
          </a:p>
          <a:p>
            <a:pPr algn="ctr"/>
            <a:r>
              <a:rPr lang="en-US" dirty="0"/>
              <a:t>Multicast Router Solicitation	</a:t>
            </a:r>
          </a:p>
          <a:p>
            <a:pPr algn="ctr"/>
            <a:r>
              <a:rPr lang="en-US" dirty="0"/>
              <a:t>Multicast Router Termination</a:t>
            </a:r>
          </a:p>
        </p:txBody>
      </p:sp>
      <p:pic>
        <p:nvPicPr>
          <p:cNvPr id="11" name="Picture 19" descr="underline_base">
            <a:extLst>
              <a:ext uri="{FF2B5EF4-FFF2-40B4-BE49-F238E27FC236}">
                <a16:creationId xmlns:a16="http://schemas.microsoft.com/office/drawing/2014/main" id="{AFBE1AB0-1F0B-704A-A5BB-023E7085A4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0" y="745260"/>
            <a:ext cx="1841448" cy="12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33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C03D-AE06-B04F-9352-C486EF7B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2313039" cy="582561"/>
          </a:xfrm>
        </p:spPr>
        <p:txBody>
          <a:bodyPr/>
          <a:lstStyle/>
          <a:p>
            <a:r>
              <a:rPr lang="en-US" dirty="0"/>
              <a:t>ICMPv6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DF34-908C-6249-A6C7-5827F4C0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13" y="1157748"/>
            <a:ext cx="7772400" cy="4648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Many queries and error messages found in ICMPv6 are similar to those in  ICMP for IPv4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Echo Request/Reply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Destination unreachable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 marL="257175" lvl="1" indent="0">
              <a:buNone/>
            </a:pPr>
            <a:endParaRPr lang="en-US" dirty="0"/>
          </a:p>
          <a:p>
            <a:pPr marL="257175" lvl="1" indent="0">
              <a:buNone/>
            </a:pPr>
            <a:endParaRPr lang="en-US" dirty="0"/>
          </a:p>
          <a:p>
            <a:pPr marL="257175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9362-A22F-6A44-B7BC-295462BC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161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1FFC7AE9-63D2-484B-81C8-32090815F41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1" y="859163"/>
            <a:ext cx="1782001" cy="11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709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C03D-AE06-B04F-9352-C486EF7B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4" y="295592"/>
            <a:ext cx="7772400" cy="556553"/>
          </a:xfrm>
        </p:spPr>
        <p:txBody>
          <a:bodyPr/>
          <a:lstStyle/>
          <a:p>
            <a:r>
              <a:rPr lang="en-US" dirty="0"/>
              <a:t>Path MTU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DF34-908C-6249-A6C7-5827F4C0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75" y="1472144"/>
            <a:ext cx="8503920" cy="43387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Recall:  </a:t>
            </a:r>
            <a:r>
              <a:rPr lang="en-US" altLang="en-US" sz="2600" dirty="0">
                <a:ea typeface="ＭＳ Ｐゴシック" panose="020B0600070205080204" pitchFamily="34" charset="-128"/>
              </a:rPr>
              <a:t>Intermediate IPv6 routers never perform fragmentation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26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Path MTU = </a:t>
            </a:r>
            <a:r>
              <a:rPr lang="en-US" altLang="en-US" sz="2600" dirty="0">
                <a:ea typeface="ＭＳ Ｐゴシック" panose="020B0600070205080204" pitchFamily="34" charset="-128"/>
              </a:rPr>
              <a:t>max. datagram size used by a source to a given destination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altLang="en-US" sz="2200" dirty="0">
                <a:latin typeface="+mn-lt"/>
                <a:ea typeface="ＭＳ Ｐゴシック" panose="020B0600070205080204" pitchFamily="34" charset="-128"/>
              </a:rPr>
              <a:t>path MTU </a:t>
            </a:r>
            <a:r>
              <a:rPr lang="en-US" altLang="en-US" sz="22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  <a:sym typeface="Math3" pitchFamily="2" charset="2"/>
              </a:rPr>
              <a:t>≤  min. MTU on any link </a:t>
            </a:r>
            <a:r>
              <a:rPr lang="en-US" altLang="en-US" sz="2200" dirty="0">
                <a:latin typeface="+mn-lt"/>
                <a:ea typeface="ＭＳ Ｐゴシック" panose="020B0600070205080204" pitchFamily="34" charset="-128"/>
              </a:rPr>
              <a:t>between source and destination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2600" dirty="0">
                <a:ea typeface="ＭＳ Ｐゴシック" panose="020B0600070205080204" pitchFamily="34" charset="-128"/>
              </a:rPr>
              <a:t>Router issues an </a:t>
            </a:r>
            <a:r>
              <a:rPr lang="en-US" altLang="en-US" sz="26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ICMP Packet Too Big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(Type =2)</a:t>
            </a:r>
            <a:r>
              <a:rPr lang="en-US" altLang="en-US" sz="2600" i="1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dirty="0">
                <a:ea typeface="ＭＳ Ｐゴシック" panose="020B0600070205080204" pitchFamily="34" charset="-128"/>
              </a:rPr>
              <a:t>if a datagram exceeds the MTU of the outgoing link</a:t>
            </a:r>
            <a:endParaRPr lang="en-US" altLang="en-US" sz="30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3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Path MTU  Discovery Protocol</a:t>
            </a:r>
          </a:p>
          <a:p>
            <a:pPr marL="3429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en-US" sz="2600" dirty="0">
                <a:solidFill>
                  <a:schemeClr val="accent2"/>
                </a:solidFill>
                <a:latin typeface="+mn-lt"/>
                <a:ea typeface="ＭＳ Ｐゴシック" panose="020B0600070205080204" pitchFamily="34" charset="-128"/>
              </a:rPr>
              <a:t>initially: </a:t>
            </a:r>
            <a:r>
              <a:rPr lang="en-US" altLang="en-US" sz="2600" dirty="0">
                <a:latin typeface="+mn-lt"/>
                <a:ea typeface="ＭＳ Ｐゴシック" panose="020B0600070205080204" pitchFamily="34" charset="-128"/>
              </a:rPr>
              <a:t>Set Path MTU to the MTU at the source (on the outgoing link)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en-US" sz="2600" dirty="0">
                <a:latin typeface="+mn-lt"/>
                <a:ea typeface="ＭＳ Ｐゴシック" panose="020B0600070205080204" pitchFamily="34" charset="-128"/>
              </a:rPr>
              <a:t>whenever the source receives an ICMP Packet Too Big, the source reduces the Path MTU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en-US" sz="2600" dirty="0">
                <a:latin typeface="+mn-lt"/>
                <a:ea typeface="ＭＳ Ｐゴシック" panose="020B0600070205080204" pitchFamily="34" charset="-128"/>
              </a:rPr>
              <a:t>this continues until no error message arrives</a:t>
            </a:r>
          </a:p>
          <a:p>
            <a:pPr marL="257175" lvl="1" indent="0">
              <a:buNone/>
            </a:pPr>
            <a:endParaRPr lang="en-US" sz="2600" dirty="0"/>
          </a:p>
          <a:p>
            <a:pPr marL="257175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0B25F-26EB-8440-8E64-BEFA4D13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162</a:t>
            </a:fld>
            <a:endParaRPr lang="en-US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9F8B92F5-BD6D-F143-8C19-9F16454B508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7" y="939257"/>
            <a:ext cx="4786360" cy="24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859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53180" y="176980"/>
            <a:ext cx="6634316" cy="8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Stateless Autoconfiguration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18652" y="1408471"/>
            <a:ext cx="7772400" cy="4648200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Refers to the automatic generation of a global unicast addresses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IPv6 address is configured without a server </a:t>
            </a:r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(</a:t>
            </a:r>
            <a:r>
              <a:rPr lang="en-US" dirty="0">
                <a:solidFill>
                  <a:srgbClr val="C00000"/>
                </a:solidFill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stateless</a:t>
            </a:r>
            <a:r>
              <a:rPr lang="en-US" dirty="0">
                <a:ea typeface="ＭＳ Ｐゴシック" pitchFamily="34" charset="-128"/>
              </a:rPr>
              <a:t>)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Uses ICMPv6 messages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Router Advertisement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Router Solicitation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8C76C-AABE-BE44-8172-54FFBF94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F5D93498-E23A-2B40-AFC3-75E02CE5205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1" y="939257"/>
            <a:ext cx="6122397" cy="22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4394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356419" y="169606"/>
            <a:ext cx="7772400" cy="685800"/>
          </a:xfrm>
        </p:spPr>
        <p:txBody>
          <a:bodyPr>
            <a:normAutofit/>
          </a:bodyPr>
          <a:lstStyle/>
          <a:p>
            <a:r>
              <a:rPr lang="en-US" sz="3600" dirty="0">
                <a:ea typeface="ＭＳ Ｐゴシック" pitchFamily="34" charset="-128"/>
              </a:rPr>
              <a:t>ICMP Router Solicitation/Advertisement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2532" y="1303559"/>
            <a:ext cx="4271700" cy="496450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1125" dirty="0">
                <a:ea typeface="ＭＳ Ｐゴシック" pitchFamily="34" charset="-128"/>
              </a:rPr>
              <a:t>	</a:t>
            </a:r>
          </a:p>
          <a:p>
            <a:r>
              <a:rPr lang="en-US" sz="2400" dirty="0">
                <a:ea typeface="ＭＳ Ｐゴシック" pitchFamily="34" charset="-128"/>
              </a:rPr>
              <a:t>ICMP Router Solicitation is sent to the “all routers” multicast group</a:t>
            </a:r>
          </a:p>
          <a:p>
            <a:r>
              <a:rPr lang="en-US" sz="2400" dirty="0">
                <a:ea typeface="ＭＳ Ｐゴシック" pitchFamily="34" charset="-128"/>
              </a:rPr>
              <a:t>ICMP Router Advertisement sent to “all nodes” multicast group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Router Advertisement contains: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  <a:ea typeface="ＭＳ Ｐゴシック" pitchFamily="34" charset="-128"/>
              </a:rPr>
              <a:t>Network prefix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  <a:ea typeface="ＭＳ Ｐゴシック" pitchFamily="34" charset="-128"/>
              </a:rPr>
              <a:t>MTU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  <a:ea typeface="ＭＳ Ｐゴシック" pitchFamily="34" charset="-128"/>
              </a:rPr>
              <a:t>Default Hop limit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  <a:ea typeface="ＭＳ Ｐゴシック" pitchFamily="34" charset="-128"/>
              </a:rPr>
              <a:t>Router Advertisement may tell host to use DHCP</a:t>
            </a:r>
            <a:endParaRPr lang="en-US" sz="1400" b="1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1400" dirty="0">
                <a:ea typeface="ＭＳ Ｐゴシック" pitchFamily="34" charset="-128"/>
              </a:rPr>
              <a:t>	</a:t>
            </a:r>
          </a:p>
          <a:p>
            <a:pPr>
              <a:buFontTx/>
              <a:buNone/>
            </a:pPr>
            <a:endParaRPr lang="en-US" sz="1125" dirty="0">
              <a:ea typeface="ＭＳ Ｐゴシック" pitchFamily="34" charset="-128"/>
            </a:endParaRPr>
          </a:p>
          <a:p>
            <a:endParaRPr lang="en-US" sz="1125" b="1" dirty="0">
              <a:ea typeface="ＭＳ Ｐゴシック" pitchFamily="34" charset="-128"/>
            </a:endParaRPr>
          </a:p>
        </p:txBody>
      </p:sp>
      <p:graphicFrame>
        <p:nvGraphicFramePr>
          <p:cNvPr id="12290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3004056"/>
              </p:ext>
            </p:extLst>
          </p:nvPr>
        </p:nvGraphicFramePr>
        <p:xfrm>
          <a:off x="5353664" y="2008922"/>
          <a:ext cx="3567022" cy="368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12" name="Visio" r:id="rId4" imgW="3712417" imgH="3836700" progId="Visio.Drawing.11">
                  <p:embed/>
                </p:oleObj>
              </mc:Choice>
              <mc:Fallback>
                <p:oleObj name="Visio" r:id="rId4" imgW="3712417" imgH="3836700" progId="Visio.Drawing.11">
                  <p:embed/>
                  <p:pic>
                    <p:nvPicPr>
                      <p:cNvPr id="1229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664" y="2008922"/>
                        <a:ext cx="3567022" cy="3685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A9CB5-BAA2-9244-86EF-C08D06833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19883" y="6437978"/>
            <a:ext cx="720878" cy="287286"/>
          </a:xfrm>
        </p:spPr>
        <p:txBody>
          <a:bodyPr/>
          <a:lstStyle/>
          <a:p>
            <a:fld id="{913EC277-EE66-4947-97E4-F04DD7162621}" type="slidenum">
              <a:rPr lang="en-US" altLang="en-US" sz="1400" smtClean="0"/>
              <a:pPr/>
              <a:t>164</a:t>
            </a:fld>
            <a:endParaRPr lang="en-US" altLang="en-US" sz="1400" dirty="0"/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9A35363A-005D-FF4E-A71B-5E364AB32A0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1" y="865515"/>
            <a:ext cx="7632798" cy="18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536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905A0-A7CC-1E4B-AE16-A36CFACB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165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33144A-BE7F-164C-A57F-19F2E651E37D}"/>
              </a:ext>
            </a:extLst>
          </p:cNvPr>
          <p:cNvSpPr txBox="1">
            <a:spLocks/>
          </p:cNvSpPr>
          <p:nvPr/>
        </p:nvSpPr>
        <p:spPr bwMode="auto">
          <a:xfrm>
            <a:off x="206375" y="226206"/>
            <a:ext cx="8266113" cy="40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3200" kern="0" dirty="0"/>
              <a:t>Router Solicitation</a:t>
            </a:r>
          </a:p>
        </p:txBody>
      </p:sp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0A500590-E9FF-1D46-8B46-232D57AD4FB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2495" y="701675"/>
            <a:ext cx="3232705" cy="8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1E1433D-BC77-9E49-B415-997DD41FA254}"/>
              </a:ext>
            </a:extLst>
          </p:cNvPr>
          <p:cNvGrpSpPr/>
          <p:nvPr/>
        </p:nvGrpSpPr>
        <p:grpSpPr>
          <a:xfrm>
            <a:off x="152401" y="1059709"/>
            <a:ext cx="8880763" cy="3844800"/>
            <a:chOff x="152401" y="1059709"/>
            <a:chExt cx="8880763" cy="38448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0542AF-B005-E44B-8A0E-635AA2896C0D}"/>
                </a:ext>
              </a:extLst>
            </p:cNvPr>
            <p:cNvGrpSpPr/>
            <p:nvPr/>
          </p:nvGrpSpPr>
          <p:grpSpPr>
            <a:xfrm>
              <a:off x="152401" y="1104381"/>
              <a:ext cx="8866908" cy="3800128"/>
              <a:chOff x="0" y="1215218"/>
              <a:chExt cx="12192000" cy="4525182"/>
            </a:xfrm>
          </p:grpSpPr>
          <p:pic>
            <p:nvPicPr>
              <p:cNvPr id="8" name="Picture 7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61B4C407-89B8-F14B-BD7D-A7B587377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215218"/>
                <a:ext cx="12192000" cy="4427564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8B240A-7D90-5D4D-8E9B-396D351CEB28}"/>
                  </a:ext>
                </a:extLst>
              </p:cNvPr>
              <p:cNvSpPr/>
              <p:nvPr/>
            </p:nvSpPr>
            <p:spPr bwMode="auto">
              <a:xfrm>
                <a:off x="2675468" y="2421733"/>
                <a:ext cx="3911600" cy="372268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3E66C3-EA49-7349-98F6-8B99DBEDB7F4}"/>
                  </a:ext>
                </a:extLst>
              </p:cNvPr>
              <p:cNvSpPr/>
              <p:nvPr/>
            </p:nvSpPr>
            <p:spPr bwMode="auto">
              <a:xfrm>
                <a:off x="152401" y="3894931"/>
                <a:ext cx="3234265" cy="372269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E4F554-B4C3-F340-9381-C4078857F23B}"/>
                  </a:ext>
                </a:extLst>
              </p:cNvPr>
              <p:cNvCxnSpPr/>
              <p:nvPr/>
            </p:nvCxnSpPr>
            <p:spPr bwMode="auto">
              <a:xfrm>
                <a:off x="423333" y="4690795"/>
                <a:ext cx="28448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4BBA704-D940-D949-B806-79A828C34246}"/>
                  </a:ext>
                </a:extLst>
              </p:cNvPr>
              <p:cNvSpPr/>
              <p:nvPr/>
            </p:nvSpPr>
            <p:spPr bwMode="auto">
              <a:xfrm>
                <a:off x="457202" y="5401997"/>
                <a:ext cx="5300132" cy="338403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EF1820-6535-8249-8839-CD1B31747CBD}"/>
                </a:ext>
              </a:extLst>
            </p:cNvPr>
            <p:cNvSpPr/>
            <p:nvPr/>
          </p:nvSpPr>
          <p:spPr bwMode="auto">
            <a:xfrm>
              <a:off x="443348" y="1059709"/>
              <a:ext cx="8589816" cy="25647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1773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2419-A4C0-B947-BDDE-BEA7BE85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62" y="369082"/>
            <a:ext cx="8123237" cy="445306"/>
          </a:xfrm>
        </p:spPr>
        <p:txBody>
          <a:bodyPr/>
          <a:lstStyle/>
          <a:p>
            <a:r>
              <a:rPr lang="en-US" sz="3200" dirty="0"/>
              <a:t>Router Advertisement – Announces Net Prefix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89DF-00EA-D148-9CC7-65161C01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4-</a:t>
            </a:r>
            <a:fld id="{92BA7F20-B8D9-7D4D-97FA-E5CEFAF65AB9}" type="slidenum">
              <a:rPr lang="en-US" altLang="en-US" smtClean="0"/>
              <a:pPr/>
              <a:t>166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98D4A-68D4-2E47-8FAA-9BBFF4CEF5A3}"/>
              </a:ext>
            </a:extLst>
          </p:cNvPr>
          <p:cNvGrpSpPr/>
          <p:nvPr/>
        </p:nvGrpSpPr>
        <p:grpSpPr>
          <a:xfrm>
            <a:off x="1014438" y="1492447"/>
            <a:ext cx="7361213" cy="4508303"/>
            <a:chOff x="1606583" y="643467"/>
            <a:chExt cx="9814951" cy="6011071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B4441C9-BC3F-7145-96D7-D24FD650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83" y="643467"/>
              <a:ext cx="9814951" cy="60110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E3D225-F493-CB48-A53A-03AFE95623FC}"/>
                </a:ext>
              </a:extLst>
            </p:cNvPr>
            <p:cNvSpPr/>
            <p:nvPr/>
          </p:nvSpPr>
          <p:spPr bwMode="auto">
            <a:xfrm>
              <a:off x="2082801" y="5926669"/>
              <a:ext cx="5740399" cy="60959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B668A0-8424-7949-B997-AADB74DF0B2F}"/>
                </a:ext>
              </a:extLst>
            </p:cNvPr>
            <p:cNvCxnSpPr/>
            <p:nvPr/>
          </p:nvCxnSpPr>
          <p:spPr bwMode="auto">
            <a:xfrm>
              <a:off x="2252133" y="4216400"/>
              <a:ext cx="28448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DAA57-FCEC-CD4C-9973-8DE0F5A61318}"/>
                </a:ext>
              </a:extLst>
            </p:cNvPr>
            <p:cNvSpPr/>
            <p:nvPr/>
          </p:nvSpPr>
          <p:spPr bwMode="auto">
            <a:xfrm>
              <a:off x="4487334" y="1608670"/>
              <a:ext cx="5181599" cy="40639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A0F44A-DA48-FD4E-9CDB-A8DEF41013A8}"/>
                </a:ext>
              </a:extLst>
            </p:cNvPr>
            <p:cNvSpPr/>
            <p:nvPr/>
          </p:nvSpPr>
          <p:spPr bwMode="auto">
            <a:xfrm>
              <a:off x="1964268" y="3081869"/>
              <a:ext cx="3234265" cy="54186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6DCAD1-FED7-D14D-B2F3-6052EBB65D4B}"/>
                </a:ext>
              </a:extLst>
            </p:cNvPr>
            <p:cNvSpPr/>
            <p:nvPr/>
          </p:nvSpPr>
          <p:spPr bwMode="auto">
            <a:xfrm>
              <a:off x="5401734" y="6299200"/>
              <a:ext cx="2184400" cy="23706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Arial" charset="0"/>
              </a:endParaRPr>
            </a:p>
          </p:txBody>
        </p:sp>
      </p:grpSp>
      <p:pic>
        <p:nvPicPr>
          <p:cNvPr id="12" name="Picture 19" descr="underline_base">
            <a:extLst>
              <a:ext uri="{FF2B5EF4-FFF2-40B4-BE49-F238E27FC236}">
                <a16:creationId xmlns:a16="http://schemas.microsoft.com/office/drawing/2014/main" id="{B838109D-755F-F443-87D2-6AE21A85FB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8209" y="873125"/>
            <a:ext cx="7899954" cy="9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309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31032" y="489381"/>
            <a:ext cx="6526967" cy="593048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Stateless Autoconfiguration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399" y="1600200"/>
            <a:ext cx="8310563" cy="4648200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Refers to the automatic generation of a global unicast addresses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IPv6 address is configured without a server (</a:t>
            </a:r>
            <a:r>
              <a:rPr lang="en-US" dirty="0">
                <a:solidFill>
                  <a:srgbClr val="C00000"/>
                </a:solidFill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stateless</a:t>
            </a:r>
            <a:r>
              <a:rPr lang="en-US" dirty="0">
                <a:ea typeface="ＭＳ Ｐゴシック" pitchFamily="34" charset="-128"/>
              </a:rPr>
              <a:t>)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Uses ICMPv6 messages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Router Advertisement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Router Solicitation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8C76C-AABE-BE44-8172-54FFBF94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167</a:t>
            </a:fld>
            <a:endParaRPr 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F5D93498-E23A-2B40-AFC3-75E02CE5205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3" y="1148517"/>
            <a:ext cx="6200020" cy="8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1197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08935" y="140109"/>
            <a:ext cx="8418871" cy="78904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Stateless Address Autoconfiguration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3458" y="1563329"/>
            <a:ext cx="8288594" cy="471948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C00000"/>
                </a:solidFill>
                <a:ea typeface="ＭＳ Ｐゴシック" pitchFamily="34" charset="-128"/>
              </a:rPr>
              <a:t>Stateless address autoconfiguration can set IP parameters of a host without a server or manual configuration:</a:t>
            </a:r>
          </a:p>
          <a:p>
            <a:pPr marL="0" indent="0">
              <a:spcBef>
                <a:spcPts val="600"/>
              </a:spcBef>
              <a:buNone/>
            </a:pPr>
            <a:endParaRPr lang="en-US" sz="135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marL="274320" indent="-27432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>
                <a:ea typeface="ＭＳ Ｐゴシック" pitchFamily="34" charset="-128"/>
              </a:rPr>
              <a:t>Upon startup, host creates link-local addresses for each IPv6 interface from MAC address</a:t>
            </a:r>
          </a:p>
          <a:p>
            <a:pPr marL="274320" indent="-27432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>
                <a:ea typeface="ＭＳ Ｐゴシック" pitchFamily="34" charset="-128"/>
              </a:rPr>
              <a:t>Test uniqueness by sending an  </a:t>
            </a:r>
            <a:r>
              <a:rPr lang="en-US" sz="2100" dirty="0">
                <a:solidFill>
                  <a:srgbClr val="C00000"/>
                </a:solidFill>
                <a:ea typeface="ＭＳ Ｐゴシック" pitchFamily="34" charset="-128"/>
              </a:rPr>
              <a:t>ICMP Neighbor Solicitation</a:t>
            </a:r>
            <a:r>
              <a:rPr lang="en-US" sz="2100" dirty="0">
                <a:solidFill>
                  <a:schemeClr val="accent5">
                    <a:lumMod val="75000"/>
                  </a:schemeClr>
                </a:solidFill>
                <a:ea typeface="ＭＳ Ｐゴシック" pitchFamily="34" charset="-128"/>
              </a:rPr>
              <a:t> </a:t>
            </a:r>
            <a:r>
              <a:rPr lang="en-US" sz="2100" dirty="0">
                <a:ea typeface="ＭＳ Ｐゴシック" pitchFamily="34" charset="-128"/>
              </a:rPr>
              <a:t>to the created address</a:t>
            </a:r>
          </a:p>
          <a:p>
            <a:pPr marL="731520" lvl="3" indent="-274320">
              <a:lnSpc>
                <a:spcPct val="110000"/>
              </a:lnSpc>
              <a:spcBef>
                <a:spcPts val="600"/>
              </a:spcBef>
            </a:pPr>
            <a:r>
              <a:rPr lang="en-US" sz="1900" dirty="0">
                <a:latin typeface="+mn-lt"/>
                <a:ea typeface="ＭＳ Ｐゴシック" pitchFamily="34" charset="-128"/>
              </a:rPr>
              <a:t>If a host replies with Neighbor Advertisement, address is in use</a:t>
            </a:r>
          </a:p>
          <a:p>
            <a:pPr marL="731520" lvl="3" indent="-274320">
              <a:lnSpc>
                <a:spcPct val="110000"/>
              </a:lnSpc>
              <a:spcBef>
                <a:spcPts val="600"/>
              </a:spcBef>
            </a:pPr>
            <a:r>
              <a:rPr lang="en-US" sz="1900" dirty="0">
                <a:latin typeface="+mn-lt"/>
                <a:ea typeface="ＭＳ Ｐゴシック" pitchFamily="34" charset="-128"/>
              </a:rPr>
              <a:t>If no response, address (and interface ID) can be used</a:t>
            </a:r>
          </a:p>
          <a:p>
            <a:pPr marL="274320" indent="-27432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>
                <a:ea typeface="ＭＳ Ｐゴシック" pitchFamily="34" charset="-128"/>
              </a:rPr>
              <a:t>Hosts </a:t>
            </a:r>
            <a:r>
              <a:rPr lang="en-US" sz="2100" dirty="0">
                <a:solidFill>
                  <a:srgbClr val="C00000"/>
                </a:solidFill>
                <a:ea typeface="ＭＳ Ｐゴシック" pitchFamily="34" charset="-128"/>
              </a:rPr>
              <a:t>sends ICMP Router Solicitation</a:t>
            </a:r>
            <a:r>
              <a:rPr lang="en-US" sz="2100" dirty="0">
                <a:solidFill>
                  <a:schemeClr val="accent5">
                    <a:lumMod val="75000"/>
                  </a:schemeClr>
                </a:solidFill>
                <a:ea typeface="ＭＳ Ｐゴシック" pitchFamily="34" charset="-128"/>
              </a:rPr>
              <a:t> </a:t>
            </a:r>
            <a:r>
              <a:rPr lang="en-US" sz="2100" dirty="0">
                <a:ea typeface="ＭＳ Ｐゴシック" pitchFamily="34" charset="-128"/>
              </a:rPr>
              <a:t>to “all routers” group</a:t>
            </a:r>
          </a:p>
          <a:p>
            <a:pPr marL="274320" indent="-27432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>
                <a:ea typeface="ＭＳ Ｐゴシック" pitchFamily="34" charset="-128"/>
              </a:rPr>
              <a:t>Router replies with </a:t>
            </a:r>
            <a:r>
              <a:rPr lang="en-US" sz="2100" dirty="0">
                <a:solidFill>
                  <a:srgbClr val="C00000"/>
                </a:solidFill>
                <a:ea typeface="ＭＳ Ｐゴシック" pitchFamily="34" charset="-128"/>
              </a:rPr>
              <a:t>ICMP Router Advertisement</a:t>
            </a:r>
          </a:p>
          <a:p>
            <a:pPr marL="274320" indent="-27432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>
                <a:ea typeface="ＭＳ Ｐゴシック" pitchFamily="34" charset="-128"/>
              </a:rPr>
              <a:t>Host creates a globally routable IP address using the prefix sent by the router and the Interface ID from the link-local address. Also, the advertising router becomes default gateway of host</a:t>
            </a:r>
          </a:p>
          <a:p>
            <a:pPr marL="6251" indent="0">
              <a:buNone/>
            </a:pPr>
            <a:endParaRPr lang="en-US" sz="1350" dirty="0">
              <a:ea typeface="ＭＳ Ｐゴシック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EB0BA-C425-9742-AE47-C83E1428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BD2C-A080-5A4B-B075-F8D248F9258F}" type="slidenum">
              <a:rPr lang="en-US" smtClean="0"/>
              <a:t>168</a:t>
            </a:fld>
            <a:endParaRPr lang="en-US"/>
          </a:p>
        </p:txBody>
      </p:sp>
      <p:pic>
        <p:nvPicPr>
          <p:cNvPr id="5" name="Picture 19" descr="underline_base">
            <a:extLst>
              <a:ext uri="{FF2B5EF4-FFF2-40B4-BE49-F238E27FC236}">
                <a16:creationId xmlns:a16="http://schemas.microsoft.com/office/drawing/2014/main" id="{25478318-59DC-3F4F-A1B4-6B3ED7D08B9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82" y="924508"/>
            <a:ext cx="8207986" cy="1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44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17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57595" y="5707856"/>
            <a:ext cx="2143610" cy="202205"/>
          </a:xfrm>
        </p:spPr>
        <p:txBody>
          <a:bodyPr/>
          <a:lstStyle/>
          <a:p>
            <a:pPr algn="r"/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18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5692" y="1696880"/>
            <a:ext cx="7722807" cy="4116485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cs typeface="+mn-cs"/>
              </a:rPr>
              <a:t>the IETF network layer protocol is called the </a:t>
            </a:r>
            <a:r>
              <a:rPr lang="en-US" sz="1800" dirty="0"/>
              <a:t>Internet Protocol (IP)</a:t>
            </a:r>
            <a:endParaRPr lang="en-US" sz="1800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IP Version 4 (IPv4) is specified in RFC 791 (1981)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IPv6 is new version (initial deployment 2012)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80+% of current Internet traffic is still carried using IPv4</a:t>
            </a:r>
          </a:p>
          <a:p>
            <a:pPr>
              <a:defRPr/>
            </a:pPr>
            <a:r>
              <a:rPr lang="en-US" sz="1800" dirty="0">
                <a:solidFill>
                  <a:srgbClr val="C00000"/>
                </a:solidFill>
                <a:cs typeface="+mn-cs"/>
              </a:rPr>
              <a:t>IP henceforth will refer to IPv4 unless IPv6 is explicitly stated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074503" y="2057607"/>
          <a:ext cx="4185241" cy="225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7" name="Visio" r:id="rId3" imgW="7226300" imgH="4051300" progId="Visio.Drawing.6">
                  <p:embed/>
                </p:oleObj>
              </mc:Choice>
              <mc:Fallback>
                <p:oleObj name="Visio" r:id="rId3" imgW="7226300" imgH="4051300" progId="Visio.Drawing.6">
                  <p:embed/>
                  <p:pic>
                    <p:nvPicPr>
                      <p:cNvPr id="18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503" y="2057607"/>
                        <a:ext cx="4185241" cy="225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353441" y="1033130"/>
            <a:ext cx="6158155" cy="51435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The IETF network layer</a:t>
            </a:r>
            <a:endParaRPr lang="en-US" dirty="0">
              <a:cs typeface="+mj-cs"/>
            </a:endParaRPr>
          </a:p>
        </p:txBody>
      </p:sp>
      <p:pic>
        <p:nvPicPr>
          <p:cNvPr id="6" name="Picture 2" descr="underline_base">
            <a:extLst>
              <a:ext uri="{FF2B5EF4-FFF2-40B4-BE49-F238E27FC236}">
                <a16:creationId xmlns:a16="http://schemas.microsoft.com/office/drawing/2014/main" id="{71C36E38-18CA-DE40-9F56-BC52E1587BC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9" y="1473625"/>
            <a:ext cx="4185241" cy="1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E7F7-E2AE-7349-9B96-2AB3375F3800}"/>
              </a:ext>
            </a:extLst>
          </p:cNvPr>
          <p:cNvSpPr txBox="1"/>
          <p:nvPr/>
        </p:nvSpPr>
        <p:spPr>
          <a:xfrm>
            <a:off x="5145735" y="2797786"/>
            <a:ext cx="163378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ICMP, IGMP are </a:t>
            </a:r>
          </a:p>
          <a:p>
            <a:r>
              <a:rPr lang="en-US" sz="1050" dirty="0"/>
              <a:t>Service/helper protocols</a:t>
            </a:r>
          </a:p>
          <a:p>
            <a:r>
              <a:rPr lang="en-US" sz="1050" dirty="0"/>
              <a:t>related to IP</a:t>
            </a:r>
          </a:p>
        </p:txBody>
      </p:sp>
    </p:spTree>
    <p:extLst>
      <p:ext uri="{BB962C8B-B14F-4D97-AF65-F5344CB8AC3E}">
        <p14:creationId xmlns:p14="http://schemas.microsoft.com/office/powerpoint/2010/main" val="816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102" y="409174"/>
            <a:ext cx="8069497" cy="471239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IP: Waistband of the hourglass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124" y="1885950"/>
            <a:ext cx="4674476" cy="3859609"/>
          </a:xfrm>
        </p:spPr>
        <p:txBody>
          <a:bodyPr/>
          <a:lstStyle/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r>
              <a:rPr lang="en-US" sz="2400" b="1" dirty="0">
                <a:cs typeface="+mn-cs"/>
              </a:rPr>
              <a:t>IP is the </a:t>
            </a:r>
            <a:r>
              <a:rPr lang="en-US" sz="2400" b="1" dirty="0">
                <a:solidFill>
                  <a:srgbClr val="C00000"/>
                </a:solidFill>
                <a:cs typeface="+mn-cs"/>
              </a:rPr>
              <a:t>waistband</a:t>
            </a:r>
            <a:r>
              <a:rPr lang="en-US" sz="2400" b="1" dirty="0">
                <a:cs typeface="+mn-cs"/>
              </a:rPr>
              <a:t> of the the IETF Internet protocol architecture</a:t>
            </a:r>
          </a:p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endParaRPr lang="en-US" sz="2400" dirty="0"/>
          </a:p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C00000"/>
                </a:solidFill>
              </a:rPr>
              <a:t>one</a:t>
            </a:r>
            <a:r>
              <a:rPr lang="en-US" sz="2400" dirty="0"/>
              <a:t> protocol at the network layer that carries </a:t>
            </a:r>
            <a:r>
              <a:rPr lang="en-US" sz="2400" b="1" dirty="0">
                <a:solidFill>
                  <a:srgbClr val="C00000"/>
                </a:solidFill>
              </a:rPr>
              <a:t>all</a:t>
            </a:r>
            <a:r>
              <a:rPr lang="en-US" sz="2400" dirty="0"/>
              <a:t> Internet traffic (control and data) – IP (v4 or v6)</a:t>
            </a:r>
          </a:p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endParaRPr lang="en-US" sz="2400" b="1" dirty="0">
              <a:cs typeface="+mn-cs"/>
            </a:endParaRPr>
          </a:p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r>
              <a:rPr lang="en-US" sz="2400" dirty="0">
                <a:cs typeface="+mn-cs"/>
              </a:rPr>
              <a:t>multiple higher-layer protocols</a:t>
            </a:r>
          </a:p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r>
              <a:rPr lang="en-US" sz="2400" dirty="0">
                <a:cs typeface="+mn-cs"/>
              </a:rPr>
              <a:t>multiple lower-layer protocols</a:t>
            </a:r>
          </a:p>
          <a:p>
            <a:pPr marL="0" indent="0">
              <a:buNone/>
              <a:tabLst>
                <a:tab pos="1547813" algn="l"/>
                <a:tab pos="2738438" algn="l"/>
                <a:tab pos="4245769" algn="l"/>
              </a:tabLst>
              <a:defRPr/>
            </a:pPr>
            <a:endParaRPr lang="en-US" dirty="0">
              <a:cs typeface="+mn-cs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143001" y="21441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800601" y="1935956"/>
          <a:ext cx="296822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2" name="Picture" r:id="rId4" imgW="3066288" imgH="3666744" progId="Word.Picture.8">
                  <p:embed/>
                </p:oleObj>
              </mc:Choice>
              <mc:Fallback>
                <p:oleObj name="Picture" r:id="rId4" imgW="3066288" imgH="3666744" progId="Word.Picture.8">
                  <p:embed/>
                  <p:pic>
                    <p:nvPicPr>
                      <p:cNvPr id="19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1935956"/>
                        <a:ext cx="2968228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underline_base">
            <a:extLst>
              <a:ext uri="{FF2B5EF4-FFF2-40B4-BE49-F238E27FC236}">
                <a16:creationId xmlns:a16="http://schemas.microsoft.com/office/drawing/2014/main" id="{CD59BF47-318E-CB4C-BC99-3822F2E4055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0" y="917877"/>
            <a:ext cx="5312936" cy="120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B8EEAB3-5995-6346-9C42-8BACBED24FD7}"/>
              </a:ext>
            </a:extLst>
          </p:cNvPr>
          <p:cNvSpPr txBox="1">
            <a:spLocks/>
          </p:cNvSpPr>
          <p:nvPr/>
        </p:nvSpPr>
        <p:spPr>
          <a:xfrm>
            <a:off x="6900202" y="6493541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EDCE77-197D-C748-BE82-935BA23D5EBB}"/>
              </a:ext>
            </a:extLst>
          </p:cNvPr>
          <p:cNvCxnSpPr>
            <a:cxnSpLocks/>
          </p:cNvCxnSpPr>
          <p:nvPr/>
        </p:nvCxnSpPr>
        <p:spPr bwMode="auto">
          <a:xfrm>
            <a:off x="4027539" y="2248908"/>
            <a:ext cx="1836317" cy="14392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35C80367-0B90-114B-9CA6-77004702F34A}"/>
              </a:ext>
            </a:extLst>
          </p:cNvPr>
          <p:cNvSpPr/>
          <p:nvPr/>
        </p:nvSpPr>
        <p:spPr bwMode="auto">
          <a:xfrm>
            <a:off x="4974708" y="2288885"/>
            <a:ext cx="111642" cy="1100138"/>
          </a:xfrm>
          <a:prstGeom prst="leftBrac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04F7C93-9B4C-4147-BA25-DA2CB1691F4E}"/>
              </a:ext>
            </a:extLst>
          </p:cNvPr>
          <p:cNvSpPr/>
          <p:nvPr/>
        </p:nvSpPr>
        <p:spPr bwMode="auto">
          <a:xfrm>
            <a:off x="4959216" y="3992911"/>
            <a:ext cx="111642" cy="1100138"/>
          </a:xfrm>
          <a:prstGeom prst="leftBrac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AC4CA6-76FC-364F-864F-211F8AE9A496}"/>
              </a:ext>
            </a:extLst>
          </p:cNvPr>
          <p:cNvSpPr/>
          <p:nvPr/>
        </p:nvSpPr>
        <p:spPr bwMode="auto">
          <a:xfrm>
            <a:off x="5863855" y="3389024"/>
            <a:ext cx="846911" cy="66596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D6BC6-D0C3-FE49-9F5F-3E012728F3B4}"/>
              </a:ext>
            </a:extLst>
          </p:cNvPr>
          <p:cNvCxnSpPr>
            <a:cxnSpLocks/>
          </p:cNvCxnSpPr>
          <p:nvPr/>
        </p:nvCxnSpPr>
        <p:spPr bwMode="auto">
          <a:xfrm>
            <a:off x="4653957" y="3722007"/>
            <a:ext cx="1138130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AA30-BBEC-BC4E-A3C0-8DE391DF429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4745" y="2838955"/>
            <a:ext cx="1110156" cy="21849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7D7665-06B7-9C49-908C-5B54E536323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82814" y="4542981"/>
            <a:ext cx="497977" cy="1016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752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Overview of Network layer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2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2111802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1284132" y="2949876"/>
          <a:ext cx="6644878" cy="2478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5" name="Visio" r:id="rId3" imgW="7518400" imgH="2806700" progId="Visio.Drawing.6">
                  <p:embed/>
                </p:oleObj>
              </mc:Choice>
              <mc:Fallback>
                <p:oleObj name="Visio" r:id="rId3" imgW="7518400" imgH="2806700" progId="Visio.Drawing.6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132" y="2949876"/>
                        <a:ext cx="6644878" cy="2478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 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321" y="1824074"/>
            <a:ext cx="5829300" cy="735806"/>
          </a:xfrm>
        </p:spPr>
        <p:txBody>
          <a:bodyPr/>
          <a:lstStyle/>
          <a:p>
            <a:pPr>
              <a:tabLst>
                <a:tab pos="1547813" algn="l"/>
                <a:tab pos="2738438" algn="l"/>
                <a:tab pos="4245769" algn="l"/>
              </a:tabLst>
              <a:defRPr/>
            </a:pPr>
            <a:r>
              <a:rPr lang="en-US" dirty="0">
                <a:cs typeface="+mn-cs"/>
              </a:rPr>
              <a:t>IP is the highest layer protocol implemented in both routers and end devices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356E29F-D451-CF48-80AC-1367DF3C6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13" y="1028700"/>
            <a:ext cx="58293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pPr>
              <a:defRPr/>
            </a:pPr>
            <a:r>
              <a:rPr lang="en-US" altLang="en-US" sz="3300" kern="0" dirty="0">
                <a:ea typeface="ＭＳ Ｐゴシック" panose="020B0600070205080204" pitchFamily="34" charset="-128"/>
              </a:rPr>
              <a:t>The Internet network layer</a:t>
            </a:r>
            <a:endParaRPr lang="en-US" sz="3300" kern="0" dirty="0">
              <a:cs typeface="+mj-cs"/>
            </a:endParaRPr>
          </a:p>
        </p:txBody>
      </p:sp>
      <p:pic>
        <p:nvPicPr>
          <p:cNvPr id="7" name="Picture 2" descr="underline_base">
            <a:extLst>
              <a:ext uri="{FF2B5EF4-FFF2-40B4-BE49-F238E27FC236}">
                <a16:creationId xmlns:a16="http://schemas.microsoft.com/office/drawing/2014/main" id="{735F43A4-1AEB-FE41-9CF6-6D2957EC01B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493821"/>
            <a:ext cx="4784133" cy="1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D7F2D78-4C2C-474A-9460-F34146832FFA}"/>
              </a:ext>
            </a:extLst>
          </p:cNvPr>
          <p:cNvSpPr txBox="1">
            <a:spLocks/>
          </p:cNvSpPr>
          <p:nvPr/>
        </p:nvSpPr>
        <p:spPr>
          <a:xfrm>
            <a:off x="6868671" y="6472521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20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66E220-3CE9-C34D-9EE2-3170C831486A}"/>
              </a:ext>
            </a:extLst>
          </p:cNvPr>
          <p:cNvGrpSpPr/>
          <p:nvPr/>
        </p:nvGrpSpPr>
        <p:grpSpPr>
          <a:xfrm>
            <a:off x="1274961" y="4115843"/>
            <a:ext cx="6232821" cy="1002755"/>
            <a:chOff x="175948" y="4344791"/>
            <a:chExt cx="8310428" cy="13370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3655FF-F337-3F41-97E9-790C9F8A1971}"/>
                </a:ext>
              </a:extLst>
            </p:cNvPr>
            <p:cNvSpPr/>
            <p:nvPr/>
          </p:nvSpPr>
          <p:spPr bwMode="auto">
            <a:xfrm>
              <a:off x="2137931" y="4360997"/>
              <a:ext cx="1828800" cy="13208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DFA849-F40B-4546-836C-AEF12843E59F}"/>
                </a:ext>
              </a:extLst>
            </p:cNvPr>
            <p:cNvSpPr/>
            <p:nvPr/>
          </p:nvSpPr>
          <p:spPr bwMode="auto">
            <a:xfrm>
              <a:off x="175948" y="4346575"/>
              <a:ext cx="1828800" cy="13208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7947B-FFCB-954B-B428-B90BE0F651F7}"/>
                </a:ext>
              </a:extLst>
            </p:cNvPr>
            <p:cNvSpPr/>
            <p:nvPr/>
          </p:nvSpPr>
          <p:spPr bwMode="auto">
            <a:xfrm>
              <a:off x="6657576" y="4360997"/>
              <a:ext cx="1828800" cy="13208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A6A822-42C1-8C47-9896-F0BC0FC3563D}"/>
                </a:ext>
              </a:extLst>
            </p:cNvPr>
            <p:cNvSpPr/>
            <p:nvPr/>
          </p:nvSpPr>
          <p:spPr bwMode="auto">
            <a:xfrm>
              <a:off x="4605865" y="4344791"/>
              <a:ext cx="1828800" cy="13208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2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50" y="334898"/>
            <a:ext cx="5829300" cy="467855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 Service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228" y="1080368"/>
            <a:ext cx="8713075" cy="482644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cs typeface="+mn-cs"/>
              </a:rPr>
              <a:t>delivery service of IP is minimal/simple </a:t>
            </a:r>
            <a:r>
              <a:rPr lang="en-US" dirty="0">
                <a:cs typeface="+mn-cs"/>
                <a:sym typeface="Wingdings" pitchFamily="2" charset="2"/>
              </a:rPr>
              <a:t> robust</a:t>
            </a: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cs typeface="+mn-cs"/>
              </a:rPr>
              <a:t>IP provide provides an </a:t>
            </a:r>
            <a:r>
              <a:rPr lang="en-US" dirty="0">
                <a:solidFill>
                  <a:srgbClr val="C00000"/>
                </a:solidFill>
                <a:cs typeface="+mn-cs"/>
              </a:rPr>
              <a:t>unreliable, connectionless, best effort</a:t>
            </a:r>
            <a:r>
              <a:rPr lang="en-US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dirty="0">
                <a:cs typeface="+mn-cs"/>
              </a:rPr>
              <a:t>service (also called: </a:t>
            </a:r>
            <a:r>
              <a:rPr lang="ja-JP" altLang="en-US" dirty="0">
                <a:latin typeface="Arial"/>
                <a:cs typeface="+mn-cs"/>
              </a:rPr>
              <a:t>“</a:t>
            </a:r>
            <a:r>
              <a:rPr lang="en-US" dirty="0">
                <a:cs typeface="+mn-cs"/>
              </a:rPr>
              <a:t>datagram service</a:t>
            </a:r>
            <a:r>
              <a:rPr lang="ja-JP" altLang="en-US">
                <a:latin typeface="Arial"/>
                <a:cs typeface="+mn-cs"/>
              </a:rPr>
              <a:t>”</a:t>
            </a:r>
            <a:r>
              <a:rPr lang="en-US" dirty="0">
                <a:cs typeface="+mn-cs"/>
              </a:rPr>
              <a:t>)</a:t>
            </a:r>
          </a:p>
          <a:p>
            <a:pPr lvl="1"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unreliable</a:t>
            </a:r>
            <a:r>
              <a:rPr lang="en-US" b="1" dirty="0">
                <a:latin typeface="+mn-lt"/>
              </a:rPr>
              <a:t>:</a:t>
            </a:r>
            <a:r>
              <a:rPr lang="en-US" dirty="0">
                <a:latin typeface="+mn-lt"/>
              </a:rPr>
              <a:t> IP does not make an attempt to recover lost packets</a:t>
            </a:r>
          </a:p>
          <a:p>
            <a:pPr lvl="1"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connectionless</a:t>
            </a:r>
            <a:r>
              <a:rPr lang="en-US" b="1" dirty="0">
                <a:latin typeface="+mn-lt"/>
              </a:rPr>
              <a:t>:</a:t>
            </a:r>
            <a:r>
              <a:rPr lang="en-US" b="1" dirty="0">
                <a:solidFill>
                  <a:srgbClr val="FF00FF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each packet (</a:t>
            </a:r>
            <a:r>
              <a:rPr lang="ja-JP" altLang="en-US" dirty="0">
                <a:latin typeface="+mn-lt"/>
              </a:rPr>
              <a:t>“</a:t>
            </a:r>
            <a:r>
              <a:rPr lang="en-US" dirty="0">
                <a:latin typeface="+mn-lt"/>
              </a:rPr>
              <a:t>datagram</a:t>
            </a:r>
            <a:r>
              <a:rPr lang="ja-JP" altLang="en-US" dirty="0">
                <a:latin typeface="+mn-lt"/>
              </a:rPr>
              <a:t>”</a:t>
            </a:r>
            <a:r>
              <a:rPr lang="en-US" dirty="0">
                <a:latin typeface="+mn-lt"/>
              </a:rPr>
              <a:t>) is handled independently. IP is not aware that packets between hosts may be sent in a logical sequence</a:t>
            </a:r>
          </a:p>
          <a:p>
            <a:pPr lvl="1"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best effort</a:t>
            </a:r>
            <a:r>
              <a:rPr lang="en-US" b="1" dirty="0">
                <a:latin typeface="+mn-lt"/>
              </a:rPr>
              <a:t>: </a:t>
            </a:r>
            <a:r>
              <a:rPr lang="en-US" dirty="0">
                <a:latin typeface="+mn-lt"/>
              </a:rPr>
              <a:t>IP does not make guarantees on the service (no throughput guarantee, no delay guarantee,…) </a:t>
            </a: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cs typeface="+mn-cs"/>
              </a:rPr>
              <a:t>consequences - </a:t>
            </a:r>
            <a:r>
              <a:rPr lang="en-US" dirty="0"/>
              <a:t>higher layer protocols have to deal with </a:t>
            </a:r>
            <a:endParaRPr lang="en-US" sz="1800" dirty="0"/>
          </a:p>
          <a:p>
            <a:pPr lvl="1">
              <a:lnSpc>
                <a:spcPct val="80000"/>
              </a:lnSpc>
              <a:tabLst>
                <a:tab pos="771525" algn="l"/>
                <a:tab pos="1843088" algn="l"/>
                <a:tab pos="4245769" algn="l"/>
              </a:tabLst>
              <a:defRPr/>
            </a:pPr>
            <a:r>
              <a:rPr lang="en-US" dirty="0">
                <a:latin typeface="+mn-lt"/>
              </a:rPr>
              <a:t>losses or with duplicate packets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out-of-sequence delivery</a:t>
            </a:r>
            <a:endParaRPr lang="en-US" sz="1500" dirty="0">
              <a:latin typeface="+mn-lt"/>
            </a:endParaRPr>
          </a:p>
        </p:txBody>
      </p:sp>
      <p:pic>
        <p:nvPicPr>
          <p:cNvPr id="7" name="Picture 2" descr="underline_base">
            <a:extLst>
              <a:ext uri="{FF2B5EF4-FFF2-40B4-BE49-F238E27FC236}">
                <a16:creationId xmlns:a16="http://schemas.microsoft.com/office/drawing/2014/main" id="{C749D78F-7C5A-1941-87F8-123547CE9DA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7" y="820955"/>
            <a:ext cx="2181734" cy="17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E30147-9199-EE48-866F-71227240714C}"/>
              </a:ext>
            </a:extLst>
          </p:cNvPr>
          <p:cNvSpPr txBox="1">
            <a:spLocks/>
          </p:cNvSpPr>
          <p:nvPr/>
        </p:nvSpPr>
        <p:spPr>
          <a:xfrm>
            <a:off x="6858161" y="6483031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21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9826C00D-F56C-F54A-8E92-3229EE949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898" y="2641302"/>
            <a:ext cx="4900613" cy="19960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375D858F-3F50-2548-876C-9CCC56031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2453" y="300202"/>
            <a:ext cx="5829300" cy="57031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Functions</a:t>
            </a:r>
          </a:p>
        </p:txBody>
      </p:sp>
      <p:grpSp>
        <p:nvGrpSpPr>
          <p:cNvPr id="75780" name="Group 6">
            <a:extLst>
              <a:ext uri="{FF2B5EF4-FFF2-40B4-BE49-F238E27FC236}">
                <a16:creationId xmlns:a16="http://schemas.microsoft.com/office/drawing/2014/main" id="{0E9CCE87-7965-4749-A194-80882D1AD2C1}"/>
              </a:ext>
            </a:extLst>
          </p:cNvPr>
          <p:cNvGrpSpPr>
            <a:grpSpLocks/>
          </p:cNvGrpSpPr>
          <p:nvPr/>
        </p:nvGrpSpPr>
        <p:grpSpPr bwMode="auto">
          <a:xfrm>
            <a:off x="3938245" y="3467100"/>
            <a:ext cx="991912" cy="910829"/>
            <a:chOff x="3974" y="2883"/>
            <a:chExt cx="644" cy="765"/>
          </a:xfrm>
        </p:grpSpPr>
        <p:sp>
          <p:nvSpPr>
            <p:cNvPr id="75805" name="Rectangle 7">
              <a:extLst>
                <a:ext uri="{FF2B5EF4-FFF2-40B4-BE49-F238E27FC236}">
                  <a16:creationId xmlns:a16="http://schemas.microsoft.com/office/drawing/2014/main" id="{2F0128D7-42A6-554F-B31C-888D2F43C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5806" name="Rectangle 8">
              <a:extLst>
                <a:ext uri="{FF2B5EF4-FFF2-40B4-BE49-F238E27FC236}">
                  <a16:creationId xmlns:a16="http://schemas.microsoft.com/office/drawing/2014/main" id="{4961C261-DDF9-5941-AB20-6945F87D7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5807" name="Text Box 9">
              <a:extLst>
                <a:ext uri="{FF2B5EF4-FFF2-40B4-BE49-F238E27FC236}">
                  <a16:creationId xmlns:a16="http://schemas.microsoft.com/office/drawing/2014/main" id="{D6E51DC0-1A31-D84A-9DBE-ECE16177B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3071"/>
              <a:ext cx="644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forwarding</a:t>
              </a:r>
            </a:p>
            <a:p>
              <a:pPr algn="ctr"/>
              <a:r>
                <a:rPr lang="en-US" altLang="en-US" sz="1350"/>
                <a:t>table</a:t>
              </a:r>
            </a:p>
          </p:txBody>
        </p:sp>
        <p:sp>
          <p:nvSpPr>
            <p:cNvPr id="75808" name="Line 10">
              <a:extLst>
                <a:ext uri="{FF2B5EF4-FFF2-40B4-BE49-F238E27FC236}">
                  <a16:creationId xmlns:a16="http://schemas.microsoft.com/office/drawing/2014/main" id="{55431962-612D-C241-ABC3-F332B6EC9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Line 11">
              <a:extLst>
                <a:ext uri="{FF2B5EF4-FFF2-40B4-BE49-F238E27FC236}">
                  <a16:creationId xmlns:a16="http://schemas.microsoft.com/office/drawing/2014/main" id="{52277CA2-645D-6A40-9CDD-DDFA6BEBE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0" name="Line 12">
              <a:extLst>
                <a:ext uri="{FF2B5EF4-FFF2-40B4-BE49-F238E27FC236}">
                  <a16:creationId xmlns:a16="http://schemas.microsoft.com/office/drawing/2014/main" id="{97AADFDB-91D4-1847-9701-8671C6178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1" name="Line 13">
              <a:extLst>
                <a:ext uri="{FF2B5EF4-FFF2-40B4-BE49-F238E27FC236}">
                  <a16:creationId xmlns:a16="http://schemas.microsoft.com/office/drawing/2014/main" id="{94EC3B8F-90A1-9440-A37F-ED5DF1363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Line 14">
              <a:extLst>
                <a:ext uri="{FF2B5EF4-FFF2-40B4-BE49-F238E27FC236}">
                  <a16:creationId xmlns:a16="http://schemas.microsoft.com/office/drawing/2014/main" id="{6AC70B3D-78A7-0346-BBAB-EA0EBF993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Line 15">
              <a:extLst>
                <a:ext uri="{FF2B5EF4-FFF2-40B4-BE49-F238E27FC236}">
                  <a16:creationId xmlns:a16="http://schemas.microsoft.com/office/drawing/2014/main" id="{AC62AB6B-3E88-2740-9685-75A30B807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0" name="Rectangle 16">
            <a:extLst>
              <a:ext uri="{FF2B5EF4-FFF2-40B4-BE49-F238E27FC236}">
                <a16:creationId xmlns:a16="http://schemas.microsoft.com/office/drawing/2014/main" id="{4C1C7D1F-8E72-3A4F-BEC1-17CAE9CA5E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62101" y="1749028"/>
            <a:ext cx="5650706" cy="328613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1800" dirty="0">
                <a:cs typeface="+mn-cs"/>
              </a:rPr>
              <a:t>Host: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cs typeface="+mn-cs"/>
              </a:rPr>
              <a:t>Router:</a:t>
            </a:r>
          </a:p>
        </p:txBody>
      </p:sp>
      <p:sp>
        <p:nvSpPr>
          <p:cNvPr id="75784" name="Rectangle 20">
            <a:extLst>
              <a:ext uri="{FF2B5EF4-FFF2-40B4-BE49-F238E27FC236}">
                <a16:creationId xmlns:a16="http://schemas.microsoft.com/office/drawing/2014/main" id="{04A7C43B-1163-C74C-BB63-89C9EB3F7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894" y="2857500"/>
            <a:ext cx="1357313" cy="614363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75785" name="Rectangle 21">
            <a:extLst>
              <a:ext uri="{FF2B5EF4-FFF2-40B4-BE49-F238E27FC236}">
                <a16:creationId xmlns:a16="http://schemas.microsoft.com/office/drawing/2014/main" id="{2019CE86-CC1E-A24E-BB2C-332AA2FB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7" y="2907506"/>
            <a:ext cx="1357313" cy="614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75786" name="Text Box 22">
            <a:extLst>
              <a:ext uri="{FF2B5EF4-FFF2-40B4-BE49-F238E27FC236}">
                <a16:creationId xmlns:a16="http://schemas.microsoft.com/office/drawing/2014/main" id="{CA80605E-BE7C-034D-ACCE-AF25AF6AB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553" y="2893219"/>
            <a:ext cx="1420582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i="1" dirty="0">
                <a:solidFill>
                  <a:srgbClr val="CC0000"/>
                </a:solidFill>
                <a:latin typeface="Gill Sans MT" panose="020B0502020104020203" pitchFamily="34" charset="77"/>
              </a:rPr>
              <a:t>routing protocols</a:t>
            </a:r>
          </a:p>
          <a:p>
            <a:pPr>
              <a:buFontTx/>
              <a:buChar char="•"/>
            </a:pPr>
            <a:r>
              <a:rPr lang="en-US" altLang="en-US" sz="1200" dirty="0"/>
              <a:t> path selection</a:t>
            </a:r>
          </a:p>
          <a:p>
            <a:pPr>
              <a:buFontTx/>
              <a:buChar char="•"/>
            </a:pPr>
            <a:r>
              <a:rPr lang="en-US" altLang="en-US" sz="1200" dirty="0"/>
              <a:t> RIP, OSPF, BGP</a:t>
            </a:r>
            <a:endParaRPr lang="en-US" altLang="en-US" sz="1350" dirty="0"/>
          </a:p>
        </p:txBody>
      </p:sp>
      <p:sp>
        <p:nvSpPr>
          <p:cNvPr id="75787" name="Freeform 23">
            <a:extLst>
              <a:ext uri="{FF2B5EF4-FFF2-40B4-BE49-F238E27FC236}">
                <a16:creationId xmlns:a16="http://schemas.microsoft.com/office/drawing/2014/main" id="{B288B3D6-C6E3-7D40-8E14-2249B3B07C1D}"/>
              </a:ext>
            </a:extLst>
          </p:cNvPr>
          <p:cNvSpPr>
            <a:spLocks/>
          </p:cNvSpPr>
          <p:nvPr/>
        </p:nvSpPr>
        <p:spPr bwMode="auto">
          <a:xfrm>
            <a:off x="3500437" y="3600451"/>
            <a:ext cx="471488" cy="292894"/>
          </a:xfrm>
          <a:custGeom>
            <a:avLst/>
            <a:gdLst>
              <a:gd name="T0" fmla="*/ 0 w 396"/>
              <a:gd name="T1" fmla="*/ 0 h 246"/>
              <a:gd name="T2" fmla="*/ 2147483647 w 396"/>
              <a:gd name="T3" fmla="*/ 2147483647 h 246"/>
              <a:gd name="T4" fmla="*/ 2147483647 w 396"/>
              <a:gd name="T5" fmla="*/ 2147483647 h 246"/>
              <a:gd name="T6" fmla="*/ 0 60000 65536"/>
              <a:gd name="T7" fmla="*/ 0 60000 65536"/>
              <a:gd name="T8" fmla="*/ 0 60000 65536"/>
              <a:gd name="T9" fmla="*/ 0 w 396"/>
              <a:gd name="T10" fmla="*/ 0 h 246"/>
              <a:gd name="T11" fmla="*/ 396 w 396"/>
              <a:gd name="T12" fmla="*/ 246 h 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246">
                <a:moveTo>
                  <a:pt x="0" y="0"/>
                </a:moveTo>
                <a:cubicBezTo>
                  <a:pt x="30" y="16"/>
                  <a:pt x="42" y="126"/>
                  <a:pt x="150" y="186"/>
                </a:cubicBezTo>
                <a:cubicBezTo>
                  <a:pt x="258" y="246"/>
                  <a:pt x="345" y="205"/>
                  <a:pt x="396" y="210"/>
                </a:cubicBezTo>
              </a:path>
            </a:pathLst>
          </a:custGeom>
          <a:noFill/>
          <a:ln w="38100" cap="flat" cmpd="sng">
            <a:solidFill>
              <a:srgbClr val="000099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788" name="Group 24">
            <a:extLst>
              <a:ext uri="{FF2B5EF4-FFF2-40B4-BE49-F238E27FC236}">
                <a16:creationId xmlns:a16="http://schemas.microsoft.com/office/drawing/2014/main" id="{C65255BC-80AA-914B-8495-7FD7088CB9D1}"/>
              </a:ext>
            </a:extLst>
          </p:cNvPr>
          <p:cNvGrpSpPr>
            <a:grpSpLocks/>
          </p:cNvGrpSpPr>
          <p:nvPr/>
        </p:nvGrpSpPr>
        <p:grpSpPr bwMode="auto">
          <a:xfrm>
            <a:off x="4962526" y="2789635"/>
            <a:ext cx="2250281" cy="895350"/>
            <a:chOff x="102" y="1272"/>
            <a:chExt cx="1890" cy="752"/>
          </a:xfrm>
        </p:grpSpPr>
        <p:sp>
          <p:nvSpPr>
            <p:cNvPr id="75802" name="Rectangle 25">
              <a:extLst>
                <a:ext uri="{FF2B5EF4-FFF2-40B4-BE49-F238E27FC236}">
                  <a16:creationId xmlns:a16="http://schemas.microsoft.com/office/drawing/2014/main" id="{61F305D2-8179-2B49-B63D-F6CCC1843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5803" name="Rectangle 26">
              <a:extLst>
                <a:ext uri="{FF2B5EF4-FFF2-40B4-BE49-F238E27FC236}">
                  <a16:creationId xmlns:a16="http://schemas.microsoft.com/office/drawing/2014/main" id="{E7D8DC3F-C643-6C45-91CB-175D84079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5804" name="Text Box 27">
              <a:extLst>
                <a:ext uri="{FF2B5EF4-FFF2-40B4-BE49-F238E27FC236}">
                  <a16:creationId xmlns:a16="http://schemas.microsoft.com/office/drawing/2014/main" id="{C962B11E-A9B8-0B44-A7E7-8C65EDAFB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" y="1287"/>
              <a:ext cx="1861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i="1">
                  <a:solidFill>
                    <a:srgbClr val="CC0000"/>
                  </a:solidFill>
                  <a:latin typeface="Gill Sans MT" panose="020B0502020104020203" pitchFamily="34" charset="77"/>
                </a:rPr>
                <a:t>IP protocol</a:t>
              </a:r>
            </a:p>
            <a:p>
              <a:pPr>
                <a:buFontTx/>
                <a:buChar char="•"/>
              </a:pPr>
              <a:r>
                <a:rPr lang="en-US" altLang="en-US" sz="1200"/>
                <a:t> addressing conventions</a:t>
              </a:r>
            </a:p>
            <a:p>
              <a:pPr>
                <a:buFontTx/>
                <a:buChar char="•"/>
              </a:pPr>
              <a:r>
                <a:rPr lang="en-US" altLang="en-US" sz="1200"/>
                <a:t> datagram format</a:t>
              </a:r>
            </a:p>
            <a:p>
              <a:pPr>
                <a:buFontTx/>
                <a:buChar char="•"/>
              </a:pPr>
              <a:r>
                <a:rPr lang="en-US" altLang="en-US" sz="1200"/>
                <a:t> packet handling conventions</a:t>
              </a:r>
              <a:endParaRPr lang="en-US" altLang="en-US" sz="1350"/>
            </a:p>
          </p:txBody>
        </p:sp>
      </p:grpSp>
      <p:sp>
        <p:nvSpPr>
          <p:cNvPr id="75789" name="Rectangle 29">
            <a:extLst>
              <a:ext uri="{FF2B5EF4-FFF2-40B4-BE49-F238E27FC236}">
                <a16:creationId xmlns:a16="http://schemas.microsoft.com/office/drawing/2014/main" id="{299425F0-2F1D-254B-A23E-14087C63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395" y="3765948"/>
            <a:ext cx="1450181" cy="635794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75790" name="Rectangle 30">
            <a:extLst>
              <a:ext uri="{FF2B5EF4-FFF2-40B4-BE49-F238E27FC236}">
                <a16:creationId xmlns:a16="http://schemas.microsoft.com/office/drawing/2014/main" id="{9E640146-BEBF-9D40-93F7-F128EC287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9" y="3817145"/>
            <a:ext cx="1450181" cy="6357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50"/>
          </a:p>
        </p:txBody>
      </p:sp>
      <p:sp>
        <p:nvSpPr>
          <p:cNvPr id="75791" name="Text Box 31">
            <a:extLst>
              <a:ext uri="{FF2B5EF4-FFF2-40B4-BE49-F238E27FC236}">
                <a16:creationId xmlns:a16="http://schemas.microsoft.com/office/drawing/2014/main" id="{F9726BB8-DC8D-EF40-959E-4556428A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2" y="3790951"/>
            <a:ext cx="142517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500" i="1" dirty="0">
                <a:solidFill>
                  <a:srgbClr val="CC0000"/>
                </a:solidFill>
                <a:latin typeface="Gill Sans MT" panose="020B0502020104020203" pitchFamily="34" charset="77"/>
              </a:rPr>
              <a:t>ICMP protocol</a:t>
            </a:r>
          </a:p>
          <a:p>
            <a:pPr>
              <a:buFontTx/>
              <a:buChar char="•"/>
            </a:pPr>
            <a:r>
              <a:rPr lang="en-US" altLang="en-US" sz="1200" dirty="0"/>
              <a:t> </a:t>
            </a:r>
            <a:r>
              <a:rPr lang="en-US" altLang="en-US" sz="1050" dirty="0"/>
              <a:t>error reporting</a:t>
            </a:r>
          </a:p>
          <a:p>
            <a:pPr>
              <a:buFontTx/>
              <a:buChar char="•"/>
            </a:pPr>
            <a:r>
              <a:rPr lang="en-US" altLang="en-US" sz="1050" dirty="0"/>
              <a:t> router </a:t>
            </a:r>
            <a:r>
              <a:rPr lang="ja-JP" altLang="en-US" sz="1050"/>
              <a:t>“</a:t>
            </a:r>
            <a:r>
              <a:rPr lang="en-US" altLang="ja-JP" sz="1050" dirty="0"/>
              <a:t>signaling</a:t>
            </a:r>
            <a:r>
              <a:rPr lang="ja-JP" altLang="en-US" sz="1200"/>
              <a:t>”</a:t>
            </a:r>
            <a:endParaRPr lang="en-US" altLang="en-US" sz="1350" dirty="0"/>
          </a:p>
        </p:txBody>
      </p:sp>
      <p:pic>
        <p:nvPicPr>
          <p:cNvPr id="75799" name="Picture 40" descr="underline_base">
            <a:extLst>
              <a:ext uri="{FF2B5EF4-FFF2-40B4-BE49-F238E27FC236}">
                <a16:creationId xmlns:a16="http://schemas.microsoft.com/office/drawing/2014/main" id="{2C92306D-2BBF-8743-87B9-6075B92A54E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2" y="870744"/>
            <a:ext cx="2807304" cy="18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800" name="Slide Number Placeholder 5">
            <a:extLst>
              <a:ext uri="{FF2B5EF4-FFF2-40B4-BE49-F238E27FC236}">
                <a16:creationId xmlns:a16="http://schemas.microsoft.com/office/drawing/2014/main" id="{E603E021-3AAF-8344-AAC9-238201F6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006" y="6491576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0CE2155E-DA30-2E4C-83A5-F2F65F673936}" type="slidenum">
              <a:rPr lang="en-US" altLang="en-US" sz="900">
                <a:latin typeface="Tahoma" panose="020B0604030504040204" pitchFamily="34" charset="0"/>
              </a:rPr>
              <a:pPr/>
              <a:t>22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75801" name="Footer Placeholder 2">
            <a:extLst>
              <a:ext uri="{FF2B5EF4-FFF2-40B4-BE49-F238E27FC236}">
                <a16:creationId xmlns:a16="http://schemas.microsoft.com/office/drawing/2014/main" id="{F8BC66E0-417D-7043-819E-9B7767D4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986095" y="6491576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A077E0-5FB6-4C4B-B05E-CB13CCFD2E61}"/>
              </a:ext>
            </a:extLst>
          </p:cNvPr>
          <p:cNvCxnSpPr>
            <a:cxnSpLocks/>
          </p:cNvCxnSpPr>
          <p:nvPr/>
        </p:nvCxnSpPr>
        <p:spPr bwMode="auto">
          <a:xfrm>
            <a:off x="2246711" y="2325292"/>
            <a:ext cx="2669948" cy="768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4709C-E55F-7A44-ADB6-EDFB903F8B36}"/>
              </a:ext>
            </a:extLst>
          </p:cNvPr>
          <p:cNvCxnSpPr>
            <a:cxnSpLocks/>
          </p:cNvCxnSpPr>
          <p:nvPr/>
        </p:nvCxnSpPr>
        <p:spPr bwMode="auto">
          <a:xfrm>
            <a:off x="2246710" y="2325291"/>
            <a:ext cx="803672" cy="482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C5998-2B77-4A44-BC82-1DAB2CEB3F54}"/>
              </a:ext>
            </a:extLst>
          </p:cNvPr>
          <p:cNvCxnSpPr>
            <a:cxnSpLocks/>
          </p:cNvCxnSpPr>
          <p:nvPr/>
        </p:nvCxnSpPr>
        <p:spPr bwMode="auto">
          <a:xfrm>
            <a:off x="2215661" y="1922878"/>
            <a:ext cx="2836026" cy="824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3DDAC-2103-1D40-8DD3-F73E480237EA}"/>
              </a:ext>
            </a:extLst>
          </p:cNvPr>
          <p:cNvSpPr/>
          <p:nvPr/>
        </p:nvSpPr>
        <p:spPr bwMode="auto">
          <a:xfrm>
            <a:off x="2484783" y="2749879"/>
            <a:ext cx="2435294" cy="179665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E7768B-55DE-664F-9748-EC4D5E26CE9D}"/>
              </a:ext>
            </a:extLst>
          </p:cNvPr>
          <p:cNvSpPr/>
          <p:nvPr/>
        </p:nvSpPr>
        <p:spPr bwMode="auto">
          <a:xfrm>
            <a:off x="4960145" y="2756894"/>
            <a:ext cx="2312194" cy="17966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69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23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338257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55">
            <a:extLst>
              <a:ext uri="{FF2B5EF4-FFF2-40B4-BE49-F238E27FC236}">
                <a16:creationId xmlns:a16="http://schemas.microsoft.com/office/drawing/2014/main" id="{EF5A6813-1081-3941-959B-AA4065957FAD}"/>
              </a:ext>
            </a:extLst>
          </p:cNvPr>
          <p:cNvGrpSpPr>
            <a:grpSpLocks/>
          </p:cNvGrpSpPr>
          <p:nvPr/>
        </p:nvGrpSpPr>
        <p:grpSpPr bwMode="auto">
          <a:xfrm>
            <a:off x="3439716" y="1579960"/>
            <a:ext cx="3095625" cy="3994547"/>
            <a:chOff x="1929" y="607"/>
            <a:chExt cx="2600" cy="3355"/>
          </a:xfrm>
        </p:grpSpPr>
        <p:sp>
          <p:nvSpPr>
            <p:cNvPr id="76832" name="Rectangle 4">
              <a:extLst>
                <a:ext uri="{FF2B5EF4-FFF2-40B4-BE49-F238E27FC236}">
                  <a16:creationId xmlns:a16="http://schemas.microsoft.com/office/drawing/2014/main" id="{62510A0A-EB4C-964C-8A83-3D2B9F5E8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868"/>
              <a:ext cx="2489" cy="30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6833" name="Rectangle 5">
              <a:extLst>
                <a:ext uri="{FF2B5EF4-FFF2-40B4-BE49-F238E27FC236}">
                  <a16:creationId xmlns:a16="http://schemas.microsoft.com/office/drawing/2014/main" id="{0D8D22C4-A416-E84C-9177-A5D0548EE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/>
            </a:p>
          </p:txBody>
        </p:sp>
        <p:sp>
          <p:nvSpPr>
            <p:cNvPr id="76834" name="Text Box 6">
              <a:extLst>
                <a:ext uri="{FF2B5EF4-FFF2-40B4-BE49-F238E27FC236}">
                  <a16:creationId xmlns:a16="http://schemas.microsoft.com/office/drawing/2014/main" id="{4173A0FA-829C-F946-8CB3-C50142A65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" y="973"/>
              <a:ext cx="35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ver</a:t>
              </a:r>
              <a:endParaRPr lang="en-US" altLang="en-US" sz="1800"/>
            </a:p>
          </p:txBody>
        </p:sp>
        <p:sp>
          <p:nvSpPr>
            <p:cNvPr id="76835" name="Text Box 7">
              <a:extLst>
                <a:ext uri="{FF2B5EF4-FFF2-40B4-BE49-F238E27FC236}">
                  <a16:creationId xmlns:a16="http://schemas.microsoft.com/office/drawing/2014/main" id="{1F0A4637-F8DC-EC40-A17C-EA6F9D145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1012"/>
              <a:ext cx="5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length</a:t>
              </a:r>
            </a:p>
          </p:txBody>
        </p:sp>
        <p:sp>
          <p:nvSpPr>
            <p:cNvPr id="76836" name="Line 8">
              <a:extLst>
                <a:ext uri="{FF2B5EF4-FFF2-40B4-BE49-F238E27FC236}">
                  <a16:creationId xmlns:a16="http://schemas.microsoft.com/office/drawing/2014/main" id="{B2CD7415-76D8-6748-8007-FB8E68647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7" name="Line 9">
              <a:extLst>
                <a:ext uri="{FF2B5EF4-FFF2-40B4-BE49-F238E27FC236}">
                  <a16:creationId xmlns:a16="http://schemas.microsoft.com/office/drawing/2014/main" id="{9DF7B41D-92F0-D046-935B-6D0573A0E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8" name="Text Box 10">
              <a:extLst>
                <a:ext uri="{FF2B5EF4-FFF2-40B4-BE49-F238E27FC236}">
                  <a16:creationId xmlns:a16="http://schemas.microsoft.com/office/drawing/2014/main" id="{A2C47593-AA6B-3E4A-A1EB-8ED502876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607"/>
              <a:ext cx="58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32 bits</a:t>
              </a:r>
              <a:endParaRPr lang="en-US" altLang="en-US" sz="1800"/>
            </a:p>
          </p:txBody>
        </p:sp>
        <p:sp>
          <p:nvSpPr>
            <p:cNvPr id="76839" name="Line 11">
              <a:extLst>
                <a:ext uri="{FF2B5EF4-FFF2-40B4-BE49-F238E27FC236}">
                  <a16:creationId xmlns:a16="http://schemas.microsoft.com/office/drawing/2014/main" id="{82D2D798-FA7D-0748-B926-9DB211B17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0" name="Line 12">
              <a:extLst>
                <a:ext uri="{FF2B5EF4-FFF2-40B4-BE49-F238E27FC236}">
                  <a16:creationId xmlns:a16="http://schemas.microsoft.com/office/drawing/2014/main" id="{7ABE520E-5C93-DD40-9658-A9E1D052B8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1" name="Text Box 13">
              <a:extLst>
                <a:ext uri="{FF2B5EF4-FFF2-40B4-BE49-F238E27FC236}">
                  <a16:creationId xmlns:a16="http://schemas.microsoft.com/office/drawing/2014/main" id="{B349EAA5-91F1-CB4B-AA4F-16402B69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1" y="2792"/>
              <a:ext cx="1402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500"/>
                <a:t>data </a:t>
              </a:r>
            </a:p>
            <a:p>
              <a:pPr algn="ctr"/>
              <a:r>
                <a:rPr lang="en-US" altLang="en-US" sz="1500"/>
                <a:t>(variable length,</a:t>
              </a:r>
            </a:p>
            <a:p>
              <a:pPr algn="ctr"/>
              <a:r>
                <a:rPr lang="en-US" altLang="en-US" sz="1500"/>
                <a:t>typically a TCP </a:t>
              </a:r>
            </a:p>
            <a:p>
              <a:pPr algn="ctr"/>
              <a:r>
                <a:rPr lang="en-US" altLang="en-US" sz="1500"/>
                <a:t>or UDP segment)</a:t>
              </a:r>
              <a:endParaRPr lang="en-US" altLang="en-US" sz="1800"/>
            </a:p>
          </p:txBody>
        </p:sp>
        <p:sp>
          <p:nvSpPr>
            <p:cNvPr id="76842" name="Text Box 14">
              <a:extLst>
                <a:ext uri="{FF2B5EF4-FFF2-40B4-BE49-F238E27FC236}">
                  <a16:creationId xmlns:a16="http://schemas.microsoft.com/office/drawing/2014/main" id="{77CD9531-F7AA-3942-B20B-232F6062D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16-bit identifier</a:t>
              </a:r>
              <a:endParaRPr lang="en-US" altLang="en-US" sz="1500"/>
            </a:p>
          </p:txBody>
        </p:sp>
        <p:sp>
          <p:nvSpPr>
            <p:cNvPr id="76843" name="Line 15">
              <a:extLst>
                <a:ext uri="{FF2B5EF4-FFF2-40B4-BE49-F238E27FC236}">
                  <a16:creationId xmlns:a16="http://schemas.microsoft.com/office/drawing/2014/main" id="{2FA2BD3C-7C24-C94B-A238-D7ACAFC3D2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4" name="Line 16">
              <a:extLst>
                <a:ext uri="{FF2B5EF4-FFF2-40B4-BE49-F238E27FC236}">
                  <a16:creationId xmlns:a16="http://schemas.microsoft.com/office/drawing/2014/main" id="{4B826183-3716-D940-8222-BF6D98A22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5" name="Text Box 17">
              <a:extLst>
                <a:ext uri="{FF2B5EF4-FFF2-40B4-BE49-F238E27FC236}">
                  <a16:creationId xmlns:a16="http://schemas.microsoft.com/office/drawing/2014/main" id="{02D2D04C-3AEE-9344-B843-93F422B92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1549"/>
              <a:ext cx="85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header</a:t>
              </a:r>
            </a:p>
            <a:p>
              <a:pPr algn="ctr"/>
              <a:r>
                <a:rPr lang="en-US" altLang="en-US" sz="1350"/>
                <a:t> checksum</a:t>
              </a:r>
            </a:p>
          </p:txBody>
        </p:sp>
        <p:sp>
          <p:nvSpPr>
            <p:cNvPr id="76846" name="Text Box 18">
              <a:extLst>
                <a:ext uri="{FF2B5EF4-FFF2-40B4-BE49-F238E27FC236}">
                  <a16:creationId xmlns:a16="http://schemas.microsoft.com/office/drawing/2014/main" id="{49B8C98A-82CE-B244-9335-A17AA2A63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" y="1531"/>
              <a:ext cx="59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time to</a:t>
              </a:r>
            </a:p>
            <a:p>
              <a:pPr algn="ctr"/>
              <a:r>
                <a:rPr lang="en-US" altLang="en-US" sz="1350"/>
                <a:t>live</a:t>
              </a:r>
            </a:p>
          </p:txBody>
        </p:sp>
        <p:sp>
          <p:nvSpPr>
            <p:cNvPr id="76847" name="Text Box 19">
              <a:extLst>
                <a:ext uri="{FF2B5EF4-FFF2-40B4-BE49-F238E27FC236}">
                  <a16:creationId xmlns:a16="http://schemas.microsoft.com/office/drawing/2014/main" id="{80CFFD0A-1516-D848-9DC8-A8B675F95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1959"/>
              <a:ext cx="1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 dirty="0">
                  <a:solidFill>
                    <a:srgbClr val="C00000"/>
                  </a:solidFill>
                </a:rPr>
                <a:t>32 bit source IP address</a:t>
              </a:r>
              <a:endParaRPr lang="en-US" alt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76848" name="Text Box 31">
              <a:extLst>
                <a:ext uri="{FF2B5EF4-FFF2-40B4-BE49-F238E27FC236}">
                  <a16:creationId xmlns:a16="http://schemas.microsoft.com/office/drawing/2014/main" id="{91080FFB-B756-4142-B03A-6AF7DA28F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907"/>
              <a:ext cx="51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head.</a:t>
              </a:r>
            </a:p>
            <a:p>
              <a:pPr algn="ctr"/>
              <a:r>
                <a:rPr lang="en-US" altLang="en-US" sz="1350"/>
                <a:t>len</a:t>
              </a:r>
              <a:endParaRPr lang="en-US" altLang="en-US" sz="1800"/>
            </a:p>
          </p:txBody>
        </p:sp>
        <p:sp>
          <p:nvSpPr>
            <p:cNvPr id="76849" name="Text Box 32">
              <a:extLst>
                <a:ext uri="{FF2B5EF4-FFF2-40B4-BE49-F238E27FC236}">
                  <a16:creationId xmlns:a16="http://schemas.microsoft.com/office/drawing/2014/main" id="{D43F11AF-1121-294A-836F-C1E08FDF5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901"/>
              <a:ext cx="61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type of</a:t>
              </a:r>
            </a:p>
            <a:p>
              <a:pPr algn="ctr"/>
              <a:r>
                <a:rPr lang="en-US" altLang="en-US" sz="1350"/>
                <a:t>service</a:t>
              </a:r>
              <a:endParaRPr lang="en-US" altLang="en-US" sz="1800"/>
            </a:p>
          </p:txBody>
        </p:sp>
        <p:sp>
          <p:nvSpPr>
            <p:cNvPr id="76850" name="Line 33">
              <a:extLst>
                <a:ext uri="{FF2B5EF4-FFF2-40B4-BE49-F238E27FC236}">
                  <a16:creationId xmlns:a16="http://schemas.microsoft.com/office/drawing/2014/main" id="{EDDFB04E-AD1E-E245-BEB0-FE8C66B7B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1" name="Line 34">
              <a:extLst>
                <a:ext uri="{FF2B5EF4-FFF2-40B4-BE49-F238E27FC236}">
                  <a16:creationId xmlns:a16="http://schemas.microsoft.com/office/drawing/2014/main" id="{8A7AB33B-CF27-3543-91D9-DB5DC260E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2" name="Line 37">
              <a:extLst>
                <a:ext uri="{FF2B5EF4-FFF2-40B4-BE49-F238E27FC236}">
                  <a16:creationId xmlns:a16="http://schemas.microsoft.com/office/drawing/2014/main" id="{47F0DCC4-BAA0-3C48-B55C-143B13FA1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3" name="Text Box 38">
              <a:extLst>
                <a:ext uri="{FF2B5EF4-FFF2-40B4-BE49-F238E27FC236}">
                  <a16:creationId xmlns:a16="http://schemas.microsoft.com/office/drawing/2014/main" id="{1F73FBCC-4969-474F-BD38-10E04004A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flgs</a:t>
              </a:r>
              <a:endParaRPr lang="en-US" altLang="en-US" sz="1500"/>
            </a:p>
          </p:txBody>
        </p:sp>
        <p:sp>
          <p:nvSpPr>
            <p:cNvPr id="76854" name="Line 39">
              <a:extLst>
                <a:ext uri="{FF2B5EF4-FFF2-40B4-BE49-F238E27FC236}">
                  <a16:creationId xmlns:a16="http://schemas.microsoft.com/office/drawing/2014/main" id="{F0D0AE0B-458D-2446-8E9B-6151DE758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5" name="Text Box 40">
              <a:extLst>
                <a:ext uri="{FF2B5EF4-FFF2-40B4-BE49-F238E27FC236}">
                  <a16:creationId xmlns:a16="http://schemas.microsoft.com/office/drawing/2014/main" id="{21714477-9E17-5A42-B81E-30FB75611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fragment</a:t>
              </a:r>
            </a:p>
            <a:p>
              <a:pPr algn="ctr"/>
              <a:r>
                <a:rPr lang="en-US" altLang="en-US" sz="1350"/>
                <a:t> offset</a:t>
              </a:r>
              <a:endParaRPr lang="en-US" altLang="en-US" sz="1500"/>
            </a:p>
          </p:txBody>
        </p:sp>
        <p:sp>
          <p:nvSpPr>
            <p:cNvPr id="76856" name="Line 43">
              <a:extLst>
                <a:ext uri="{FF2B5EF4-FFF2-40B4-BE49-F238E27FC236}">
                  <a16:creationId xmlns:a16="http://schemas.microsoft.com/office/drawing/2014/main" id="{CC6748A4-89C5-4941-AD1E-7EFC58E63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7" name="Line 44">
              <a:extLst>
                <a:ext uri="{FF2B5EF4-FFF2-40B4-BE49-F238E27FC236}">
                  <a16:creationId xmlns:a16="http://schemas.microsoft.com/office/drawing/2014/main" id="{1539FD16-0D93-9547-B0F5-9CC80C614A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8" name="Line 45">
              <a:extLst>
                <a:ext uri="{FF2B5EF4-FFF2-40B4-BE49-F238E27FC236}">
                  <a16:creationId xmlns:a16="http://schemas.microsoft.com/office/drawing/2014/main" id="{CDD582E1-9529-5447-9D33-89740C635D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9" name="Text Box 46">
              <a:extLst>
                <a:ext uri="{FF2B5EF4-FFF2-40B4-BE49-F238E27FC236}">
                  <a16:creationId xmlns:a16="http://schemas.microsoft.com/office/drawing/2014/main" id="{820C3F14-1BB4-F244-88A2-4167499D2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1525"/>
              <a:ext cx="527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upper</a:t>
              </a:r>
            </a:p>
            <a:p>
              <a:pPr algn="ctr"/>
              <a:r>
                <a:rPr lang="en-US" altLang="en-US" sz="1350"/>
                <a:t> layer</a:t>
              </a:r>
            </a:p>
          </p:txBody>
        </p:sp>
        <p:sp>
          <p:nvSpPr>
            <p:cNvPr id="76860" name="Line 47">
              <a:extLst>
                <a:ext uri="{FF2B5EF4-FFF2-40B4-BE49-F238E27FC236}">
                  <a16:creationId xmlns:a16="http://schemas.microsoft.com/office/drawing/2014/main" id="{2A11E159-EBB7-5E4B-83D1-DAAE50DC0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1" name="Text Box 49">
              <a:extLst>
                <a:ext uri="{FF2B5EF4-FFF2-40B4-BE49-F238E27FC236}">
                  <a16:creationId xmlns:a16="http://schemas.microsoft.com/office/drawing/2014/main" id="{38961B00-9B8E-0948-9673-2FC1097FD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" y="2235"/>
              <a:ext cx="198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 dirty="0">
                  <a:solidFill>
                    <a:srgbClr val="C00000"/>
                  </a:solidFill>
                </a:rPr>
                <a:t>32 bit destination IP address</a:t>
              </a:r>
              <a:endParaRPr lang="en-US" alt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76862" name="Line 50">
              <a:extLst>
                <a:ext uri="{FF2B5EF4-FFF2-40B4-BE49-F238E27FC236}">
                  <a16:creationId xmlns:a16="http://schemas.microsoft.com/office/drawing/2014/main" id="{57CA6A84-BB51-CD4A-AD67-168D5114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3" name="Text Box 51">
              <a:extLst>
                <a:ext uri="{FF2B5EF4-FFF2-40B4-BE49-F238E27FC236}">
                  <a16:creationId xmlns:a16="http://schemas.microsoft.com/office/drawing/2014/main" id="{CDA06387-2F50-3447-82DC-DD54CAF9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" y="2529"/>
              <a:ext cx="110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options (if any)</a:t>
              </a:r>
              <a:endParaRPr lang="en-US" altLang="en-US" sz="1800"/>
            </a:p>
          </p:txBody>
        </p:sp>
      </p:grp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F264010-38CD-624A-9137-49FD168FA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941" y="258485"/>
            <a:ext cx="5829300" cy="462145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IP datagram format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" name="Group 56">
            <a:extLst>
              <a:ext uri="{FF2B5EF4-FFF2-40B4-BE49-F238E27FC236}">
                <a16:creationId xmlns:a16="http://schemas.microsoft.com/office/drawing/2014/main" id="{AA76609A-4E4A-614B-ADB8-12E580AB9438}"/>
              </a:ext>
            </a:extLst>
          </p:cNvPr>
          <p:cNvGrpSpPr>
            <a:grpSpLocks/>
          </p:cNvGrpSpPr>
          <p:nvPr/>
        </p:nvGrpSpPr>
        <p:grpSpPr bwMode="auto">
          <a:xfrm>
            <a:off x="1628776" y="1373338"/>
            <a:ext cx="1809752" cy="607862"/>
            <a:chOff x="416" y="541"/>
            <a:chExt cx="1644" cy="499"/>
          </a:xfrm>
        </p:grpSpPr>
        <p:sp>
          <p:nvSpPr>
            <p:cNvPr id="76830" name="Text Box 20">
              <a:extLst>
                <a:ext uri="{FF2B5EF4-FFF2-40B4-BE49-F238E27FC236}">
                  <a16:creationId xmlns:a16="http://schemas.microsoft.com/office/drawing/2014/main" id="{D6978098-1208-8249-9F3E-412D473BF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" y="541"/>
              <a:ext cx="1455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dirty="0"/>
                <a:t>IP protocol version number (4bits)</a:t>
              </a:r>
              <a:endParaRPr lang="en-US" altLang="en-US" sz="750" dirty="0"/>
            </a:p>
          </p:txBody>
        </p:sp>
        <p:sp>
          <p:nvSpPr>
            <p:cNvPr id="76831" name="Line 23">
              <a:extLst>
                <a:ext uri="{FF2B5EF4-FFF2-40B4-BE49-F238E27FC236}">
                  <a16:creationId xmlns:a16="http://schemas.microsoft.com/office/drawing/2014/main" id="{D51AB966-19B1-1B43-905B-63D043195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749"/>
              <a:ext cx="333" cy="2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7">
            <a:extLst>
              <a:ext uri="{FF2B5EF4-FFF2-40B4-BE49-F238E27FC236}">
                <a16:creationId xmlns:a16="http://schemas.microsoft.com/office/drawing/2014/main" id="{5452DFCA-D186-A44F-9898-F1F914A2AA2C}"/>
              </a:ext>
            </a:extLst>
          </p:cNvPr>
          <p:cNvGrpSpPr>
            <a:grpSpLocks/>
          </p:cNvGrpSpPr>
          <p:nvPr/>
        </p:nvGrpSpPr>
        <p:grpSpPr bwMode="auto">
          <a:xfrm>
            <a:off x="1013222" y="1837135"/>
            <a:ext cx="2886079" cy="715566"/>
            <a:chOff x="-109" y="823"/>
            <a:chExt cx="2424" cy="601"/>
          </a:xfrm>
        </p:grpSpPr>
        <p:sp>
          <p:nvSpPr>
            <p:cNvPr id="76828" name="Text Box 21">
              <a:extLst>
                <a:ext uri="{FF2B5EF4-FFF2-40B4-BE49-F238E27FC236}">
                  <a16:creationId xmlns:a16="http://schemas.microsoft.com/office/drawing/2014/main" id="{972F02A3-133D-B144-BE1B-7760F9736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9" y="823"/>
              <a:ext cx="1965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 sz="1350" dirty="0"/>
                <a:t>header length (4bits)</a:t>
              </a:r>
            </a:p>
            <a:p>
              <a:pPr algn="r"/>
              <a:r>
                <a:rPr lang="en-US" altLang="en-US" sz="1350" dirty="0"/>
                <a:t> # of rows of 32bits</a:t>
              </a:r>
            </a:p>
            <a:p>
              <a:pPr algn="r"/>
              <a:r>
                <a:rPr lang="en-US" altLang="en-US" sz="1350" dirty="0"/>
                <a:t>(default -no options- 5 rows)</a:t>
              </a:r>
              <a:endParaRPr lang="en-US" altLang="en-US" sz="750" dirty="0"/>
            </a:p>
          </p:txBody>
        </p:sp>
        <p:sp>
          <p:nvSpPr>
            <p:cNvPr id="76829" name="Line 24">
              <a:extLst>
                <a:ext uri="{FF2B5EF4-FFF2-40B4-BE49-F238E27FC236}">
                  <a16:creationId xmlns:a16="http://schemas.microsoft.com/office/drawing/2014/main" id="{FF846374-DD95-3947-A51F-18AF95737B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1193"/>
              <a:ext cx="514" cy="1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60">
            <a:extLst>
              <a:ext uri="{FF2B5EF4-FFF2-40B4-BE49-F238E27FC236}">
                <a16:creationId xmlns:a16="http://schemas.microsoft.com/office/drawing/2014/main" id="{067DEB14-9BDB-8141-B514-C9177FE74AF0}"/>
              </a:ext>
            </a:extLst>
          </p:cNvPr>
          <p:cNvGrpSpPr>
            <a:grpSpLocks/>
          </p:cNvGrpSpPr>
          <p:nvPr/>
        </p:nvGrpSpPr>
        <p:grpSpPr bwMode="auto">
          <a:xfrm>
            <a:off x="1306115" y="2906316"/>
            <a:ext cx="3100391" cy="1616238"/>
            <a:chOff x="137" y="1721"/>
            <a:chExt cx="2604" cy="1317"/>
          </a:xfrm>
        </p:grpSpPr>
        <p:sp>
          <p:nvSpPr>
            <p:cNvPr id="76826" name="Text Box 27">
              <a:extLst>
                <a:ext uri="{FF2B5EF4-FFF2-40B4-BE49-F238E27FC236}">
                  <a16:creationId xmlns:a16="http://schemas.microsoft.com/office/drawing/2014/main" id="{766DB614-FB0F-C348-84C9-9EA311821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2455"/>
              <a:ext cx="1628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 sz="1350" dirty="0"/>
                <a:t>upper layer protocol</a:t>
              </a:r>
            </a:p>
            <a:p>
              <a:pPr algn="r"/>
              <a:r>
                <a:rPr lang="en-US" altLang="en-US" sz="1350" dirty="0"/>
                <a:t>to deliver payload to, </a:t>
              </a:r>
            </a:p>
            <a:p>
              <a:pPr algn="r"/>
              <a:r>
                <a:rPr lang="en-US" altLang="en-US" sz="1350" dirty="0"/>
                <a:t>e.g., TCP (6), UDP(17)</a:t>
              </a:r>
            </a:p>
          </p:txBody>
        </p:sp>
        <p:sp>
          <p:nvSpPr>
            <p:cNvPr id="76827" name="Line 28">
              <a:extLst>
                <a:ext uri="{FF2B5EF4-FFF2-40B4-BE49-F238E27FC236}">
                  <a16:creationId xmlns:a16="http://schemas.microsoft.com/office/drawing/2014/main" id="{ACB687AA-4CCE-D546-B420-20D7B7CB6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1721"/>
              <a:ext cx="955" cy="93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61">
            <a:extLst>
              <a:ext uri="{FF2B5EF4-FFF2-40B4-BE49-F238E27FC236}">
                <a16:creationId xmlns:a16="http://schemas.microsoft.com/office/drawing/2014/main" id="{06CC4B89-5BD1-CC40-A2B8-3A1C83D90E5A}"/>
              </a:ext>
            </a:extLst>
          </p:cNvPr>
          <p:cNvGrpSpPr>
            <a:grpSpLocks/>
          </p:cNvGrpSpPr>
          <p:nvPr/>
        </p:nvGrpSpPr>
        <p:grpSpPr bwMode="auto">
          <a:xfrm>
            <a:off x="6278169" y="1710930"/>
            <a:ext cx="1776413" cy="508397"/>
            <a:chOff x="4313" y="717"/>
            <a:chExt cx="1492" cy="427"/>
          </a:xfrm>
        </p:grpSpPr>
        <p:sp>
          <p:nvSpPr>
            <p:cNvPr id="76824" name="Text Box 26">
              <a:extLst>
                <a:ext uri="{FF2B5EF4-FFF2-40B4-BE49-F238E27FC236}">
                  <a16:creationId xmlns:a16="http://schemas.microsoft.com/office/drawing/2014/main" id="{B7D70BBE-E140-0348-A849-56C733E26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717"/>
              <a:ext cx="1264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dirty="0"/>
                <a:t>total datagram</a:t>
              </a:r>
            </a:p>
            <a:p>
              <a:r>
                <a:rPr lang="en-US" altLang="en-US" sz="1350" dirty="0"/>
                <a:t>length 2</a:t>
              </a:r>
              <a:r>
                <a:rPr lang="en-US" altLang="en-US" sz="1350" baseline="30000" dirty="0"/>
                <a:t>16</a:t>
              </a:r>
              <a:r>
                <a:rPr lang="en-US" altLang="en-US" sz="1350" dirty="0"/>
                <a:t> (bytes)</a:t>
              </a:r>
            </a:p>
          </p:txBody>
        </p:sp>
        <p:sp>
          <p:nvSpPr>
            <p:cNvPr id="76825" name="Line 30">
              <a:extLst>
                <a:ext uri="{FF2B5EF4-FFF2-40B4-BE49-F238E27FC236}">
                  <a16:creationId xmlns:a16="http://schemas.microsoft.com/office/drawing/2014/main" id="{F8FF2F12-D178-6541-9B47-EED4D3A61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3" y="1001"/>
              <a:ext cx="253" cy="12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58">
            <a:extLst>
              <a:ext uri="{FF2B5EF4-FFF2-40B4-BE49-F238E27FC236}">
                <a16:creationId xmlns:a16="http://schemas.microsoft.com/office/drawing/2014/main" id="{B0D0CDEC-570A-784D-9FA7-D79C7301AE31}"/>
              </a:ext>
            </a:extLst>
          </p:cNvPr>
          <p:cNvGrpSpPr>
            <a:grpSpLocks/>
          </p:cNvGrpSpPr>
          <p:nvPr/>
        </p:nvGrpSpPr>
        <p:grpSpPr bwMode="auto">
          <a:xfrm>
            <a:off x="1512096" y="2177654"/>
            <a:ext cx="2872980" cy="775097"/>
            <a:chOff x="310" y="1109"/>
            <a:chExt cx="2413" cy="651"/>
          </a:xfrm>
        </p:grpSpPr>
        <p:sp>
          <p:nvSpPr>
            <p:cNvPr id="76822" name="Text Box 35">
              <a:extLst>
                <a:ext uri="{FF2B5EF4-FFF2-40B4-BE49-F238E27FC236}">
                  <a16:creationId xmlns:a16="http://schemas.microsoft.com/office/drawing/2014/main" id="{CD9EB533-DF1C-0741-B36E-452B872AA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" y="1333"/>
              <a:ext cx="152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ja-JP" sz="1350" dirty="0" err="1"/>
                <a:t>ToS</a:t>
              </a:r>
              <a:r>
                <a:rPr lang="en-US" altLang="ja-JP" sz="1350" dirty="0"/>
                <a:t>:</a:t>
              </a:r>
              <a:r>
                <a:rPr lang="ja-JP" altLang="en-US" sz="1350"/>
                <a:t>“</a:t>
              </a:r>
              <a:r>
                <a:rPr lang="en-US" altLang="ja-JP" sz="1350" dirty="0"/>
                <a:t>type</a:t>
              </a:r>
              <a:r>
                <a:rPr lang="ja-JP" altLang="en-US" sz="1350"/>
                <a:t>”</a:t>
              </a:r>
              <a:r>
                <a:rPr lang="en-US" altLang="ja-JP" sz="1350" dirty="0"/>
                <a:t> of service</a:t>
              </a:r>
            </a:p>
            <a:p>
              <a:r>
                <a:rPr lang="en-US" altLang="ja-JP" sz="1350" dirty="0"/>
                <a:t>data needs (8bits) </a:t>
              </a:r>
              <a:endParaRPr lang="en-US" altLang="en-US" sz="750" dirty="0"/>
            </a:p>
          </p:txBody>
        </p:sp>
        <p:sp>
          <p:nvSpPr>
            <p:cNvPr id="76823" name="Line 36">
              <a:extLst>
                <a:ext uri="{FF2B5EF4-FFF2-40B4-BE49-F238E27FC236}">
                  <a16:creationId xmlns:a16="http://schemas.microsoft.com/office/drawing/2014/main" id="{33A701B9-7C2E-3A4D-BABE-20975165FB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1109"/>
              <a:ext cx="1065" cy="4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62">
            <a:extLst>
              <a:ext uri="{FF2B5EF4-FFF2-40B4-BE49-F238E27FC236}">
                <a16:creationId xmlns:a16="http://schemas.microsoft.com/office/drawing/2014/main" id="{A6C2C2A2-99BB-AE45-AA74-650976608627}"/>
              </a:ext>
            </a:extLst>
          </p:cNvPr>
          <p:cNvGrpSpPr>
            <a:grpSpLocks/>
          </p:cNvGrpSpPr>
          <p:nvPr/>
        </p:nvGrpSpPr>
        <p:grpSpPr bwMode="auto">
          <a:xfrm>
            <a:off x="4856561" y="2197894"/>
            <a:ext cx="3133725" cy="715566"/>
            <a:chOff x="3119" y="1126"/>
            <a:chExt cx="2632" cy="601"/>
          </a:xfrm>
        </p:grpSpPr>
        <p:sp>
          <p:nvSpPr>
            <p:cNvPr id="76818" name="Text Box 25">
              <a:extLst>
                <a:ext uri="{FF2B5EF4-FFF2-40B4-BE49-F238E27FC236}">
                  <a16:creationId xmlns:a16="http://schemas.microsoft.com/office/drawing/2014/main" id="{90EEA0EF-4C41-DF4E-AFAF-2D3093056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" y="1126"/>
              <a:ext cx="1084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dirty="0"/>
                <a:t>Fields/bits for</a:t>
              </a:r>
            </a:p>
            <a:p>
              <a:r>
                <a:rPr lang="en-US" altLang="en-US" sz="1350" dirty="0"/>
                <a:t>fragmentation/</a:t>
              </a:r>
            </a:p>
            <a:p>
              <a:r>
                <a:rPr lang="en-US" altLang="en-US" sz="1350" dirty="0"/>
                <a:t>reassembly</a:t>
              </a:r>
            </a:p>
          </p:txBody>
        </p:sp>
        <p:sp>
          <p:nvSpPr>
            <p:cNvPr id="76819" name="Line 29">
              <a:extLst>
                <a:ext uri="{FF2B5EF4-FFF2-40B4-BE49-F238E27FC236}">
                  <a16:creationId xmlns:a16="http://schemas.microsoft.com/office/drawing/2014/main" id="{F0F21ADA-EC60-1F48-9A5F-18D0EC507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3" y="1415"/>
              <a:ext cx="1284" cy="1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Line 41">
              <a:extLst>
                <a:ext uri="{FF2B5EF4-FFF2-40B4-BE49-F238E27FC236}">
                  <a16:creationId xmlns:a16="http://schemas.microsoft.com/office/drawing/2014/main" id="{F448F8D6-3B6E-FB48-9359-0DE07EDAA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414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Line 42">
              <a:extLst>
                <a:ext uri="{FF2B5EF4-FFF2-40B4-BE49-F238E27FC236}">
                  <a16:creationId xmlns:a16="http://schemas.microsoft.com/office/drawing/2014/main" id="{E82FA58E-A049-C74A-9860-CBA1E3A286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" y="1421"/>
              <a:ext cx="1584" cy="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59">
            <a:extLst>
              <a:ext uri="{FF2B5EF4-FFF2-40B4-BE49-F238E27FC236}">
                <a16:creationId xmlns:a16="http://schemas.microsoft.com/office/drawing/2014/main" id="{43C196E5-C330-3241-9D68-33B9B907B2AD}"/>
              </a:ext>
            </a:extLst>
          </p:cNvPr>
          <p:cNvGrpSpPr>
            <a:grpSpLocks/>
          </p:cNvGrpSpPr>
          <p:nvPr/>
        </p:nvGrpSpPr>
        <p:grpSpPr bwMode="auto">
          <a:xfrm>
            <a:off x="1437084" y="2907508"/>
            <a:ext cx="2269332" cy="922735"/>
            <a:chOff x="247" y="1722"/>
            <a:chExt cx="1906" cy="775"/>
          </a:xfrm>
        </p:grpSpPr>
        <p:sp>
          <p:nvSpPr>
            <p:cNvPr id="76816" name="Text Box 22">
              <a:extLst>
                <a:ext uri="{FF2B5EF4-FFF2-40B4-BE49-F238E27FC236}">
                  <a16:creationId xmlns:a16="http://schemas.microsoft.com/office/drawing/2014/main" id="{DF953942-53ED-E443-B586-5435BF8F0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" y="1722"/>
              <a:ext cx="1593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dirty="0"/>
                <a:t>max number</a:t>
              </a:r>
            </a:p>
            <a:p>
              <a:r>
                <a:rPr lang="en-US" altLang="en-US" sz="1350" dirty="0"/>
                <a:t>remaining hops (8bits)</a:t>
              </a:r>
            </a:p>
            <a:p>
              <a:r>
                <a:rPr lang="en-US" altLang="en-US" sz="1350" dirty="0"/>
                <a:t>(decremented at </a:t>
              </a:r>
            </a:p>
            <a:p>
              <a:r>
                <a:rPr lang="en-US" altLang="en-US" sz="1350" dirty="0"/>
                <a:t>each router)</a:t>
              </a:r>
            </a:p>
          </p:txBody>
        </p:sp>
        <p:sp>
          <p:nvSpPr>
            <p:cNvPr id="76817" name="Line 48">
              <a:extLst>
                <a:ext uri="{FF2B5EF4-FFF2-40B4-BE49-F238E27FC236}">
                  <a16:creationId xmlns:a16="http://schemas.microsoft.com/office/drawing/2014/main" id="{643E86EE-11DF-D742-AD30-8354CA626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4" y="1757"/>
              <a:ext cx="399" cy="2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63">
            <a:extLst>
              <a:ext uri="{FF2B5EF4-FFF2-40B4-BE49-F238E27FC236}">
                <a16:creationId xmlns:a16="http://schemas.microsoft.com/office/drawing/2014/main" id="{E7E02E53-7474-3A4E-B571-8F04B9394EDA}"/>
              </a:ext>
            </a:extLst>
          </p:cNvPr>
          <p:cNvGrpSpPr>
            <a:grpSpLocks/>
          </p:cNvGrpSpPr>
          <p:nvPr/>
        </p:nvGrpSpPr>
        <p:grpSpPr bwMode="auto">
          <a:xfrm>
            <a:off x="6042422" y="3848102"/>
            <a:ext cx="1939528" cy="1338263"/>
            <a:chOff x="4115" y="2512"/>
            <a:chExt cx="1629" cy="1124"/>
          </a:xfrm>
        </p:grpSpPr>
        <p:sp>
          <p:nvSpPr>
            <p:cNvPr id="76814" name="Text Box 52">
              <a:extLst>
                <a:ext uri="{FF2B5EF4-FFF2-40B4-BE49-F238E27FC236}">
                  <a16:creationId xmlns:a16="http://schemas.microsoft.com/office/drawing/2014/main" id="{E6B4D17D-AC99-0F49-AAFA-A23F50BDA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" y="2512"/>
              <a:ext cx="1149" cy="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dirty="0"/>
                <a:t>e.g. timestamp,</a:t>
              </a:r>
            </a:p>
            <a:p>
              <a:r>
                <a:rPr lang="en-US" altLang="en-US" sz="1350" dirty="0"/>
                <a:t>record route</a:t>
              </a:r>
            </a:p>
            <a:p>
              <a:r>
                <a:rPr lang="en-US" altLang="en-US" sz="1350" dirty="0"/>
                <a:t>taken, specify</a:t>
              </a:r>
            </a:p>
            <a:p>
              <a:r>
                <a:rPr lang="en-US" altLang="en-US" sz="1350" dirty="0"/>
                <a:t>list of routers </a:t>
              </a:r>
            </a:p>
            <a:p>
              <a:r>
                <a:rPr lang="en-US" altLang="en-US" sz="1350" dirty="0"/>
                <a:t>to visit (max 40</a:t>
              </a:r>
            </a:p>
            <a:p>
              <a:r>
                <a:rPr lang="en-US" altLang="en-US" sz="1350" dirty="0"/>
                <a:t>bytes)</a:t>
              </a:r>
            </a:p>
          </p:txBody>
        </p:sp>
        <p:sp>
          <p:nvSpPr>
            <p:cNvPr id="76815" name="Line 53">
              <a:extLst>
                <a:ext uri="{FF2B5EF4-FFF2-40B4-BE49-F238E27FC236}">
                  <a16:creationId xmlns:a16="http://schemas.microsoft.com/office/drawing/2014/main" id="{F58FF54C-6751-B642-A989-74797768C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5" y="2651"/>
              <a:ext cx="516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12" name="Slide Number Placeholder 5">
            <a:extLst>
              <a:ext uri="{FF2B5EF4-FFF2-40B4-BE49-F238E27FC236}">
                <a16:creationId xmlns:a16="http://schemas.microsoft.com/office/drawing/2014/main" id="{DF14615F-7DEA-F34A-AA27-C99DB195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822" y="6537598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>
                <a:latin typeface="Tahoma" panose="020B0604030504040204" pitchFamily="34" charset="0"/>
              </a:rPr>
              <a:t>4-</a:t>
            </a:r>
            <a:fld id="{9E4C28BC-4D31-A948-9ABF-FE86AF1D6025}" type="slidenum">
              <a:rPr lang="en-US" altLang="en-US" sz="900">
                <a:latin typeface="Tahoma" panose="020B0604030504040204" pitchFamily="34" charset="0"/>
              </a:rPr>
              <a:pPr/>
              <a:t>24</a:t>
            </a:fld>
            <a:endParaRPr lang="en-US" altLang="en-US" sz="900" dirty="0">
              <a:latin typeface="Tahoma" panose="020B0604030504040204" pitchFamily="34" charset="0"/>
            </a:endParaRPr>
          </a:p>
        </p:txBody>
      </p:sp>
      <p:sp>
        <p:nvSpPr>
          <p:cNvPr id="76813" name="Footer Placeholder 2">
            <a:extLst>
              <a:ext uri="{FF2B5EF4-FFF2-40B4-BE49-F238E27FC236}">
                <a16:creationId xmlns:a16="http://schemas.microsoft.com/office/drawing/2014/main" id="{86EC959C-9A71-A14A-9C85-210EBC17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005966" y="6544127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65" name="Picture 40" descr="underline_base">
            <a:extLst>
              <a:ext uri="{FF2B5EF4-FFF2-40B4-BE49-F238E27FC236}">
                <a16:creationId xmlns:a16="http://schemas.microsoft.com/office/drawing/2014/main" id="{FE171E43-E912-E24D-9F32-45976413ADA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1" y="759483"/>
            <a:ext cx="3033548" cy="1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Line 30">
            <a:extLst>
              <a:ext uri="{FF2B5EF4-FFF2-40B4-BE49-F238E27FC236}">
                <a16:creationId xmlns:a16="http://schemas.microsoft.com/office/drawing/2014/main" id="{6964CCB9-6ABF-E345-B16F-FAACE228E27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1" y="2975595"/>
            <a:ext cx="275035" cy="2879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 Box 26">
            <a:extLst>
              <a:ext uri="{FF2B5EF4-FFF2-40B4-BE49-F238E27FC236}">
                <a16:creationId xmlns:a16="http://schemas.microsoft.com/office/drawing/2014/main" id="{94C06010-124F-8547-8520-F1EE66DFD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743" y="3055149"/>
            <a:ext cx="130997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/>
              <a:t>CRC check for</a:t>
            </a:r>
          </a:p>
          <a:p>
            <a:r>
              <a:rPr lang="en-US" altLang="en-US" sz="1350" dirty="0"/>
              <a:t>header only</a:t>
            </a:r>
          </a:p>
        </p:txBody>
      </p:sp>
      <p:sp>
        <p:nvSpPr>
          <p:cNvPr id="67" name="Line 28">
            <a:extLst>
              <a:ext uri="{FF2B5EF4-FFF2-40B4-BE49-F238E27FC236}">
                <a16:creationId xmlns:a16="http://schemas.microsoft.com/office/drawing/2014/main" id="{5273243B-8871-CD4B-98E1-3BAA69DAA2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020" y="3459860"/>
            <a:ext cx="969168" cy="119991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28">
            <a:extLst>
              <a:ext uri="{FF2B5EF4-FFF2-40B4-BE49-F238E27FC236}">
                <a16:creationId xmlns:a16="http://schemas.microsoft.com/office/drawing/2014/main" id="{0A82DBBA-DB41-D949-8E9C-9B8331A7D3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7057" y="3781090"/>
            <a:ext cx="1016200" cy="124773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20">
            <a:extLst>
              <a:ext uri="{FF2B5EF4-FFF2-40B4-BE49-F238E27FC236}">
                <a16:creationId xmlns:a16="http://schemas.microsoft.com/office/drawing/2014/main" id="{47BE7824-1F02-D646-B647-A7C8A723B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484" y="4544803"/>
            <a:ext cx="201572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/>
              <a:t>Source Address (32bits)</a:t>
            </a:r>
            <a:endParaRPr lang="en-US" altLang="en-US" sz="750" dirty="0"/>
          </a:p>
        </p:txBody>
      </p:sp>
      <p:sp>
        <p:nvSpPr>
          <p:cNvPr id="71" name="Text Box 20">
            <a:extLst>
              <a:ext uri="{FF2B5EF4-FFF2-40B4-BE49-F238E27FC236}">
                <a16:creationId xmlns:a16="http://schemas.microsoft.com/office/drawing/2014/main" id="{C83E98B1-76EE-924A-9014-ED195A886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944" y="4921367"/>
            <a:ext cx="19085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/>
              <a:t> Destination Address (32bits)</a:t>
            </a:r>
            <a:endParaRPr lang="en-US" altLang="en-US" sz="750" dirty="0"/>
          </a:p>
        </p:txBody>
      </p:sp>
    </p:spTree>
    <p:extLst>
      <p:ext uri="{BB962C8B-B14F-4D97-AF65-F5344CB8AC3E}">
        <p14:creationId xmlns:p14="http://schemas.microsoft.com/office/powerpoint/2010/main" val="296548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/>
      <p:bldP spid="67" grpId="0" animBg="1"/>
      <p:bldP spid="69" grpId="0" animBg="1"/>
      <p:bldP spid="70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5518" y="189186"/>
            <a:ext cx="7676220" cy="725214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Maximum Transmission Unit (MTU)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370" y="1214521"/>
            <a:ext cx="8505851" cy="4534637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>
                <a:cs typeface="+mn-cs"/>
              </a:rPr>
              <a:t>maximum size of IP datagram is 2</a:t>
            </a:r>
            <a:r>
              <a:rPr lang="en-US" baseline="30000" dirty="0">
                <a:cs typeface="+mn-cs"/>
              </a:rPr>
              <a:t>16</a:t>
            </a:r>
            <a:r>
              <a:rPr lang="en-US" dirty="0">
                <a:cs typeface="+mn-cs"/>
              </a:rPr>
              <a:t>=65535 bytes, but the </a:t>
            </a:r>
            <a:r>
              <a:rPr lang="en-US" dirty="0">
                <a:solidFill>
                  <a:srgbClr val="C00000"/>
                </a:solidFill>
                <a:cs typeface="+mn-cs"/>
              </a:rPr>
              <a:t>data link layer</a:t>
            </a:r>
            <a:r>
              <a:rPr lang="en-US" dirty="0">
                <a:cs typeface="+mn-cs"/>
              </a:rPr>
              <a:t> protocol generally imposes a limit that is much smaller</a:t>
            </a:r>
          </a:p>
          <a:p>
            <a:pPr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>
                <a:cs typeface="+mn-cs"/>
              </a:rPr>
              <a:t>for example: </a:t>
            </a:r>
          </a:p>
          <a:p>
            <a:pPr lvl="1"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/>
              <a:t>Ethernet frames have a maximum payload of 1500 bytes</a:t>
            </a:r>
            <a:r>
              <a:rPr lang="en-US" dirty="0">
                <a:sym typeface="Wingdings" charset="0"/>
              </a:rPr>
              <a:t> </a:t>
            </a:r>
          </a:p>
          <a:p>
            <a:pPr lvl="1">
              <a:lnSpc>
                <a:spcPct val="80000"/>
              </a:lnSpc>
              <a:buNone/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/>
              <a:t>	IP datagrams encapsulated in Ethernet frame cannot be longer than 1500 bytes</a:t>
            </a:r>
          </a:p>
          <a:p>
            <a:pPr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>
                <a:cs typeface="+mn-cs"/>
              </a:rPr>
              <a:t>the limit on the maximum IP datagram size, imposed by the data link protocol is called the </a:t>
            </a:r>
            <a:r>
              <a:rPr lang="en-US" dirty="0">
                <a:solidFill>
                  <a:srgbClr val="C00000"/>
                </a:solidFill>
                <a:cs typeface="+mn-cs"/>
              </a:rPr>
              <a:t>maximum transmission unit</a:t>
            </a:r>
            <a:r>
              <a:rPr lang="en-US" dirty="0">
                <a:cs typeface="+mn-cs"/>
              </a:rPr>
              <a:t> (</a:t>
            </a:r>
            <a:r>
              <a:rPr lang="en-US" dirty="0">
                <a:solidFill>
                  <a:srgbClr val="C00000"/>
                </a:solidFill>
                <a:cs typeface="+mn-cs"/>
              </a:rPr>
              <a:t>MTU</a:t>
            </a:r>
            <a:r>
              <a:rPr lang="en-US" dirty="0">
                <a:cs typeface="+mn-cs"/>
              </a:rPr>
              <a:t>)</a:t>
            </a:r>
          </a:p>
          <a:p>
            <a:pPr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dirty="0">
                <a:cs typeface="+mn-cs"/>
              </a:rPr>
              <a:t>examples of MTU sizes for different link protocols:</a:t>
            </a:r>
          </a:p>
          <a:p>
            <a:pPr marL="557213" lvl="1" indent="-214313">
              <a:lnSpc>
                <a:spcPct val="7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sz="1500" dirty="0">
                <a:latin typeface="Arial" charset="0"/>
              </a:rPr>
              <a:t>Ethernet: 	1500	SONET:	4470</a:t>
            </a:r>
          </a:p>
          <a:p>
            <a:pPr marL="557213" lvl="1" indent="-214313">
              <a:lnSpc>
                <a:spcPct val="7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r>
              <a:rPr lang="en-US" sz="1500" dirty="0">
                <a:latin typeface="Arial" charset="0"/>
              </a:rPr>
              <a:t>IEEE 802.3:	1492 	MPLS: 	1488</a:t>
            </a:r>
          </a:p>
          <a:p>
            <a:pPr marL="342900" lvl="1" indent="0">
              <a:lnSpc>
                <a:spcPct val="70000"/>
              </a:lnSpc>
              <a:buNone/>
              <a:tabLst>
                <a:tab pos="1666875" algn="l"/>
                <a:tab pos="3690938" algn="l"/>
                <a:tab pos="4881563" algn="l"/>
              </a:tabLst>
              <a:defRPr/>
            </a:pPr>
            <a:endParaRPr lang="en-US" sz="1500" dirty="0">
              <a:latin typeface="Arial" charset="0"/>
            </a:endParaRPr>
          </a:p>
          <a:p>
            <a:pPr lvl="1">
              <a:lnSpc>
                <a:spcPct val="80000"/>
              </a:lnSpc>
              <a:tabLst>
                <a:tab pos="1666875" algn="l"/>
                <a:tab pos="3690938" algn="l"/>
                <a:tab pos="4881563" algn="l"/>
              </a:tabLst>
              <a:defRPr/>
            </a:pPr>
            <a:endParaRPr lang="en-US" dirty="0">
              <a:cs typeface="+mn-cs"/>
            </a:endParaRPr>
          </a:p>
        </p:txBody>
      </p:sp>
      <p:pic>
        <p:nvPicPr>
          <p:cNvPr id="7" name="Picture 40" descr="underline_base">
            <a:extLst>
              <a:ext uri="{FF2B5EF4-FFF2-40B4-BE49-F238E27FC236}">
                <a16:creationId xmlns:a16="http://schemas.microsoft.com/office/drawing/2014/main" id="{50E8CDF3-F4EA-9D4E-A7A5-62CCE89EB3F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" y="881376"/>
            <a:ext cx="6139508" cy="1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9264248-F38F-B242-A48D-609197FB026B}"/>
              </a:ext>
            </a:extLst>
          </p:cNvPr>
          <p:cNvSpPr txBox="1">
            <a:spLocks/>
          </p:cNvSpPr>
          <p:nvPr/>
        </p:nvSpPr>
        <p:spPr>
          <a:xfrm>
            <a:off x="6820380" y="6455519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25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9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4-EA79-FB40-A411-C327661C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64" y="179599"/>
            <a:ext cx="6907150" cy="648910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Dilemma – Many Different </a:t>
            </a:r>
            <a:r>
              <a:rPr lang="en-US" sz="3600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5562-5D4A-4440-8491-A38A07AE4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4" y="1240221"/>
            <a:ext cx="4304713" cy="50554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Internet consists of many different types of links interconnecting all devices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different link types have different link protocols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different MTUs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does IP know what size to choose for its </a:t>
            </a:r>
            <a:r>
              <a:rPr lang="en-US" dirty="0">
                <a:solidFill>
                  <a:srgbClr val="C00000"/>
                </a:solidFill>
              </a:rPr>
              <a:t>payload</a:t>
            </a:r>
            <a:r>
              <a:rPr lang="en-US" dirty="0"/>
              <a:t> to fit into MTU on every link?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IP also gets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from transport layer, no control over segment size</a:t>
            </a:r>
          </a:p>
        </p:txBody>
      </p:sp>
      <p:pic>
        <p:nvPicPr>
          <p:cNvPr id="10" name="Picture 9" descr="A picture containing black, white, photo, sitting&#10;&#10;Description automatically generated">
            <a:extLst>
              <a:ext uri="{FF2B5EF4-FFF2-40B4-BE49-F238E27FC236}">
                <a16:creationId xmlns:a16="http://schemas.microsoft.com/office/drawing/2014/main" id="{C9050B89-C042-D64D-9AF0-0F48D72E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5114" y="1856983"/>
            <a:ext cx="2314575" cy="29962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5C376-6C7B-3A43-9273-86A24822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1236" y="6447975"/>
            <a:ext cx="2314575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00" dirty="0"/>
              <a:t>Network Layer: Data Plane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79C71-926B-2D45-8B6D-CE2713EF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4474" y="6442881"/>
            <a:ext cx="459526" cy="273844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450"/>
              </a:spcAft>
            </a:pPr>
            <a:r>
              <a:rPr lang="en-US" altLang="en-US" dirty="0"/>
              <a:t>4-</a:t>
            </a:r>
            <a:fld id="{2B9D4F64-E798-BB46-88F4-3B00D3152AC0}" type="slidenum">
              <a:rPr lang="en-US" altLang="en-US" smtClean="0"/>
              <a:pPr>
                <a:spcAft>
                  <a:spcPts val="450"/>
                </a:spcAft>
              </a:pPr>
              <a:t>26</a:t>
            </a:fld>
            <a:endParaRPr lang="en-US" altLang="en-US" dirty="0"/>
          </a:p>
        </p:txBody>
      </p:sp>
      <p:pic>
        <p:nvPicPr>
          <p:cNvPr id="16" name="Picture 40" descr="underline_base">
            <a:extLst>
              <a:ext uri="{FF2B5EF4-FFF2-40B4-BE49-F238E27FC236}">
                <a16:creationId xmlns:a16="http://schemas.microsoft.com/office/drawing/2014/main" id="{D703366D-57E5-CB4E-9649-4768443B606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76" y="840061"/>
            <a:ext cx="5919337" cy="1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F2E0D-D52A-824D-BB8C-496E0A981EC7}"/>
              </a:ext>
            </a:extLst>
          </p:cNvPr>
          <p:cNvSpPr txBox="1"/>
          <p:nvPr/>
        </p:nvSpPr>
        <p:spPr>
          <a:xfrm>
            <a:off x="4770783" y="3123371"/>
            <a:ext cx="419217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C00000"/>
                </a:solidFill>
              </a:rPr>
              <a:t>Fragmentation</a:t>
            </a:r>
          </a:p>
        </p:txBody>
      </p:sp>
    </p:spTree>
    <p:extLst>
      <p:ext uri="{BB962C8B-B14F-4D97-AF65-F5344CB8AC3E}">
        <p14:creationId xmlns:p14="http://schemas.microsoft.com/office/powerpoint/2010/main" val="15935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27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37315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327425E5-B002-5E49-A225-46454964A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653" y="92585"/>
            <a:ext cx="7795230" cy="697706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fragmentation, reassembly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8974E65A-1106-6049-A19D-3AD674DFDAA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6124" y="948772"/>
            <a:ext cx="4125311" cy="550458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IP’s MTU mismatch solution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80060" indent="-48006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	divide (</a:t>
            </a:r>
            <a:r>
              <a:rPr lang="ja-JP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fragment</a:t>
            </a:r>
            <a:r>
              <a:rPr lang="ja-JP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) datagram to fit the link MTU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one datagram becomes several datagrams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reassembled at </a:t>
            </a:r>
            <a:r>
              <a:rPr lang="en-US" altLang="ja-JP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final destination </a:t>
            </a:r>
            <a:r>
              <a:rPr lang="en-US" altLang="ja-JP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by</a:t>
            </a:r>
            <a:r>
              <a:rPr lang="en-US" altLang="ja-JP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 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header bits used to identify, order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fragments</a:t>
            </a:r>
          </a:p>
        </p:txBody>
      </p:sp>
      <p:sp>
        <p:nvSpPr>
          <p:cNvPr id="77827" name="Freeform 4">
            <a:extLst>
              <a:ext uri="{FF2B5EF4-FFF2-40B4-BE49-F238E27FC236}">
                <a16:creationId xmlns:a16="http://schemas.microsoft.com/office/drawing/2014/main" id="{8934C146-2428-1245-9E0C-BCF1D70A6969}"/>
              </a:ext>
            </a:extLst>
          </p:cNvPr>
          <p:cNvSpPr>
            <a:spLocks/>
          </p:cNvSpPr>
          <p:nvPr/>
        </p:nvSpPr>
        <p:spPr bwMode="auto">
          <a:xfrm>
            <a:off x="4591051" y="2078831"/>
            <a:ext cx="1827610" cy="1691879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Freeform 5">
            <a:extLst>
              <a:ext uri="{FF2B5EF4-FFF2-40B4-BE49-F238E27FC236}">
                <a16:creationId xmlns:a16="http://schemas.microsoft.com/office/drawing/2014/main" id="{6D552591-9209-7A44-8B7B-347AFAE019E2}"/>
              </a:ext>
            </a:extLst>
          </p:cNvPr>
          <p:cNvSpPr>
            <a:spLocks/>
          </p:cNvSpPr>
          <p:nvPr/>
        </p:nvSpPr>
        <p:spPr bwMode="auto">
          <a:xfrm>
            <a:off x="4591050" y="3880247"/>
            <a:ext cx="1482329" cy="1490663"/>
          </a:xfrm>
          <a:custGeom>
            <a:avLst/>
            <a:gdLst>
              <a:gd name="T0" fmla="*/ 2147483647 w 873"/>
              <a:gd name="T1" fmla="*/ 2147483647 h 940"/>
              <a:gd name="T2" fmla="*/ 2147483647 w 873"/>
              <a:gd name="T3" fmla="*/ 2147483647 h 940"/>
              <a:gd name="T4" fmla="*/ 2147483647 w 873"/>
              <a:gd name="T5" fmla="*/ 2147483647 h 940"/>
              <a:gd name="T6" fmla="*/ 2147483647 w 873"/>
              <a:gd name="T7" fmla="*/ 2147483647 h 940"/>
              <a:gd name="T8" fmla="*/ 2147483647 w 873"/>
              <a:gd name="T9" fmla="*/ 2147483647 h 940"/>
              <a:gd name="T10" fmla="*/ 2147483647 w 873"/>
              <a:gd name="T11" fmla="*/ 2147483647 h 940"/>
              <a:gd name="T12" fmla="*/ 2147483647 w 873"/>
              <a:gd name="T13" fmla="*/ 2147483647 h 940"/>
              <a:gd name="T14" fmla="*/ 2147483647 w 873"/>
              <a:gd name="T15" fmla="*/ 2147483647 h 940"/>
              <a:gd name="T16" fmla="*/ 2147483647 w 873"/>
              <a:gd name="T17" fmla="*/ 2147483647 h 940"/>
              <a:gd name="T18" fmla="*/ 2147483647 w 873"/>
              <a:gd name="T19" fmla="*/ 2147483647 h 940"/>
              <a:gd name="T20" fmla="*/ 2147483647 w 873"/>
              <a:gd name="T21" fmla="*/ 2147483647 h 9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73"/>
              <a:gd name="T34" fmla="*/ 0 h 940"/>
              <a:gd name="T35" fmla="*/ 873 w 873"/>
              <a:gd name="T36" fmla="*/ 940 h 9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73" h="940">
                <a:moveTo>
                  <a:pt x="2" y="405"/>
                </a:moveTo>
                <a:cubicBezTo>
                  <a:pt x="17" y="290"/>
                  <a:pt x="138" y="129"/>
                  <a:pt x="230" y="65"/>
                </a:cubicBezTo>
                <a:cubicBezTo>
                  <a:pt x="322" y="1"/>
                  <a:pt x="460" y="0"/>
                  <a:pt x="555" y="22"/>
                </a:cubicBezTo>
                <a:cubicBezTo>
                  <a:pt x="650" y="44"/>
                  <a:pt x="748" y="143"/>
                  <a:pt x="800" y="197"/>
                </a:cubicBezTo>
                <a:cubicBezTo>
                  <a:pt x="852" y="251"/>
                  <a:pt x="859" y="292"/>
                  <a:pt x="866" y="347"/>
                </a:cubicBezTo>
                <a:cubicBezTo>
                  <a:pt x="873" y="402"/>
                  <a:pt x="855" y="457"/>
                  <a:pt x="842" y="527"/>
                </a:cubicBezTo>
                <a:cubicBezTo>
                  <a:pt x="829" y="597"/>
                  <a:pt x="827" y="714"/>
                  <a:pt x="788" y="767"/>
                </a:cubicBezTo>
                <a:cubicBezTo>
                  <a:pt x="749" y="820"/>
                  <a:pt x="670" y="819"/>
                  <a:pt x="608" y="845"/>
                </a:cubicBezTo>
                <a:cubicBezTo>
                  <a:pt x="546" y="871"/>
                  <a:pt x="496" y="940"/>
                  <a:pt x="418" y="925"/>
                </a:cubicBezTo>
                <a:cubicBezTo>
                  <a:pt x="340" y="910"/>
                  <a:pt x="208" y="840"/>
                  <a:pt x="139" y="754"/>
                </a:cubicBezTo>
                <a:cubicBezTo>
                  <a:pt x="69" y="667"/>
                  <a:pt x="0" y="546"/>
                  <a:pt x="2" y="405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Line 16">
            <a:extLst>
              <a:ext uri="{FF2B5EF4-FFF2-40B4-BE49-F238E27FC236}">
                <a16:creationId xmlns:a16="http://schemas.microsoft.com/office/drawing/2014/main" id="{4620DBE7-C341-924D-B6DC-F4D15733ED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5819" y="2795589"/>
            <a:ext cx="95250" cy="23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Line 17">
            <a:extLst>
              <a:ext uri="{FF2B5EF4-FFF2-40B4-BE49-F238E27FC236}">
                <a16:creationId xmlns:a16="http://schemas.microsoft.com/office/drawing/2014/main" id="{9263D229-86E6-4842-AADF-E9103C27B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016" y="2289572"/>
            <a:ext cx="494109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Line 18">
            <a:extLst>
              <a:ext uri="{FF2B5EF4-FFF2-40B4-BE49-F238E27FC236}">
                <a16:creationId xmlns:a16="http://schemas.microsoft.com/office/drawing/2014/main" id="{A406A250-65BB-0547-88C2-9EEDEA8D7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2619" y="2541986"/>
            <a:ext cx="147638" cy="5024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Line 19">
            <a:extLst>
              <a:ext uri="{FF2B5EF4-FFF2-40B4-BE49-F238E27FC236}">
                <a16:creationId xmlns:a16="http://schemas.microsoft.com/office/drawing/2014/main" id="{3D46458F-244B-A54F-9C08-CA2C671B5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899" y="2374107"/>
            <a:ext cx="1190" cy="4369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Line 20">
            <a:extLst>
              <a:ext uri="{FF2B5EF4-FFF2-40B4-BE49-F238E27FC236}">
                <a16:creationId xmlns:a16="http://schemas.microsoft.com/office/drawing/2014/main" id="{4F3DCBF1-AD45-C849-B067-F5CC0DDD6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110" y="2864644"/>
            <a:ext cx="728663" cy="3012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Line 21">
            <a:extLst>
              <a:ext uri="{FF2B5EF4-FFF2-40B4-BE49-F238E27FC236}">
                <a16:creationId xmlns:a16="http://schemas.microsoft.com/office/drawing/2014/main" id="{84050CD3-E94A-0A4E-AD85-893F019857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20991" y="3262313"/>
            <a:ext cx="357188" cy="51554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Line 22">
            <a:extLst>
              <a:ext uri="{FF2B5EF4-FFF2-40B4-BE49-F238E27FC236}">
                <a16:creationId xmlns:a16="http://schemas.microsoft.com/office/drawing/2014/main" id="{70C87673-5DA7-544D-AA4E-1BCB453959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3970" y="2518173"/>
            <a:ext cx="569119" cy="3881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Line 23">
            <a:extLst>
              <a:ext uri="{FF2B5EF4-FFF2-40B4-BE49-F238E27FC236}">
                <a16:creationId xmlns:a16="http://schemas.microsoft.com/office/drawing/2014/main" id="{8168B12D-DEB2-2449-9BBC-0501BF5A4C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1112" y="2097881"/>
            <a:ext cx="357188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Line 24">
            <a:extLst>
              <a:ext uri="{FF2B5EF4-FFF2-40B4-BE49-F238E27FC236}">
                <a16:creationId xmlns:a16="http://schemas.microsoft.com/office/drawing/2014/main" id="{58A337C3-92E8-7B4D-9B86-0BE6E2472A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29275" y="2230042"/>
            <a:ext cx="204788" cy="1774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Line 119">
            <a:extLst>
              <a:ext uri="{FF2B5EF4-FFF2-40B4-BE49-F238E27FC236}">
                <a16:creationId xmlns:a16="http://schemas.microsoft.com/office/drawing/2014/main" id="{EC9FE6A7-53A3-5545-A903-BB52EEF9C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8844" y="4012406"/>
            <a:ext cx="477441" cy="6584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99">
            <a:extLst>
              <a:ext uri="{FF2B5EF4-FFF2-40B4-BE49-F238E27FC236}">
                <a16:creationId xmlns:a16="http://schemas.microsoft.com/office/drawing/2014/main" id="{926EBAAB-5233-3241-8DBF-A5DE96B2CFFF}"/>
              </a:ext>
            </a:extLst>
          </p:cNvPr>
          <p:cNvGrpSpPr>
            <a:grpSpLocks/>
          </p:cNvGrpSpPr>
          <p:nvPr/>
        </p:nvGrpSpPr>
        <p:grpSpPr bwMode="auto">
          <a:xfrm>
            <a:off x="4895851" y="3074195"/>
            <a:ext cx="916781" cy="302419"/>
            <a:chOff x="3152" y="1862"/>
            <a:chExt cx="770" cy="254"/>
          </a:xfrm>
        </p:grpSpPr>
        <p:grpSp>
          <p:nvGrpSpPr>
            <p:cNvPr id="77954" name="Group 120">
              <a:extLst>
                <a:ext uri="{FF2B5EF4-FFF2-40B4-BE49-F238E27FC236}">
                  <a16:creationId xmlns:a16="http://schemas.microsoft.com/office/drawing/2014/main" id="{7C29F972-4D67-054D-B1D8-539C74110F9A}"/>
                </a:ext>
              </a:extLst>
            </p:cNvPr>
            <p:cNvGrpSpPr>
              <a:grpSpLocks/>
            </p:cNvGrpSpPr>
            <p:nvPr/>
          </p:nvGrpSpPr>
          <p:grpSpPr bwMode="auto">
            <a:xfrm rot="1433392">
              <a:off x="3152" y="1862"/>
              <a:ext cx="648" cy="108"/>
              <a:chOff x="4712" y="1742"/>
              <a:chExt cx="648" cy="108"/>
            </a:xfrm>
          </p:grpSpPr>
          <p:sp>
            <p:nvSpPr>
              <p:cNvPr id="77956" name="Rectangle 121">
                <a:extLst>
                  <a:ext uri="{FF2B5EF4-FFF2-40B4-BE49-F238E27FC236}">
                    <a16:creationId xmlns:a16="http://schemas.microsoft.com/office/drawing/2014/main" id="{9C36B171-39C1-CE4B-80D6-26109C166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742"/>
                <a:ext cx="648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957" name="Rectangle 122">
                <a:extLst>
                  <a:ext uri="{FF2B5EF4-FFF2-40B4-BE49-F238E27FC236}">
                    <a16:creationId xmlns:a16="http://schemas.microsoft.com/office/drawing/2014/main" id="{90B30A34-F87B-7D4D-9802-A41572D96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0" y="1742"/>
                <a:ext cx="534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77955" name="Line 132">
              <a:extLst>
                <a:ext uri="{FF2B5EF4-FFF2-40B4-BE49-F238E27FC236}">
                  <a16:creationId xmlns:a16="http://schemas.microsoft.com/office/drawing/2014/main" id="{E9DDA608-AED8-A743-B271-A50802945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4" y="2060"/>
              <a:ext cx="138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648" name="Text Box 136">
            <a:extLst>
              <a:ext uri="{FF2B5EF4-FFF2-40B4-BE49-F238E27FC236}">
                <a16:creationId xmlns:a16="http://schemas.microsoft.com/office/drawing/2014/main" id="{AEE3A8CD-33A4-5541-BB2B-B4D73F8D0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960" y="2475108"/>
            <a:ext cx="234551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500" i="1" dirty="0">
                <a:solidFill>
                  <a:srgbClr val="CC0000"/>
                </a:solidFill>
              </a:rPr>
              <a:t>fragmentation:</a:t>
            </a:r>
            <a:r>
              <a:rPr lang="en-US" altLang="en-US" sz="1500" dirty="0"/>
              <a:t> </a:t>
            </a:r>
          </a:p>
          <a:p>
            <a:r>
              <a:rPr lang="en-US" altLang="en-US" sz="1500" b="1" i="1" dirty="0">
                <a:solidFill>
                  <a:srgbClr val="000099"/>
                </a:solidFill>
              </a:rPr>
              <a:t>in:</a:t>
            </a:r>
            <a:r>
              <a:rPr lang="en-US" altLang="en-US" sz="1500" dirty="0"/>
              <a:t> one large datagram</a:t>
            </a:r>
          </a:p>
          <a:p>
            <a:r>
              <a:rPr lang="en-US" altLang="en-US" sz="1500" b="1" i="1" dirty="0">
                <a:solidFill>
                  <a:srgbClr val="000099"/>
                </a:solidFill>
              </a:rPr>
              <a:t>out:</a:t>
            </a:r>
            <a:r>
              <a:rPr lang="en-US" altLang="en-US" sz="1500" dirty="0"/>
              <a:t> 3 smaller datagrams</a:t>
            </a:r>
            <a:endParaRPr lang="en-US" altLang="en-US" sz="1800" dirty="0"/>
          </a:p>
        </p:txBody>
      </p:sp>
      <p:sp>
        <p:nvSpPr>
          <p:cNvPr id="77841" name="Line 118">
            <a:extLst>
              <a:ext uri="{FF2B5EF4-FFF2-40B4-BE49-F238E27FC236}">
                <a16:creationId xmlns:a16="http://schemas.microsoft.com/office/drawing/2014/main" id="{21326897-9134-C440-83EE-05AC150BB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6611" y="4741070"/>
            <a:ext cx="215503" cy="23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20">
            <a:extLst>
              <a:ext uri="{FF2B5EF4-FFF2-40B4-BE49-F238E27FC236}">
                <a16:creationId xmlns:a16="http://schemas.microsoft.com/office/drawing/2014/main" id="{FF48F716-5B65-A444-9C3B-B082F0480C44}"/>
              </a:ext>
            </a:extLst>
          </p:cNvPr>
          <p:cNvGrpSpPr>
            <a:grpSpLocks/>
          </p:cNvGrpSpPr>
          <p:nvPr/>
        </p:nvGrpSpPr>
        <p:grpSpPr bwMode="auto">
          <a:xfrm>
            <a:off x="5198270" y="4121944"/>
            <a:ext cx="531019" cy="419100"/>
            <a:chOff x="3406" y="2742"/>
            <a:chExt cx="446" cy="352"/>
          </a:xfrm>
        </p:grpSpPr>
        <p:grpSp>
          <p:nvGrpSpPr>
            <p:cNvPr id="77942" name="Group 137">
              <a:extLst>
                <a:ext uri="{FF2B5EF4-FFF2-40B4-BE49-F238E27FC236}">
                  <a16:creationId xmlns:a16="http://schemas.microsoft.com/office/drawing/2014/main" id="{501AD612-5A0E-6244-BDAB-E4B0C028B41E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66" y="2742"/>
              <a:ext cx="282" cy="108"/>
              <a:chOff x="5078" y="1860"/>
              <a:chExt cx="282" cy="108"/>
            </a:xfrm>
          </p:grpSpPr>
          <p:sp>
            <p:nvSpPr>
              <p:cNvPr id="77952" name="Rectangle 138">
                <a:extLst>
                  <a:ext uri="{FF2B5EF4-FFF2-40B4-BE49-F238E27FC236}">
                    <a16:creationId xmlns:a16="http://schemas.microsoft.com/office/drawing/2014/main" id="{973377AD-3251-0F40-A720-C2BD716F4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953" name="Rectangle 139">
                <a:extLst>
                  <a:ext uri="{FF2B5EF4-FFF2-40B4-BE49-F238E27FC236}">
                    <a16:creationId xmlns:a16="http://schemas.microsoft.com/office/drawing/2014/main" id="{CB2E0BD9-903D-9841-97D8-7D259E5CF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7943" name="Group 140">
              <a:extLst>
                <a:ext uri="{FF2B5EF4-FFF2-40B4-BE49-F238E27FC236}">
                  <a16:creationId xmlns:a16="http://schemas.microsoft.com/office/drawing/2014/main" id="{7A16A4AF-B7EE-A245-95C4-40A29FD5CF35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68" y="2864"/>
              <a:ext cx="282" cy="108"/>
              <a:chOff x="5078" y="1860"/>
              <a:chExt cx="282" cy="108"/>
            </a:xfrm>
          </p:grpSpPr>
          <p:sp>
            <p:nvSpPr>
              <p:cNvPr id="77950" name="Rectangle 141">
                <a:extLst>
                  <a:ext uri="{FF2B5EF4-FFF2-40B4-BE49-F238E27FC236}">
                    <a16:creationId xmlns:a16="http://schemas.microsoft.com/office/drawing/2014/main" id="{9FA4AD5E-C08C-8A4A-A738-29F99C914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951" name="Rectangle 142">
                <a:extLst>
                  <a:ext uri="{FF2B5EF4-FFF2-40B4-BE49-F238E27FC236}">
                    <a16:creationId xmlns:a16="http://schemas.microsoft.com/office/drawing/2014/main" id="{CA1366C6-7EBD-D749-AB0F-B69841466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7944" name="Group 143">
              <a:extLst>
                <a:ext uri="{FF2B5EF4-FFF2-40B4-BE49-F238E27FC236}">
                  <a16:creationId xmlns:a16="http://schemas.microsoft.com/office/drawing/2014/main" id="{A326E8A8-FE5D-FF49-873E-8EED331F5448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70" y="2986"/>
              <a:ext cx="282" cy="108"/>
              <a:chOff x="5078" y="1860"/>
              <a:chExt cx="282" cy="108"/>
            </a:xfrm>
          </p:grpSpPr>
          <p:sp>
            <p:nvSpPr>
              <p:cNvPr id="77948" name="Rectangle 144">
                <a:extLst>
                  <a:ext uri="{FF2B5EF4-FFF2-40B4-BE49-F238E27FC236}">
                    <a16:creationId xmlns:a16="http://schemas.microsoft.com/office/drawing/2014/main" id="{79AFF13C-0DED-A745-A71F-1E6F3FE1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949" name="Rectangle 145">
                <a:extLst>
                  <a:ext uri="{FF2B5EF4-FFF2-40B4-BE49-F238E27FC236}">
                    <a16:creationId xmlns:a16="http://schemas.microsoft.com/office/drawing/2014/main" id="{F88B65BA-E797-5F46-9884-097B89531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77945" name="Line 146">
              <a:extLst>
                <a:ext uri="{FF2B5EF4-FFF2-40B4-BE49-F238E27FC236}">
                  <a16:creationId xmlns:a16="http://schemas.microsoft.com/office/drawing/2014/main" id="{DB1DAFEE-D14B-314B-8068-1E0B212BA4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12" y="277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6" name="Line 147">
              <a:extLst>
                <a:ext uri="{FF2B5EF4-FFF2-40B4-BE49-F238E27FC236}">
                  <a16:creationId xmlns:a16="http://schemas.microsoft.com/office/drawing/2014/main" id="{0D70465B-327A-8E44-9C40-B66180F251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06" y="288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47" name="Line 148">
              <a:extLst>
                <a:ext uri="{FF2B5EF4-FFF2-40B4-BE49-F238E27FC236}">
                  <a16:creationId xmlns:a16="http://schemas.microsoft.com/office/drawing/2014/main" id="{EDE11EA6-69B7-9F45-BCF8-CF2FC1BF61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08" y="301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33">
            <a:extLst>
              <a:ext uri="{FF2B5EF4-FFF2-40B4-BE49-F238E27FC236}">
                <a16:creationId xmlns:a16="http://schemas.microsoft.com/office/drawing/2014/main" id="{5AC7562A-060B-EE45-88E5-9633C4957757}"/>
              </a:ext>
            </a:extLst>
          </p:cNvPr>
          <p:cNvGrpSpPr>
            <a:grpSpLocks/>
          </p:cNvGrpSpPr>
          <p:nvPr/>
        </p:nvGrpSpPr>
        <p:grpSpPr bwMode="auto">
          <a:xfrm>
            <a:off x="4358881" y="3761186"/>
            <a:ext cx="1097757" cy="367903"/>
            <a:chOff x="2701" y="2439"/>
            <a:chExt cx="922" cy="309"/>
          </a:xfrm>
        </p:grpSpPr>
        <p:grpSp>
          <p:nvGrpSpPr>
            <p:cNvPr id="77936" name="Group 232">
              <a:extLst>
                <a:ext uri="{FF2B5EF4-FFF2-40B4-BE49-F238E27FC236}">
                  <a16:creationId xmlns:a16="http://schemas.microsoft.com/office/drawing/2014/main" id="{B6D43389-FE9F-AA4B-9738-DA5572E98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1" y="2639"/>
              <a:ext cx="806" cy="109"/>
              <a:chOff x="2540" y="2639"/>
              <a:chExt cx="806" cy="109"/>
            </a:xfrm>
          </p:grpSpPr>
          <p:grpSp>
            <p:nvGrpSpPr>
              <p:cNvPr id="77938" name="Group 149">
                <a:extLst>
                  <a:ext uri="{FF2B5EF4-FFF2-40B4-BE49-F238E27FC236}">
                    <a16:creationId xmlns:a16="http://schemas.microsoft.com/office/drawing/2014/main" id="{43AB2651-EB33-CA46-BE61-080B9DA6F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793026">
                <a:off x="2697" y="2639"/>
                <a:ext cx="649" cy="109"/>
                <a:chOff x="4712" y="1742"/>
                <a:chExt cx="648" cy="108"/>
              </a:xfrm>
            </p:grpSpPr>
            <p:sp>
              <p:nvSpPr>
                <p:cNvPr id="77940" name="Rectangle 150">
                  <a:extLst>
                    <a:ext uri="{FF2B5EF4-FFF2-40B4-BE49-F238E27FC236}">
                      <a16:creationId xmlns:a16="http://schemas.microsoft.com/office/drawing/2014/main" id="{EA2280BB-EF6D-9641-9EA4-DF9B4DCD7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2" y="1742"/>
                  <a:ext cx="648" cy="1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350"/>
                </a:p>
              </p:txBody>
            </p:sp>
            <p:sp>
              <p:nvSpPr>
                <p:cNvPr id="77941" name="Rectangle 151">
                  <a:extLst>
                    <a:ext uri="{FF2B5EF4-FFF2-40B4-BE49-F238E27FC236}">
                      <a16:creationId xmlns:a16="http://schemas.microsoft.com/office/drawing/2014/main" id="{CF582B8B-FABC-6144-9B81-2FD7DEA5F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" y="1744"/>
                  <a:ext cx="534" cy="10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350"/>
                </a:p>
              </p:txBody>
            </p:sp>
          </p:grpSp>
          <p:sp>
            <p:nvSpPr>
              <p:cNvPr id="77939" name="Line 152">
                <a:extLst>
                  <a:ext uri="{FF2B5EF4-FFF2-40B4-BE49-F238E27FC236}">
                    <a16:creationId xmlns:a16="http://schemas.microsoft.com/office/drawing/2014/main" id="{D226D35E-ACCB-3F48-B783-232A3194B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691848">
                <a:off x="2540" y="2666"/>
                <a:ext cx="138" cy="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7" name="Text Box 153">
              <a:extLst>
                <a:ext uri="{FF2B5EF4-FFF2-40B4-BE49-F238E27FC236}">
                  <a16:creationId xmlns:a16="http://schemas.microsoft.com/office/drawing/2014/main" id="{E27B31C0-94DE-2D4C-A124-46AAFFACA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0" y="2439"/>
              <a:ext cx="8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i="1">
                  <a:solidFill>
                    <a:srgbClr val="CC0000"/>
                  </a:solidFill>
                </a:rPr>
                <a:t>reassembly</a:t>
              </a:r>
              <a:endParaRPr lang="en-US" altLang="en-US" sz="1350" i="1">
                <a:solidFill>
                  <a:srgbClr val="CC0000"/>
                </a:solidFill>
              </a:endParaRPr>
            </a:p>
          </p:txBody>
        </p:sp>
      </p:grpSp>
      <p:pic>
        <p:nvPicPr>
          <p:cNvPr id="77844" name="Picture 154" descr="underline_base">
            <a:extLst>
              <a:ext uri="{FF2B5EF4-FFF2-40B4-BE49-F238E27FC236}">
                <a16:creationId xmlns:a16="http://schemas.microsoft.com/office/drawing/2014/main" id="{31032565-0162-2841-B878-E9F47AAE638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0" y="765654"/>
            <a:ext cx="6428639" cy="21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845" name="Group 162">
            <a:extLst>
              <a:ext uri="{FF2B5EF4-FFF2-40B4-BE49-F238E27FC236}">
                <a16:creationId xmlns:a16="http://schemas.microsoft.com/office/drawing/2014/main" id="{2B72B92C-2FA4-6F46-9B71-1B72533A1C8D}"/>
              </a:ext>
            </a:extLst>
          </p:cNvPr>
          <p:cNvGrpSpPr>
            <a:grpSpLocks/>
          </p:cNvGrpSpPr>
          <p:nvPr/>
        </p:nvGrpSpPr>
        <p:grpSpPr bwMode="auto">
          <a:xfrm>
            <a:off x="4030266" y="2138362"/>
            <a:ext cx="628650" cy="1290638"/>
            <a:chOff x="2345" y="1140"/>
            <a:chExt cx="528" cy="1084"/>
          </a:xfrm>
        </p:grpSpPr>
        <p:sp>
          <p:nvSpPr>
            <p:cNvPr id="77926" name="Line 8">
              <a:extLst>
                <a:ext uri="{FF2B5EF4-FFF2-40B4-BE49-F238E27FC236}">
                  <a16:creationId xmlns:a16="http://schemas.microsoft.com/office/drawing/2014/main" id="{F7EB62A5-B45E-CC42-8300-BA817B4FF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459"/>
              <a:ext cx="6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7" name="Line 10">
              <a:extLst>
                <a:ext uri="{FF2B5EF4-FFF2-40B4-BE49-F238E27FC236}">
                  <a16:creationId xmlns:a16="http://schemas.microsoft.com/office/drawing/2014/main" id="{B95A3E05-8ACC-F745-A005-6162BABF0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967"/>
              <a:ext cx="6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8" name="Line 15">
              <a:extLst>
                <a:ext uri="{FF2B5EF4-FFF2-40B4-BE49-F238E27FC236}">
                  <a16:creationId xmlns:a16="http://schemas.microsoft.com/office/drawing/2014/main" id="{B5EB7697-9A6D-B447-B29E-078180346F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1456"/>
              <a:ext cx="0" cy="5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929" name="Group 155">
              <a:extLst>
                <a:ext uri="{FF2B5EF4-FFF2-40B4-BE49-F238E27FC236}">
                  <a16:creationId xmlns:a16="http://schemas.microsoft.com/office/drawing/2014/main" id="{674F5BF5-D2C7-FD4D-89C5-374F933A2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5" y="1140"/>
              <a:ext cx="503" cy="444"/>
              <a:chOff x="-44" y="1473"/>
              <a:chExt cx="981" cy="1105"/>
            </a:xfrm>
          </p:grpSpPr>
          <p:pic>
            <p:nvPicPr>
              <p:cNvPr id="77934" name="Picture 156" descr="desktop_computer_stylized_medium">
                <a:extLst>
                  <a:ext uri="{FF2B5EF4-FFF2-40B4-BE49-F238E27FC236}">
                    <a16:creationId xmlns:a16="http://schemas.microsoft.com/office/drawing/2014/main" id="{A4116650-429C-E64F-9AD1-274EF869F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935" name="Freeform 157">
                <a:extLst>
                  <a:ext uri="{FF2B5EF4-FFF2-40B4-BE49-F238E27FC236}">
                    <a16:creationId xmlns:a16="http://schemas.microsoft.com/office/drawing/2014/main" id="{5943E71D-AF40-434F-8BC1-9DFF2517A4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7930" name="Text Box 158">
              <a:extLst>
                <a:ext uri="{FF2B5EF4-FFF2-40B4-BE49-F238E27FC236}">
                  <a16:creationId xmlns:a16="http://schemas.microsoft.com/office/drawing/2014/main" id="{4ED4E3D1-4E6B-584E-90D6-13AAB649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505" y="1499"/>
              <a:ext cx="381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100"/>
                <a:t>…</a:t>
              </a:r>
            </a:p>
          </p:txBody>
        </p:sp>
        <p:grpSp>
          <p:nvGrpSpPr>
            <p:cNvPr id="77931" name="Group 159">
              <a:extLst>
                <a:ext uri="{FF2B5EF4-FFF2-40B4-BE49-F238E27FC236}">
                  <a16:creationId xmlns:a16="http://schemas.microsoft.com/office/drawing/2014/main" id="{CFB85E71-091C-D049-BBD6-D4B0E20E6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7" y="1780"/>
              <a:ext cx="503" cy="444"/>
              <a:chOff x="-44" y="1473"/>
              <a:chExt cx="981" cy="1105"/>
            </a:xfrm>
          </p:grpSpPr>
          <p:pic>
            <p:nvPicPr>
              <p:cNvPr id="77932" name="Picture 160" descr="desktop_computer_stylized_medium">
                <a:extLst>
                  <a:ext uri="{FF2B5EF4-FFF2-40B4-BE49-F238E27FC236}">
                    <a16:creationId xmlns:a16="http://schemas.microsoft.com/office/drawing/2014/main" id="{D63CB183-B503-144D-98CC-30A5822A6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933" name="Freeform 161">
                <a:extLst>
                  <a:ext uri="{FF2B5EF4-FFF2-40B4-BE49-F238E27FC236}">
                    <a16:creationId xmlns:a16="http://schemas.microsoft.com/office/drawing/2014/main" id="{7A446E99-E29C-8C41-BD0E-853E063D9B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77846" name="Group 163">
            <a:extLst>
              <a:ext uri="{FF2B5EF4-FFF2-40B4-BE49-F238E27FC236}">
                <a16:creationId xmlns:a16="http://schemas.microsoft.com/office/drawing/2014/main" id="{558A53C2-58D5-064D-816C-B01F914D306E}"/>
              </a:ext>
            </a:extLst>
          </p:cNvPr>
          <p:cNvGrpSpPr>
            <a:grpSpLocks/>
          </p:cNvGrpSpPr>
          <p:nvPr/>
        </p:nvGrpSpPr>
        <p:grpSpPr bwMode="auto">
          <a:xfrm>
            <a:off x="5620941" y="3028950"/>
            <a:ext cx="523875" cy="266700"/>
            <a:chOff x="4396" y="1245"/>
            <a:chExt cx="672" cy="248"/>
          </a:xfrm>
        </p:grpSpPr>
        <p:sp>
          <p:nvSpPr>
            <p:cNvPr id="77918" name="Oval 407">
              <a:extLst>
                <a:ext uri="{FF2B5EF4-FFF2-40B4-BE49-F238E27FC236}">
                  <a16:creationId xmlns:a16="http://schemas.microsoft.com/office/drawing/2014/main" id="{1C517A39-0979-0543-97B2-EA38C3F8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19" name="Rectangle 410">
              <a:extLst>
                <a:ext uri="{FF2B5EF4-FFF2-40B4-BE49-F238E27FC236}">
                  <a16:creationId xmlns:a16="http://schemas.microsoft.com/office/drawing/2014/main" id="{C706FBED-7031-6543-AE93-7677664F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20" name="Oval 411">
              <a:extLst>
                <a:ext uri="{FF2B5EF4-FFF2-40B4-BE49-F238E27FC236}">
                  <a16:creationId xmlns:a16="http://schemas.microsoft.com/office/drawing/2014/main" id="{B76FADE0-FFAA-FD46-BE42-74370BA47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921" name="Group 167">
              <a:extLst>
                <a:ext uri="{FF2B5EF4-FFF2-40B4-BE49-F238E27FC236}">
                  <a16:creationId xmlns:a16="http://schemas.microsoft.com/office/drawing/2014/main" id="{20755D7C-09F4-F248-AEEC-F74AF02103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924" name="Freeform 168">
                <a:extLst>
                  <a:ext uri="{FF2B5EF4-FFF2-40B4-BE49-F238E27FC236}">
                    <a16:creationId xmlns:a16="http://schemas.microsoft.com/office/drawing/2014/main" id="{C4EEA52F-DBF6-5044-99EA-9B3902768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5" name="Freeform 169">
                <a:extLst>
                  <a:ext uri="{FF2B5EF4-FFF2-40B4-BE49-F238E27FC236}">
                    <a16:creationId xmlns:a16="http://schemas.microsoft.com/office/drawing/2014/main" id="{1B509126-5D41-3049-84F2-E3B2117A5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922" name="Line 170">
              <a:extLst>
                <a:ext uri="{FF2B5EF4-FFF2-40B4-BE49-F238E27FC236}">
                  <a16:creationId xmlns:a16="http://schemas.microsoft.com/office/drawing/2014/main" id="{6540D06C-E49D-584F-82A0-35EF31A46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23" name="Line 171">
              <a:extLst>
                <a:ext uri="{FF2B5EF4-FFF2-40B4-BE49-F238E27FC236}">
                  <a16:creationId xmlns:a16="http://schemas.microsoft.com/office/drawing/2014/main" id="{FE7684EC-92F1-4149-8F33-2DEA88234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47" name="Group 172">
            <a:extLst>
              <a:ext uri="{FF2B5EF4-FFF2-40B4-BE49-F238E27FC236}">
                <a16:creationId xmlns:a16="http://schemas.microsoft.com/office/drawing/2014/main" id="{0589EE99-EAE1-7A40-B671-D11166243A12}"/>
              </a:ext>
            </a:extLst>
          </p:cNvPr>
          <p:cNvGrpSpPr>
            <a:grpSpLocks/>
          </p:cNvGrpSpPr>
          <p:nvPr/>
        </p:nvGrpSpPr>
        <p:grpSpPr bwMode="auto">
          <a:xfrm>
            <a:off x="4711304" y="2200275"/>
            <a:ext cx="523875" cy="266700"/>
            <a:chOff x="4396" y="1245"/>
            <a:chExt cx="672" cy="248"/>
          </a:xfrm>
        </p:grpSpPr>
        <p:sp>
          <p:nvSpPr>
            <p:cNvPr id="77910" name="Oval 407">
              <a:extLst>
                <a:ext uri="{FF2B5EF4-FFF2-40B4-BE49-F238E27FC236}">
                  <a16:creationId xmlns:a16="http://schemas.microsoft.com/office/drawing/2014/main" id="{064C4942-2CFD-7749-98C7-B15C681B7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11" name="Rectangle 410">
              <a:extLst>
                <a:ext uri="{FF2B5EF4-FFF2-40B4-BE49-F238E27FC236}">
                  <a16:creationId xmlns:a16="http://schemas.microsoft.com/office/drawing/2014/main" id="{48D9083C-D105-764B-9BAF-6F6DF57EB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12" name="Oval 411">
              <a:extLst>
                <a:ext uri="{FF2B5EF4-FFF2-40B4-BE49-F238E27FC236}">
                  <a16:creationId xmlns:a16="http://schemas.microsoft.com/office/drawing/2014/main" id="{728E734D-680E-AB48-860F-C216D95C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913" name="Group 176">
              <a:extLst>
                <a:ext uri="{FF2B5EF4-FFF2-40B4-BE49-F238E27FC236}">
                  <a16:creationId xmlns:a16="http://schemas.microsoft.com/office/drawing/2014/main" id="{25E907D9-713B-A84D-A4DC-246B29EE14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916" name="Freeform 177">
                <a:extLst>
                  <a:ext uri="{FF2B5EF4-FFF2-40B4-BE49-F238E27FC236}">
                    <a16:creationId xmlns:a16="http://schemas.microsoft.com/office/drawing/2014/main" id="{8B4A0BF7-2C8E-B14B-B59D-CDA8A52A7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7" name="Freeform 178">
                <a:extLst>
                  <a:ext uri="{FF2B5EF4-FFF2-40B4-BE49-F238E27FC236}">
                    <a16:creationId xmlns:a16="http://schemas.microsoft.com/office/drawing/2014/main" id="{F821C16F-5D95-3948-88D9-83BAD94F7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914" name="Line 179">
              <a:extLst>
                <a:ext uri="{FF2B5EF4-FFF2-40B4-BE49-F238E27FC236}">
                  <a16:creationId xmlns:a16="http://schemas.microsoft.com/office/drawing/2014/main" id="{9F2ADD87-916D-AC49-A74E-2B4317BAD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15" name="Line 180">
              <a:extLst>
                <a:ext uri="{FF2B5EF4-FFF2-40B4-BE49-F238E27FC236}">
                  <a16:creationId xmlns:a16="http://schemas.microsoft.com/office/drawing/2014/main" id="{71D960AD-321C-F449-B135-5D5FD8AB4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48" name="Group 181">
            <a:extLst>
              <a:ext uri="{FF2B5EF4-FFF2-40B4-BE49-F238E27FC236}">
                <a16:creationId xmlns:a16="http://schemas.microsoft.com/office/drawing/2014/main" id="{4C5AD5B0-8830-2742-8F6A-613F897D8AA3}"/>
              </a:ext>
            </a:extLst>
          </p:cNvPr>
          <p:cNvGrpSpPr>
            <a:grpSpLocks/>
          </p:cNvGrpSpPr>
          <p:nvPr/>
        </p:nvGrpSpPr>
        <p:grpSpPr bwMode="auto">
          <a:xfrm>
            <a:off x="4716066" y="2676525"/>
            <a:ext cx="523875" cy="266700"/>
            <a:chOff x="4396" y="1245"/>
            <a:chExt cx="672" cy="248"/>
          </a:xfrm>
        </p:grpSpPr>
        <p:sp>
          <p:nvSpPr>
            <p:cNvPr id="77902" name="Oval 407">
              <a:extLst>
                <a:ext uri="{FF2B5EF4-FFF2-40B4-BE49-F238E27FC236}">
                  <a16:creationId xmlns:a16="http://schemas.microsoft.com/office/drawing/2014/main" id="{2E38DCA0-B719-224D-A46A-1C84B1DE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03" name="Rectangle 410">
              <a:extLst>
                <a:ext uri="{FF2B5EF4-FFF2-40B4-BE49-F238E27FC236}">
                  <a16:creationId xmlns:a16="http://schemas.microsoft.com/office/drawing/2014/main" id="{CD8909E2-D4AC-A24F-8C92-CC6E5BF23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904" name="Oval 411">
              <a:extLst>
                <a:ext uri="{FF2B5EF4-FFF2-40B4-BE49-F238E27FC236}">
                  <a16:creationId xmlns:a16="http://schemas.microsoft.com/office/drawing/2014/main" id="{9B238D0E-782E-1847-B20A-AC4690E61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905" name="Group 185">
              <a:extLst>
                <a:ext uri="{FF2B5EF4-FFF2-40B4-BE49-F238E27FC236}">
                  <a16:creationId xmlns:a16="http://schemas.microsoft.com/office/drawing/2014/main" id="{23C1BE7E-F0F5-D043-B04F-7E7B046818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908" name="Freeform 186">
                <a:extLst>
                  <a:ext uri="{FF2B5EF4-FFF2-40B4-BE49-F238E27FC236}">
                    <a16:creationId xmlns:a16="http://schemas.microsoft.com/office/drawing/2014/main" id="{A3C12420-4A44-BB45-8991-2DD71D11F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9" name="Freeform 187">
                <a:extLst>
                  <a:ext uri="{FF2B5EF4-FFF2-40B4-BE49-F238E27FC236}">
                    <a16:creationId xmlns:a16="http://schemas.microsoft.com/office/drawing/2014/main" id="{1622BB8F-6D07-E14F-A792-3A507421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906" name="Line 188">
              <a:extLst>
                <a:ext uri="{FF2B5EF4-FFF2-40B4-BE49-F238E27FC236}">
                  <a16:creationId xmlns:a16="http://schemas.microsoft.com/office/drawing/2014/main" id="{68BA959E-9E0F-0C45-9037-21D8D5AEB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07" name="Line 189">
              <a:extLst>
                <a:ext uri="{FF2B5EF4-FFF2-40B4-BE49-F238E27FC236}">
                  <a16:creationId xmlns:a16="http://schemas.microsoft.com/office/drawing/2014/main" id="{0E6A944D-1E46-1843-9802-7DDAAB61F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49" name="Group 190">
            <a:extLst>
              <a:ext uri="{FF2B5EF4-FFF2-40B4-BE49-F238E27FC236}">
                <a16:creationId xmlns:a16="http://schemas.microsoft.com/office/drawing/2014/main" id="{DEB92C19-1F92-1948-A353-D6C31C56A9BF}"/>
              </a:ext>
            </a:extLst>
          </p:cNvPr>
          <p:cNvGrpSpPr>
            <a:grpSpLocks/>
          </p:cNvGrpSpPr>
          <p:nvPr/>
        </p:nvGrpSpPr>
        <p:grpSpPr bwMode="auto">
          <a:xfrm>
            <a:off x="5339954" y="2357438"/>
            <a:ext cx="523875" cy="266700"/>
            <a:chOff x="4396" y="1245"/>
            <a:chExt cx="672" cy="248"/>
          </a:xfrm>
        </p:grpSpPr>
        <p:sp>
          <p:nvSpPr>
            <p:cNvPr id="77894" name="Oval 407">
              <a:extLst>
                <a:ext uri="{FF2B5EF4-FFF2-40B4-BE49-F238E27FC236}">
                  <a16:creationId xmlns:a16="http://schemas.microsoft.com/office/drawing/2014/main" id="{3C9EB293-D9C9-2147-BD1C-75C8A72DD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95" name="Rectangle 410">
              <a:extLst>
                <a:ext uri="{FF2B5EF4-FFF2-40B4-BE49-F238E27FC236}">
                  <a16:creationId xmlns:a16="http://schemas.microsoft.com/office/drawing/2014/main" id="{C0E5E361-407D-3649-BCA0-4E681FA8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96" name="Oval 411">
              <a:extLst>
                <a:ext uri="{FF2B5EF4-FFF2-40B4-BE49-F238E27FC236}">
                  <a16:creationId xmlns:a16="http://schemas.microsoft.com/office/drawing/2014/main" id="{42147B3C-0AE9-C146-9553-65B4872B3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897" name="Group 194">
              <a:extLst>
                <a:ext uri="{FF2B5EF4-FFF2-40B4-BE49-F238E27FC236}">
                  <a16:creationId xmlns:a16="http://schemas.microsoft.com/office/drawing/2014/main" id="{AFAFD63D-A200-9A47-A4D0-13D26E57F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900" name="Freeform 195">
                <a:extLst>
                  <a:ext uri="{FF2B5EF4-FFF2-40B4-BE49-F238E27FC236}">
                    <a16:creationId xmlns:a16="http://schemas.microsoft.com/office/drawing/2014/main" id="{878A54C1-D8C5-8143-8143-4DA201C4E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1" name="Freeform 196">
                <a:extLst>
                  <a:ext uri="{FF2B5EF4-FFF2-40B4-BE49-F238E27FC236}">
                    <a16:creationId xmlns:a16="http://schemas.microsoft.com/office/drawing/2014/main" id="{551404D8-99D1-934B-AC4E-5046D6DA7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898" name="Line 197">
              <a:extLst>
                <a:ext uri="{FF2B5EF4-FFF2-40B4-BE49-F238E27FC236}">
                  <a16:creationId xmlns:a16="http://schemas.microsoft.com/office/drawing/2014/main" id="{C1DA9AB7-6BA2-D14B-92D1-2BA01EB6E7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99" name="Line 198">
              <a:extLst>
                <a:ext uri="{FF2B5EF4-FFF2-40B4-BE49-F238E27FC236}">
                  <a16:creationId xmlns:a16="http://schemas.microsoft.com/office/drawing/2014/main" id="{42D154E8-3EB7-E34A-B926-7FA6D9FF5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00">
            <a:extLst>
              <a:ext uri="{FF2B5EF4-FFF2-40B4-BE49-F238E27FC236}">
                <a16:creationId xmlns:a16="http://schemas.microsoft.com/office/drawing/2014/main" id="{88BB2194-7A8B-8D41-8D79-BDF02E82A40A}"/>
              </a:ext>
            </a:extLst>
          </p:cNvPr>
          <p:cNvGrpSpPr>
            <a:grpSpLocks/>
          </p:cNvGrpSpPr>
          <p:nvPr/>
        </p:nvGrpSpPr>
        <p:grpSpPr bwMode="auto">
          <a:xfrm>
            <a:off x="5959078" y="3184924"/>
            <a:ext cx="775097" cy="601265"/>
            <a:chOff x="4045" y="1955"/>
            <a:chExt cx="651" cy="505"/>
          </a:xfrm>
        </p:grpSpPr>
        <p:grpSp>
          <p:nvGrpSpPr>
            <p:cNvPr id="77882" name="Group 123">
              <a:extLst>
                <a:ext uri="{FF2B5EF4-FFF2-40B4-BE49-F238E27FC236}">
                  <a16:creationId xmlns:a16="http://schemas.microsoft.com/office/drawing/2014/main" id="{E0796F31-5574-8942-9D5C-1351D6A8C683}"/>
                </a:ext>
              </a:extLst>
            </p:cNvPr>
            <p:cNvGrpSpPr>
              <a:grpSpLocks/>
            </p:cNvGrpSpPr>
            <p:nvPr/>
          </p:nvGrpSpPr>
          <p:grpSpPr bwMode="auto">
            <a:xfrm rot="3346875">
              <a:off x="3958" y="2042"/>
              <a:ext cx="282" cy="108"/>
              <a:chOff x="5078" y="1860"/>
              <a:chExt cx="282" cy="108"/>
            </a:xfrm>
          </p:grpSpPr>
          <p:sp>
            <p:nvSpPr>
              <p:cNvPr id="77892" name="Rectangle 124">
                <a:extLst>
                  <a:ext uri="{FF2B5EF4-FFF2-40B4-BE49-F238E27FC236}">
                    <a16:creationId xmlns:a16="http://schemas.microsoft.com/office/drawing/2014/main" id="{8D7C36A9-15B8-B84D-B4B6-C33E7E27B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5" y="1861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893" name="Rectangle 125">
                <a:extLst>
                  <a:ext uri="{FF2B5EF4-FFF2-40B4-BE49-F238E27FC236}">
                    <a16:creationId xmlns:a16="http://schemas.microsoft.com/office/drawing/2014/main" id="{6F8CC710-9A6E-354B-8289-FC54C7690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8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7883" name="Group 126">
              <a:extLst>
                <a:ext uri="{FF2B5EF4-FFF2-40B4-BE49-F238E27FC236}">
                  <a16:creationId xmlns:a16="http://schemas.microsoft.com/office/drawing/2014/main" id="{B3B5E271-AD98-B044-8B71-97AD7992E6E4}"/>
                </a:ext>
              </a:extLst>
            </p:cNvPr>
            <p:cNvGrpSpPr>
              <a:grpSpLocks/>
            </p:cNvGrpSpPr>
            <p:nvPr/>
          </p:nvGrpSpPr>
          <p:grpSpPr bwMode="auto">
            <a:xfrm rot="3215306">
              <a:off x="4158" y="2108"/>
              <a:ext cx="282" cy="108"/>
              <a:chOff x="5078" y="1860"/>
              <a:chExt cx="282" cy="108"/>
            </a:xfrm>
          </p:grpSpPr>
          <p:sp>
            <p:nvSpPr>
              <p:cNvPr id="77890" name="Rectangle 127">
                <a:extLst>
                  <a:ext uri="{FF2B5EF4-FFF2-40B4-BE49-F238E27FC236}">
                    <a16:creationId xmlns:a16="http://schemas.microsoft.com/office/drawing/2014/main" id="{6F17C210-7D37-5147-9469-912198FC3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891" name="Rectangle 128">
                <a:extLst>
                  <a:ext uri="{FF2B5EF4-FFF2-40B4-BE49-F238E27FC236}">
                    <a16:creationId xmlns:a16="http://schemas.microsoft.com/office/drawing/2014/main" id="{E034C020-329A-E344-84FE-50F0CF357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6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7884" name="Group 129">
              <a:extLst>
                <a:ext uri="{FF2B5EF4-FFF2-40B4-BE49-F238E27FC236}">
                  <a16:creationId xmlns:a16="http://schemas.microsoft.com/office/drawing/2014/main" id="{A8986728-3CF8-F949-B502-93E3103D95AE}"/>
                </a:ext>
              </a:extLst>
            </p:cNvPr>
            <p:cNvGrpSpPr>
              <a:grpSpLocks/>
            </p:cNvGrpSpPr>
            <p:nvPr/>
          </p:nvGrpSpPr>
          <p:grpSpPr bwMode="auto">
            <a:xfrm rot="3051000">
              <a:off x="4380" y="2184"/>
              <a:ext cx="282" cy="108"/>
              <a:chOff x="5078" y="1860"/>
              <a:chExt cx="282" cy="108"/>
            </a:xfrm>
          </p:grpSpPr>
          <p:sp>
            <p:nvSpPr>
              <p:cNvPr id="77888" name="Rectangle 130">
                <a:extLst>
                  <a:ext uri="{FF2B5EF4-FFF2-40B4-BE49-F238E27FC236}">
                    <a16:creationId xmlns:a16="http://schemas.microsoft.com/office/drawing/2014/main" id="{AC579D25-B399-9540-8C9B-EFF111197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7889" name="Rectangle 131">
                <a:extLst>
                  <a:ext uri="{FF2B5EF4-FFF2-40B4-BE49-F238E27FC236}">
                    <a16:creationId xmlns:a16="http://schemas.microsoft.com/office/drawing/2014/main" id="{5E25EB2C-2862-134F-BE9B-75FC7910D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8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77885" name="Line 133">
              <a:extLst>
                <a:ext uri="{FF2B5EF4-FFF2-40B4-BE49-F238E27FC236}">
                  <a16:creationId xmlns:a16="http://schemas.microsoft.com/office/drawing/2014/main" id="{6D7A3D2C-20DA-9D44-96A2-C9A0DB781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" y="2216"/>
              <a:ext cx="84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6" name="Line 134">
              <a:extLst>
                <a:ext uri="{FF2B5EF4-FFF2-40B4-BE49-F238E27FC236}">
                  <a16:creationId xmlns:a16="http://schemas.microsoft.com/office/drawing/2014/main" id="{0FA8C50B-31C7-8C4D-A792-BEEC3FA88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8" y="2278"/>
              <a:ext cx="82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7" name="Line 135">
              <a:extLst>
                <a:ext uri="{FF2B5EF4-FFF2-40B4-BE49-F238E27FC236}">
                  <a16:creationId xmlns:a16="http://schemas.microsoft.com/office/drawing/2014/main" id="{CB33C97E-1D92-C942-9A00-C3D7CA1312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350"/>
              <a:ext cx="76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851" name="Group 201">
            <a:extLst>
              <a:ext uri="{FF2B5EF4-FFF2-40B4-BE49-F238E27FC236}">
                <a16:creationId xmlns:a16="http://schemas.microsoft.com/office/drawing/2014/main" id="{6D366627-65D2-EC43-A39D-AA3A9C1BCB2A}"/>
              </a:ext>
            </a:extLst>
          </p:cNvPr>
          <p:cNvGrpSpPr>
            <a:grpSpLocks/>
          </p:cNvGrpSpPr>
          <p:nvPr/>
        </p:nvGrpSpPr>
        <p:grpSpPr bwMode="auto">
          <a:xfrm>
            <a:off x="6163866" y="3771900"/>
            <a:ext cx="523875" cy="266700"/>
            <a:chOff x="4396" y="1245"/>
            <a:chExt cx="672" cy="248"/>
          </a:xfrm>
        </p:grpSpPr>
        <p:sp>
          <p:nvSpPr>
            <p:cNvPr id="77874" name="Oval 407">
              <a:extLst>
                <a:ext uri="{FF2B5EF4-FFF2-40B4-BE49-F238E27FC236}">
                  <a16:creationId xmlns:a16="http://schemas.microsoft.com/office/drawing/2014/main" id="{4C95135A-7F5C-B84D-B85E-AD62DF0E3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75" name="Rectangle 410">
              <a:extLst>
                <a:ext uri="{FF2B5EF4-FFF2-40B4-BE49-F238E27FC236}">
                  <a16:creationId xmlns:a16="http://schemas.microsoft.com/office/drawing/2014/main" id="{B30E81C3-3DFA-F745-8031-9CF050736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76" name="Oval 411">
              <a:extLst>
                <a:ext uri="{FF2B5EF4-FFF2-40B4-BE49-F238E27FC236}">
                  <a16:creationId xmlns:a16="http://schemas.microsoft.com/office/drawing/2014/main" id="{2C73710A-3C50-CF4B-A05C-9CE80CF2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877" name="Group 205">
              <a:extLst>
                <a:ext uri="{FF2B5EF4-FFF2-40B4-BE49-F238E27FC236}">
                  <a16:creationId xmlns:a16="http://schemas.microsoft.com/office/drawing/2014/main" id="{76CDF111-F758-5A45-8581-64433E970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880" name="Freeform 206">
                <a:extLst>
                  <a:ext uri="{FF2B5EF4-FFF2-40B4-BE49-F238E27FC236}">
                    <a16:creationId xmlns:a16="http://schemas.microsoft.com/office/drawing/2014/main" id="{929140D8-B2C9-CD46-99E2-02220A754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1" name="Freeform 207">
                <a:extLst>
                  <a:ext uri="{FF2B5EF4-FFF2-40B4-BE49-F238E27FC236}">
                    <a16:creationId xmlns:a16="http://schemas.microsoft.com/office/drawing/2014/main" id="{2ED26B6E-C5F2-0142-AE4D-204180D1E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878" name="Line 208">
              <a:extLst>
                <a:ext uri="{FF2B5EF4-FFF2-40B4-BE49-F238E27FC236}">
                  <a16:creationId xmlns:a16="http://schemas.microsoft.com/office/drawing/2014/main" id="{32806B95-B1DA-7A49-B42C-8D2118E14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9" name="Line 209">
              <a:extLst>
                <a:ext uri="{FF2B5EF4-FFF2-40B4-BE49-F238E27FC236}">
                  <a16:creationId xmlns:a16="http://schemas.microsoft.com/office/drawing/2014/main" id="{83FE5CF1-7334-374D-8896-AE2880752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52" name="Group 210">
            <a:extLst>
              <a:ext uri="{FF2B5EF4-FFF2-40B4-BE49-F238E27FC236}">
                <a16:creationId xmlns:a16="http://schemas.microsoft.com/office/drawing/2014/main" id="{8E7C38A1-9F4D-2D4E-A912-0199DDAC51D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573191"/>
            <a:ext cx="523875" cy="266700"/>
            <a:chOff x="4396" y="1245"/>
            <a:chExt cx="672" cy="248"/>
          </a:xfrm>
        </p:grpSpPr>
        <p:sp>
          <p:nvSpPr>
            <p:cNvPr id="77866" name="Oval 407">
              <a:extLst>
                <a:ext uri="{FF2B5EF4-FFF2-40B4-BE49-F238E27FC236}">
                  <a16:creationId xmlns:a16="http://schemas.microsoft.com/office/drawing/2014/main" id="{6340AE7B-C999-1949-A05C-479BA80B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67" name="Rectangle 410">
              <a:extLst>
                <a:ext uri="{FF2B5EF4-FFF2-40B4-BE49-F238E27FC236}">
                  <a16:creationId xmlns:a16="http://schemas.microsoft.com/office/drawing/2014/main" id="{016E1C9B-32CD-9E45-BE52-68DCA8A6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7868" name="Oval 411">
              <a:extLst>
                <a:ext uri="{FF2B5EF4-FFF2-40B4-BE49-F238E27FC236}">
                  <a16:creationId xmlns:a16="http://schemas.microsoft.com/office/drawing/2014/main" id="{4EA20567-277F-8440-8028-6FE3B1A69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7869" name="Group 214">
              <a:extLst>
                <a:ext uri="{FF2B5EF4-FFF2-40B4-BE49-F238E27FC236}">
                  <a16:creationId xmlns:a16="http://schemas.microsoft.com/office/drawing/2014/main" id="{7F241298-DAC9-254F-BBDC-EDFEAD0B5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7872" name="Freeform 215">
                <a:extLst>
                  <a:ext uri="{FF2B5EF4-FFF2-40B4-BE49-F238E27FC236}">
                    <a16:creationId xmlns:a16="http://schemas.microsoft.com/office/drawing/2014/main" id="{ADF3AE5D-1586-8B4A-A68D-CAA6F165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3" name="Freeform 216">
                <a:extLst>
                  <a:ext uri="{FF2B5EF4-FFF2-40B4-BE49-F238E27FC236}">
                    <a16:creationId xmlns:a16="http://schemas.microsoft.com/office/drawing/2014/main" id="{3D8D62E3-FA40-A64B-A7E1-DE824E8B1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870" name="Line 217">
              <a:extLst>
                <a:ext uri="{FF2B5EF4-FFF2-40B4-BE49-F238E27FC236}">
                  <a16:creationId xmlns:a16="http://schemas.microsoft.com/office/drawing/2014/main" id="{9434236E-2743-1D49-BA8A-082BEC2B2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1" name="Line 218">
              <a:extLst>
                <a:ext uri="{FF2B5EF4-FFF2-40B4-BE49-F238E27FC236}">
                  <a16:creationId xmlns:a16="http://schemas.microsoft.com/office/drawing/2014/main" id="{D1BCA63D-A3AB-B541-9123-CCD70A7A9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53" name="Group 221">
            <a:extLst>
              <a:ext uri="{FF2B5EF4-FFF2-40B4-BE49-F238E27FC236}">
                <a16:creationId xmlns:a16="http://schemas.microsoft.com/office/drawing/2014/main" id="{D890BD2D-218E-7F42-BBC1-6B93A57AD4D5}"/>
              </a:ext>
            </a:extLst>
          </p:cNvPr>
          <p:cNvGrpSpPr>
            <a:grpSpLocks/>
          </p:cNvGrpSpPr>
          <p:nvPr/>
        </p:nvGrpSpPr>
        <p:grpSpPr bwMode="auto">
          <a:xfrm>
            <a:off x="4707731" y="4157663"/>
            <a:ext cx="553641" cy="1039416"/>
            <a:chOff x="2345" y="1140"/>
            <a:chExt cx="528" cy="1084"/>
          </a:xfrm>
        </p:grpSpPr>
        <p:sp>
          <p:nvSpPr>
            <p:cNvPr id="77856" name="Line 222">
              <a:extLst>
                <a:ext uri="{FF2B5EF4-FFF2-40B4-BE49-F238E27FC236}">
                  <a16:creationId xmlns:a16="http://schemas.microsoft.com/office/drawing/2014/main" id="{715D6A7F-DE1C-414C-9BB2-B1AE402C7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459"/>
              <a:ext cx="6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7" name="Line 223">
              <a:extLst>
                <a:ext uri="{FF2B5EF4-FFF2-40B4-BE49-F238E27FC236}">
                  <a16:creationId xmlns:a16="http://schemas.microsoft.com/office/drawing/2014/main" id="{7A5AD624-AB30-2742-BC83-BDD315410A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967"/>
              <a:ext cx="6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8" name="Line 224">
              <a:extLst>
                <a:ext uri="{FF2B5EF4-FFF2-40B4-BE49-F238E27FC236}">
                  <a16:creationId xmlns:a16="http://schemas.microsoft.com/office/drawing/2014/main" id="{5889E458-AF51-AF4E-A0D9-8A54AB487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1455"/>
              <a:ext cx="0" cy="5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859" name="Group 225">
              <a:extLst>
                <a:ext uri="{FF2B5EF4-FFF2-40B4-BE49-F238E27FC236}">
                  <a16:creationId xmlns:a16="http://schemas.microsoft.com/office/drawing/2014/main" id="{BD4B1FA4-C3E1-974C-93C3-8C6581E6A1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5" y="1140"/>
              <a:ext cx="503" cy="444"/>
              <a:chOff x="-44" y="1473"/>
              <a:chExt cx="981" cy="1105"/>
            </a:xfrm>
          </p:grpSpPr>
          <p:pic>
            <p:nvPicPr>
              <p:cNvPr id="77864" name="Picture 226" descr="desktop_computer_stylized_medium">
                <a:extLst>
                  <a:ext uri="{FF2B5EF4-FFF2-40B4-BE49-F238E27FC236}">
                    <a16:creationId xmlns:a16="http://schemas.microsoft.com/office/drawing/2014/main" id="{C55D74BB-2927-A94E-9E21-882C24243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865" name="Freeform 227">
                <a:extLst>
                  <a:ext uri="{FF2B5EF4-FFF2-40B4-BE49-F238E27FC236}">
                    <a16:creationId xmlns:a16="http://schemas.microsoft.com/office/drawing/2014/main" id="{A4387FA9-8398-AD4A-B021-4CF552FC52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7860" name="Text Box 228">
              <a:extLst>
                <a:ext uri="{FF2B5EF4-FFF2-40B4-BE49-F238E27FC236}">
                  <a16:creationId xmlns:a16="http://schemas.microsoft.com/office/drawing/2014/main" id="{05AE3F24-A1D5-414D-9F64-6F3DAB0AB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437" y="1516"/>
              <a:ext cx="473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100"/>
                <a:t>…</a:t>
              </a:r>
            </a:p>
          </p:txBody>
        </p:sp>
        <p:grpSp>
          <p:nvGrpSpPr>
            <p:cNvPr id="77861" name="Group 229">
              <a:extLst>
                <a:ext uri="{FF2B5EF4-FFF2-40B4-BE49-F238E27FC236}">
                  <a16:creationId xmlns:a16="http://schemas.microsoft.com/office/drawing/2014/main" id="{6D34890B-1A61-2F4D-9B5A-24BA5353C6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7" y="1780"/>
              <a:ext cx="503" cy="444"/>
              <a:chOff x="-44" y="1473"/>
              <a:chExt cx="981" cy="1105"/>
            </a:xfrm>
          </p:grpSpPr>
          <p:pic>
            <p:nvPicPr>
              <p:cNvPr id="77862" name="Picture 230" descr="desktop_computer_stylized_medium">
                <a:extLst>
                  <a:ext uri="{FF2B5EF4-FFF2-40B4-BE49-F238E27FC236}">
                    <a16:creationId xmlns:a16="http://schemas.microsoft.com/office/drawing/2014/main" id="{482EE96B-0C56-E74A-8727-907E32173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863" name="Freeform 231">
                <a:extLst>
                  <a:ext uri="{FF2B5EF4-FFF2-40B4-BE49-F238E27FC236}">
                    <a16:creationId xmlns:a16="http://schemas.microsoft.com/office/drawing/2014/main" id="{52B008DD-8B9E-5445-B3A6-8DAA1039FC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77854" name="Slide Number Placeholder 5">
            <a:extLst>
              <a:ext uri="{FF2B5EF4-FFF2-40B4-BE49-F238E27FC236}">
                <a16:creationId xmlns:a16="http://schemas.microsoft.com/office/drawing/2014/main" id="{7CCB4F81-11BC-0D49-9AC8-6DE1A226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5461" y="5713810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C50D869F-CD8A-D64B-9EDA-B150CC8AF9FD}" type="slidenum">
              <a:rPr lang="en-US" altLang="en-US" sz="900">
                <a:latin typeface="Tahoma" panose="020B0604030504040204" pitchFamily="34" charset="0"/>
              </a:rPr>
              <a:pPr/>
              <a:t>28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77855" name="Footer Placeholder 2">
            <a:extLst>
              <a:ext uri="{FF2B5EF4-FFF2-40B4-BE49-F238E27FC236}">
                <a16:creationId xmlns:a16="http://schemas.microsoft.com/office/drawing/2014/main" id="{72E62D68-E1C0-6848-A365-94F690F0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924550" y="5713810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62D66AA2-A27F-DB45-8669-95E6B04514F9}"/>
              </a:ext>
            </a:extLst>
          </p:cNvPr>
          <p:cNvSpPr/>
          <p:nvPr/>
        </p:nvSpPr>
        <p:spPr bwMode="auto">
          <a:xfrm>
            <a:off x="410133" y="2245531"/>
            <a:ext cx="337931" cy="258417"/>
          </a:xfrm>
          <a:prstGeom prst="notched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6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6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6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CEE7-84F5-394A-A3A0-9112C00B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47" y="199161"/>
            <a:ext cx="8073103" cy="413990"/>
          </a:xfrm>
        </p:spPr>
        <p:txBody>
          <a:bodyPr/>
          <a:lstStyle/>
          <a:p>
            <a:r>
              <a:rPr lang="en-US" dirty="0"/>
              <a:t>Illustration of 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F106D-780F-1241-BEAC-1413BB3A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8ED1C-5434-D047-B31A-B92A15F7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E8236BF-250A-0C47-AA30-017F2742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1757758"/>
            <a:ext cx="5781675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A0D577-7357-C84F-92E8-23764D035B88}"/>
              </a:ext>
            </a:extLst>
          </p:cNvPr>
          <p:cNvSpPr txBox="1"/>
          <p:nvPr/>
        </p:nvSpPr>
        <p:spPr>
          <a:xfrm>
            <a:off x="1328527" y="3793824"/>
            <a:ext cx="781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</a:t>
            </a:r>
            <a:r>
              <a:rPr lang="en-US" dirty="0">
                <a:solidFill>
                  <a:srgbClr val="C00000"/>
                </a:solidFill>
              </a:rPr>
              <a:t>next layer header</a:t>
            </a:r>
            <a:r>
              <a:rPr lang="en-US" dirty="0"/>
              <a:t>, e.g., Transport layer such as TCP or UDP, </a:t>
            </a:r>
          </a:p>
          <a:p>
            <a:r>
              <a:rPr lang="en-US" dirty="0"/>
              <a:t>is only in the </a:t>
            </a:r>
            <a:r>
              <a:rPr lang="en-US" dirty="0">
                <a:solidFill>
                  <a:srgbClr val="C00000"/>
                </a:solidFill>
              </a:rPr>
              <a:t>first fragment</a:t>
            </a:r>
            <a:r>
              <a:rPr lang="en-US" dirty="0"/>
              <a:t>.</a:t>
            </a:r>
          </a:p>
          <a:p>
            <a:r>
              <a:rPr lang="en-US" dirty="0"/>
              <a:t>The second and consecutive fragments only carry application data.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66DD4D-9061-F348-88E5-916497A4FF9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7925" y="2197320"/>
            <a:ext cx="0" cy="1691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F69A6A-CCA0-BA4D-B305-BCCA9E4644E4}"/>
              </a:ext>
            </a:extLst>
          </p:cNvPr>
          <p:cNvCxnSpPr>
            <a:cxnSpLocks/>
          </p:cNvCxnSpPr>
          <p:nvPr/>
        </p:nvCxnSpPr>
        <p:spPr bwMode="auto">
          <a:xfrm flipV="1">
            <a:off x="3405353" y="3222079"/>
            <a:ext cx="0" cy="90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B7920-CF15-B046-8680-7A6BBFFA52E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4545" y="3253363"/>
            <a:ext cx="362607" cy="1111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3E1864-5111-3146-92FF-43F9571E0E54}"/>
              </a:ext>
            </a:extLst>
          </p:cNvPr>
          <p:cNvCxnSpPr/>
          <p:nvPr/>
        </p:nvCxnSpPr>
        <p:spPr bwMode="auto">
          <a:xfrm>
            <a:off x="3405353" y="2124798"/>
            <a:ext cx="0" cy="894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154" descr="underline_base">
            <a:extLst>
              <a:ext uri="{FF2B5EF4-FFF2-40B4-BE49-F238E27FC236}">
                <a16:creationId xmlns:a16="http://schemas.microsoft.com/office/drawing/2014/main" id="{FC7293B8-12F0-9E4F-B506-4FC61CF506D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9" y="689413"/>
            <a:ext cx="6284342" cy="25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43C4D34-F506-8648-A49B-9BEB9A169F31}"/>
              </a:ext>
            </a:extLst>
          </p:cNvPr>
          <p:cNvSpPr/>
          <p:nvPr/>
        </p:nvSpPr>
        <p:spPr bwMode="auto">
          <a:xfrm rot="16200000">
            <a:off x="4118653" y="346501"/>
            <a:ext cx="171202" cy="2842591"/>
          </a:xfrm>
          <a:prstGeom prst="rightBrace">
            <a:avLst>
              <a:gd name="adj1" fmla="val 8333"/>
              <a:gd name="adj2" fmla="val 50452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8774F-9744-884D-8206-DE9996D06EE1}"/>
              </a:ext>
            </a:extLst>
          </p:cNvPr>
          <p:cNvSpPr txBox="1"/>
          <p:nvPr/>
        </p:nvSpPr>
        <p:spPr>
          <a:xfrm>
            <a:off x="3816626" y="145359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764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reeform 1285">
            <a:extLst>
              <a:ext uri="{FF2B5EF4-FFF2-40B4-BE49-F238E27FC236}">
                <a16:creationId xmlns:a16="http://schemas.microsoft.com/office/drawing/2014/main" id="{BF3A6BEF-BC63-DB43-9DB7-C64B35DF36BD}"/>
              </a:ext>
            </a:extLst>
          </p:cNvPr>
          <p:cNvSpPr>
            <a:spLocks/>
          </p:cNvSpPr>
          <p:nvPr/>
        </p:nvSpPr>
        <p:spPr bwMode="auto">
          <a:xfrm>
            <a:off x="6748463" y="3516313"/>
            <a:ext cx="1314450" cy="674687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4" name="Freeform 1286">
            <a:extLst>
              <a:ext uri="{FF2B5EF4-FFF2-40B4-BE49-F238E27FC236}">
                <a16:creationId xmlns:a16="http://schemas.microsoft.com/office/drawing/2014/main" id="{D968E4F0-0187-9D4F-9EF9-7B20932812A2}"/>
              </a:ext>
            </a:extLst>
          </p:cNvPr>
          <p:cNvSpPr>
            <a:spLocks/>
          </p:cNvSpPr>
          <p:nvPr/>
        </p:nvSpPr>
        <p:spPr bwMode="auto">
          <a:xfrm>
            <a:off x="6767513" y="1990725"/>
            <a:ext cx="1730375" cy="1125538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5" name="Freeform 1287">
            <a:extLst>
              <a:ext uri="{FF2B5EF4-FFF2-40B4-BE49-F238E27FC236}">
                <a16:creationId xmlns:a16="http://schemas.microsoft.com/office/drawing/2014/main" id="{22C533B0-B478-224F-B904-127AC7000FAA}"/>
              </a:ext>
            </a:extLst>
          </p:cNvPr>
          <p:cNvSpPr>
            <a:spLocks/>
          </p:cNvSpPr>
          <p:nvPr/>
        </p:nvSpPr>
        <p:spPr bwMode="auto">
          <a:xfrm>
            <a:off x="4946650" y="1698625"/>
            <a:ext cx="1736725" cy="1071563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36" name="Group 1288">
            <a:extLst>
              <a:ext uri="{FF2B5EF4-FFF2-40B4-BE49-F238E27FC236}">
                <a16:creationId xmlns:a16="http://schemas.microsoft.com/office/drawing/2014/main" id="{7FD83A19-2AFA-9947-B0C1-25FFCEC51638}"/>
              </a:ext>
            </a:extLst>
          </p:cNvPr>
          <p:cNvGrpSpPr>
            <a:grpSpLocks/>
          </p:cNvGrpSpPr>
          <p:nvPr/>
        </p:nvGrpSpPr>
        <p:grpSpPr bwMode="auto">
          <a:xfrm>
            <a:off x="5022850" y="2963863"/>
            <a:ext cx="1458913" cy="933450"/>
            <a:chOff x="2889" y="1631"/>
            <a:chExt cx="980" cy="743"/>
          </a:xfrm>
        </p:grpSpPr>
        <p:sp>
          <p:nvSpPr>
            <p:cNvPr id="44654" name="Rectangle 1289">
              <a:extLst>
                <a:ext uri="{FF2B5EF4-FFF2-40B4-BE49-F238E27FC236}">
                  <a16:creationId xmlns:a16="http://schemas.microsoft.com/office/drawing/2014/main" id="{080B18DB-5D0C-5B46-9C24-A372A3B1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655" name="AutoShape 1290">
              <a:extLst>
                <a:ext uri="{FF2B5EF4-FFF2-40B4-BE49-F238E27FC236}">
                  <a16:creationId xmlns:a16="http://schemas.microsoft.com/office/drawing/2014/main" id="{05CB7130-8672-874F-B85A-A70E7B2B1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4037" name="Line 1291">
            <a:extLst>
              <a:ext uri="{FF2B5EF4-FFF2-40B4-BE49-F238E27FC236}">
                <a16:creationId xmlns:a16="http://schemas.microsoft.com/office/drawing/2014/main" id="{B5936A36-F080-7341-A2DC-F9C8414FD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0575" y="3802063"/>
            <a:ext cx="16351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8" name="Line 1292">
            <a:extLst>
              <a:ext uri="{FF2B5EF4-FFF2-40B4-BE49-F238E27FC236}">
                <a16:creationId xmlns:a16="http://schemas.microsoft.com/office/drawing/2014/main" id="{1AC51175-7182-1843-A930-82745822E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7413" y="3722688"/>
            <a:ext cx="27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Line 1293">
            <a:extLst>
              <a:ext uri="{FF2B5EF4-FFF2-40B4-BE49-F238E27FC236}">
                <a16:creationId xmlns:a16="http://schemas.microsoft.com/office/drawing/2014/main" id="{B14BA092-2EB9-A942-A548-C8CAE926AE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3808413"/>
            <a:ext cx="134938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0" name="Line 1294">
            <a:extLst>
              <a:ext uri="{FF2B5EF4-FFF2-40B4-BE49-F238E27FC236}">
                <a16:creationId xmlns:a16="http://schemas.microsoft.com/office/drawing/2014/main" id="{0EBF7A0C-869B-8E4C-9144-D217A5156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729038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1" name="Line 1295">
            <a:extLst>
              <a:ext uri="{FF2B5EF4-FFF2-40B4-BE49-F238E27FC236}">
                <a16:creationId xmlns:a16="http://schemas.microsoft.com/office/drawing/2014/main" id="{7CD38937-2A01-4A48-9043-DCAAE8959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5" y="2576513"/>
            <a:ext cx="5095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2" name="Line 1296">
            <a:extLst>
              <a:ext uri="{FF2B5EF4-FFF2-40B4-BE49-F238E27FC236}">
                <a16:creationId xmlns:a16="http://schemas.microsoft.com/office/drawing/2014/main" id="{9DB28E96-F42D-F94F-8E03-ACC29AD84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088" y="2392363"/>
            <a:ext cx="15240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3" name="Freeform 1297">
            <a:extLst>
              <a:ext uri="{FF2B5EF4-FFF2-40B4-BE49-F238E27FC236}">
                <a16:creationId xmlns:a16="http://schemas.microsoft.com/office/drawing/2014/main" id="{5789CF8B-E65A-1C49-901C-0545771B6DD2}"/>
              </a:ext>
            </a:extLst>
          </p:cNvPr>
          <p:cNvSpPr>
            <a:spLocks/>
          </p:cNvSpPr>
          <p:nvPr/>
        </p:nvSpPr>
        <p:spPr bwMode="auto">
          <a:xfrm>
            <a:off x="5241925" y="4367213"/>
            <a:ext cx="3079750" cy="1665287"/>
          </a:xfrm>
          <a:custGeom>
            <a:avLst/>
            <a:gdLst>
              <a:gd name="T0" fmla="*/ 2147483647 w 1940"/>
              <a:gd name="T1" fmla="*/ 2147483647 h 1049"/>
              <a:gd name="T2" fmla="*/ 2147483647 w 1940"/>
              <a:gd name="T3" fmla="*/ 2147483647 h 1049"/>
              <a:gd name="T4" fmla="*/ 2147483647 w 1940"/>
              <a:gd name="T5" fmla="*/ 2147483647 h 1049"/>
              <a:gd name="T6" fmla="*/ 2147483647 w 1940"/>
              <a:gd name="T7" fmla="*/ 2147483647 h 1049"/>
              <a:gd name="T8" fmla="*/ 2147483647 w 1940"/>
              <a:gd name="T9" fmla="*/ 2147483647 h 1049"/>
              <a:gd name="T10" fmla="*/ 2147483647 w 1940"/>
              <a:gd name="T11" fmla="*/ 2147483647 h 1049"/>
              <a:gd name="T12" fmla="*/ 2147483647 w 1940"/>
              <a:gd name="T13" fmla="*/ 2147483647 h 1049"/>
              <a:gd name="T14" fmla="*/ 2147483647 w 1940"/>
              <a:gd name="T15" fmla="*/ 2147483647 h 1049"/>
              <a:gd name="T16" fmla="*/ 2147483647 w 1940"/>
              <a:gd name="T17" fmla="*/ 2147483647 h 1049"/>
              <a:gd name="T18" fmla="*/ 2147483647 w 1940"/>
              <a:gd name="T19" fmla="*/ 2147483647 h 1049"/>
              <a:gd name="T20" fmla="*/ 2147483647 w 1940"/>
              <a:gd name="T21" fmla="*/ 2147483647 h 1049"/>
              <a:gd name="T22" fmla="*/ 2147483647 w 1940"/>
              <a:gd name="T23" fmla="*/ 2147483647 h 1049"/>
              <a:gd name="T24" fmla="*/ 2147483647 w 1940"/>
              <a:gd name="T25" fmla="*/ 2147483647 h 1049"/>
              <a:gd name="T26" fmla="*/ 2147483647 w 1940"/>
              <a:gd name="T27" fmla="*/ 2147483647 h 1049"/>
              <a:gd name="T28" fmla="*/ 2147483647 w 1940"/>
              <a:gd name="T29" fmla="*/ 2147483647 h 1049"/>
              <a:gd name="T30" fmla="*/ 2147483647 w 1940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298">
            <a:extLst>
              <a:ext uri="{FF2B5EF4-FFF2-40B4-BE49-F238E27FC236}">
                <a16:creationId xmlns:a16="http://schemas.microsoft.com/office/drawing/2014/main" id="{574D90CA-EED4-2B4A-B021-85546D7D9696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541419" y="5239544"/>
            <a:ext cx="474662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299">
            <a:extLst>
              <a:ext uri="{FF2B5EF4-FFF2-40B4-BE49-F238E27FC236}">
                <a16:creationId xmlns:a16="http://schemas.microsoft.com/office/drawing/2014/main" id="{1451407F-13F4-7A48-BECE-46E0A5B08E5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735888" y="5429250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300">
            <a:extLst>
              <a:ext uri="{FF2B5EF4-FFF2-40B4-BE49-F238E27FC236}">
                <a16:creationId xmlns:a16="http://schemas.microsoft.com/office/drawing/2014/main" id="{427AFAD7-764F-DD4C-BF5D-F392F34F255A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843837" y="5027613"/>
            <a:ext cx="193675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301">
            <a:extLst>
              <a:ext uri="{FF2B5EF4-FFF2-40B4-BE49-F238E27FC236}">
                <a16:creationId xmlns:a16="http://schemas.microsoft.com/office/drawing/2014/main" id="{7110CFFB-9E0C-2F4E-AA65-C7078B7AA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4686300"/>
            <a:ext cx="3905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302">
            <a:extLst>
              <a:ext uri="{FF2B5EF4-FFF2-40B4-BE49-F238E27FC236}">
                <a16:creationId xmlns:a16="http://schemas.microsoft.com/office/drawing/2014/main" id="{D39EF9C7-38C8-CF4B-AE55-41227C908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763" y="4673600"/>
            <a:ext cx="322262" cy="19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303">
            <a:extLst>
              <a:ext uri="{FF2B5EF4-FFF2-40B4-BE49-F238E27FC236}">
                <a16:creationId xmlns:a16="http://schemas.microsoft.com/office/drawing/2014/main" id="{BC9A63E2-C5F6-DC49-9C03-A141D12E33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4625" y="4965700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305">
            <a:extLst>
              <a:ext uri="{FF2B5EF4-FFF2-40B4-BE49-F238E27FC236}">
                <a16:creationId xmlns:a16="http://schemas.microsoft.com/office/drawing/2014/main" id="{7626650B-9144-AC4A-B8BC-804D1E242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5175" y="4762500"/>
            <a:ext cx="233363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1306">
            <a:extLst>
              <a:ext uri="{FF2B5EF4-FFF2-40B4-BE49-F238E27FC236}">
                <a16:creationId xmlns:a16="http://schemas.microsoft.com/office/drawing/2014/main" id="{7A0A3C45-FA2C-F04B-A127-6085F80C3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6413" y="4999038"/>
            <a:ext cx="403225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1309">
            <a:extLst>
              <a:ext uri="{FF2B5EF4-FFF2-40B4-BE49-F238E27FC236}">
                <a16:creationId xmlns:a16="http://schemas.microsoft.com/office/drawing/2014/main" id="{510B3B7B-9DCE-2E44-951C-B71A778BB3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5054600"/>
            <a:ext cx="1778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1310">
            <a:extLst>
              <a:ext uri="{FF2B5EF4-FFF2-40B4-BE49-F238E27FC236}">
                <a16:creationId xmlns:a16="http://schemas.microsoft.com/office/drawing/2014/main" id="{FCB9E3CF-8044-D048-8335-37F10613B0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5563" y="5038725"/>
            <a:ext cx="158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1311">
            <a:extLst>
              <a:ext uri="{FF2B5EF4-FFF2-40B4-BE49-F238E27FC236}">
                <a16:creationId xmlns:a16="http://schemas.microsoft.com/office/drawing/2014/main" id="{7B9A95DF-6165-C847-9B17-C6BBF859D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3" y="5041900"/>
            <a:ext cx="50323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1313">
            <a:extLst>
              <a:ext uri="{FF2B5EF4-FFF2-40B4-BE49-F238E27FC236}">
                <a16:creationId xmlns:a16="http://schemas.microsoft.com/office/drawing/2014/main" id="{633C84CE-F073-E043-80AE-7C8178832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6150" y="3511550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1314">
            <a:extLst>
              <a:ext uri="{FF2B5EF4-FFF2-40B4-BE49-F238E27FC236}">
                <a16:creationId xmlns:a16="http://schemas.microsoft.com/office/drawing/2014/main" id="{ED950E72-42EB-214A-8A0F-49A04FFBE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1550" y="2481263"/>
            <a:ext cx="123825" cy="87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1315">
            <a:extLst>
              <a:ext uri="{FF2B5EF4-FFF2-40B4-BE49-F238E27FC236}">
                <a16:creationId xmlns:a16="http://schemas.microsoft.com/office/drawing/2014/main" id="{E9FC2062-5AA5-E24D-8B3B-E74B40BB6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0100" y="2654300"/>
            <a:ext cx="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1316">
            <a:extLst>
              <a:ext uri="{FF2B5EF4-FFF2-40B4-BE49-F238E27FC236}">
                <a16:creationId xmlns:a16="http://schemas.microsoft.com/office/drawing/2014/main" id="{80E2AB1A-A87D-0F42-90C7-8CB51B31D2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1550" y="2551113"/>
            <a:ext cx="2635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1317">
            <a:extLst>
              <a:ext uri="{FF2B5EF4-FFF2-40B4-BE49-F238E27FC236}">
                <a16:creationId xmlns:a16="http://schemas.microsoft.com/office/drawing/2014/main" id="{6A6F5BEF-128A-A84A-AF76-5476991A7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6675" y="2549525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1318">
            <a:extLst>
              <a:ext uri="{FF2B5EF4-FFF2-40B4-BE49-F238E27FC236}">
                <a16:creationId xmlns:a16="http://schemas.microsoft.com/office/drawing/2014/main" id="{7401770C-D702-1D44-84CE-2AADED55F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2855913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1319">
            <a:extLst>
              <a:ext uri="{FF2B5EF4-FFF2-40B4-BE49-F238E27FC236}">
                <a16:creationId xmlns:a16="http://schemas.microsoft.com/office/drawing/2014/main" id="{91C2DB75-B1E3-CB4E-A50B-F664420866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5625" y="3722688"/>
            <a:ext cx="1682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Line 1320">
            <a:extLst>
              <a:ext uri="{FF2B5EF4-FFF2-40B4-BE49-F238E27FC236}">
                <a16:creationId xmlns:a16="http://schemas.microsoft.com/office/drawing/2014/main" id="{99E1E13F-1B4A-594A-8FAA-4F7AD6150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4638" y="2846388"/>
            <a:ext cx="17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3" name="Line 1321">
            <a:extLst>
              <a:ext uri="{FF2B5EF4-FFF2-40B4-BE49-F238E27FC236}">
                <a16:creationId xmlns:a16="http://schemas.microsoft.com/office/drawing/2014/main" id="{318912E1-3708-D748-9062-7A9225B6D6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563" y="2922588"/>
            <a:ext cx="98425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4" name="Line 1322">
            <a:extLst>
              <a:ext uri="{FF2B5EF4-FFF2-40B4-BE49-F238E27FC236}">
                <a16:creationId xmlns:a16="http://schemas.microsoft.com/office/drawing/2014/main" id="{BE0A1B5F-F8C2-BB4A-BCF7-9BF2FB593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2700" y="2922588"/>
            <a:ext cx="111125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5" name="Line 1323">
            <a:extLst>
              <a:ext uri="{FF2B5EF4-FFF2-40B4-BE49-F238E27FC236}">
                <a16:creationId xmlns:a16="http://schemas.microsoft.com/office/drawing/2014/main" id="{6F95B21D-7935-0142-8031-4D4363C425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6750" y="4064000"/>
            <a:ext cx="227013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66" name="Group 1324">
            <a:extLst>
              <a:ext uri="{FF2B5EF4-FFF2-40B4-BE49-F238E27FC236}">
                <a16:creationId xmlns:a16="http://schemas.microsoft.com/office/drawing/2014/main" id="{E66D3972-7551-C24E-BCAB-F693FCDAB7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19738" y="4522788"/>
            <a:ext cx="414337" cy="373062"/>
            <a:chOff x="2839" y="3501"/>
            <a:chExt cx="755" cy="803"/>
          </a:xfrm>
        </p:grpSpPr>
        <p:pic>
          <p:nvPicPr>
            <p:cNvPr id="44652" name="Picture 1325" descr="desktop_computer_stylized_medium">
              <a:extLst>
                <a:ext uri="{FF2B5EF4-FFF2-40B4-BE49-F238E27FC236}">
                  <a16:creationId xmlns:a16="http://schemas.microsoft.com/office/drawing/2014/main" id="{1590BFDA-98EC-4744-9535-5224AF191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653" name="Freeform 1326">
              <a:extLst>
                <a:ext uri="{FF2B5EF4-FFF2-40B4-BE49-F238E27FC236}">
                  <a16:creationId xmlns:a16="http://schemas.microsoft.com/office/drawing/2014/main" id="{0D7F0F71-8CA2-5843-8BBE-70B85CE24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4067" name="Group 1327">
            <a:extLst>
              <a:ext uri="{FF2B5EF4-FFF2-40B4-BE49-F238E27FC236}">
                <a16:creationId xmlns:a16="http://schemas.microsoft.com/office/drawing/2014/main" id="{1545BB7B-8B14-5341-B1DD-A194D27FC5F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02238" y="4943475"/>
            <a:ext cx="482600" cy="406400"/>
            <a:chOff x="2839" y="3501"/>
            <a:chExt cx="755" cy="803"/>
          </a:xfrm>
        </p:grpSpPr>
        <p:pic>
          <p:nvPicPr>
            <p:cNvPr id="44650" name="Picture 1328" descr="desktop_computer_stylized_medium">
              <a:extLst>
                <a:ext uri="{FF2B5EF4-FFF2-40B4-BE49-F238E27FC236}">
                  <a16:creationId xmlns:a16="http://schemas.microsoft.com/office/drawing/2014/main" id="{E190D1B4-A044-7240-946B-7A25289A6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651" name="Freeform 1329">
              <a:extLst>
                <a:ext uri="{FF2B5EF4-FFF2-40B4-BE49-F238E27FC236}">
                  <a16:creationId xmlns:a16="http://schemas.microsoft.com/office/drawing/2014/main" id="{E6FA4A5E-913D-5F49-9FDC-F4432B32F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4068" name="Group 1330">
            <a:extLst>
              <a:ext uri="{FF2B5EF4-FFF2-40B4-BE49-F238E27FC236}">
                <a16:creationId xmlns:a16="http://schemas.microsoft.com/office/drawing/2014/main" id="{891A63B4-20A6-8549-BAD8-7B1C843566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80075" y="5245100"/>
            <a:ext cx="427038" cy="349250"/>
            <a:chOff x="2839" y="3501"/>
            <a:chExt cx="755" cy="803"/>
          </a:xfrm>
        </p:grpSpPr>
        <p:pic>
          <p:nvPicPr>
            <p:cNvPr id="44648" name="Picture 1331" descr="desktop_computer_stylized_medium">
              <a:extLst>
                <a:ext uri="{FF2B5EF4-FFF2-40B4-BE49-F238E27FC236}">
                  <a16:creationId xmlns:a16="http://schemas.microsoft.com/office/drawing/2014/main" id="{85B976AD-0186-D24E-97B7-25A0FC3E9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649" name="Freeform 1332">
              <a:extLst>
                <a:ext uri="{FF2B5EF4-FFF2-40B4-BE49-F238E27FC236}">
                  <a16:creationId xmlns:a16="http://schemas.microsoft.com/office/drawing/2014/main" id="{4994473F-374D-304C-A12E-D695271E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4069" name="Group 1333">
            <a:extLst>
              <a:ext uri="{FF2B5EF4-FFF2-40B4-BE49-F238E27FC236}">
                <a16:creationId xmlns:a16="http://schemas.microsoft.com/office/drawing/2014/main" id="{38393E85-2BC7-F447-9D97-9ED1EB455C4A}"/>
              </a:ext>
            </a:extLst>
          </p:cNvPr>
          <p:cNvGrpSpPr>
            <a:grpSpLocks/>
          </p:cNvGrpSpPr>
          <p:nvPr/>
        </p:nvGrpSpPr>
        <p:grpSpPr bwMode="auto">
          <a:xfrm>
            <a:off x="6294438" y="5227638"/>
            <a:ext cx="427037" cy="350837"/>
            <a:chOff x="2839" y="3501"/>
            <a:chExt cx="755" cy="803"/>
          </a:xfrm>
        </p:grpSpPr>
        <p:pic>
          <p:nvPicPr>
            <p:cNvPr id="44646" name="Picture 1334" descr="desktop_computer_stylized_medium">
              <a:extLst>
                <a:ext uri="{FF2B5EF4-FFF2-40B4-BE49-F238E27FC236}">
                  <a16:creationId xmlns:a16="http://schemas.microsoft.com/office/drawing/2014/main" id="{DE3EF28C-6C7E-D542-8425-24A510FA6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647" name="Freeform 1335">
              <a:extLst>
                <a:ext uri="{FF2B5EF4-FFF2-40B4-BE49-F238E27FC236}">
                  <a16:creationId xmlns:a16="http://schemas.microsoft.com/office/drawing/2014/main" id="{B93B410A-C099-664C-83D7-B16E26CE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44070" name="Picture 1336" descr="car_icon_small">
            <a:extLst>
              <a:ext uri="{FF2B5EF4-FFF2-40B4-BE49-F238E27FC236}">
                <a16:creationId xmlns:a16="http://schemas.microsoft.com/office/drawing/2014/main" id="{182424AC-6365-7942-B2DD-9A3DCD0B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709738"/>
            <a:ext cx="849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71" name="Group 1337">
            <a:extLst>
              <a:ext uri="{FF2B5EF4-FFF2-40B4-BE49-F238E27FC236}">
                <a16:creationId xmlns:a16="http://schemas.microsoft.com/office/drawing/2014/main" id="{88EA844C-0DB6-EF4D-A6EA-96BAD00F5939}"/>
              </a:ext>
            </a:extLst>
          </p:cNvPr>
          <p:cNvGrpSpPr>
            <a:grpSpLocks/>
          </p:cNvGrpSpPr>
          <p:nvPr/>
        </p:nvGrpSpPr>
        <p:grpSpPr bwMode="auto">
          <a:xfrm>
            <a:off x="5357813" y="1535113"/>
            <a:ext cx="415925" cy="385762"/>
            <a:chOff x="2751" y="1851"/>
            <a:chExt cx="462" cy="478"/>
          </a:xfrm>
        </p:grpSpPr>
        <p:pic>
          <p:nvPicPr>
            <p:cNvPr id="44644" name="Picture 1338" descr="iphone_stylized_small">
              <a:extLst>
                <a:ext uri="{FF2B5EF4-FFF2-40B4-BE49-F238E27FC236}">
                  <a16:creationId xmlns:a16="http://schemas.microsoft.com/office/drawing/2014/main" id="{DE6E3A90-2A8C-844E-8618-EB0107A72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645" name="Picture 1339" descr="antenna_radiation_stylized">
              <a:extLst>
                <a:ext uri="{FF2B5EF4-FFF2-40B4-BE49-F238E27FC236}">
                  <a16:creationId xmlns:a16="http://schemas.microsoft.com/office/drawing/2014/main" id="{E39B347E-BF7F-A04F-8EA4-238BB1B75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72" name="Group 1340">
            <a:extLst>
              <a:ext uri="{FF2B5EF4-FFF2-40B4-BE49-F238E27FC236}">
                <a16:creationId xmlns:a16="http://schemas.microsoft.com/office/drawing/2014/main" id="{432CB81D-AA0A-BF45-88C1-75A873035C8A}"/>
              </a:ext>
            </a:extLst>
          </p:cNvPr>
          <p:cNvGrpSpPr>
            <a:grpSpLocks/>
          </p:cNvGrpSpPr>
          <p:nvPr/>
        </p:nvGrpSpPr>
        <p:grpSpPr bwMode="auto">
          <a:xfrm>
            <a:off x="7434263" y="2384425"/>
            <a:ext cx="390525" cy="169863"/>
            <a:chOff x="4650" y="1129"/>
            <a:chExt cx="246" cy="95"/>
          </a:xfrm>
        </p:grpSpPr>
        <p:sp>
          <p:nvSpPr>
            <p:cNvPr id="44636" name="Oval 407">
              <a:extLst>
                <a:ext uri="{FF2B5EF4-FFF2-40B4-BE49-F238E27FC236}">
                  <a16:creationId xmlns:a16="http://schemas.microsoft.com/office/drawing/2014/main" id="{CDC51584-078E-234A-B645-795485566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37" name="Rectangle 410">
              <a:extLst>
                <a:ext uri="{FF2B5EF4-FFF2-40B4-BE49-F238E27FC236}">
                  <a16:creationId xmlns:a16="http://schemas.microsoft.com/office/drawing/2014/main" id="{0E2F2426-5B01-A549-BF7D-AF8391F9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38" name="Oval 411">
              <a:extLst>
                <a:ext uri="{FF2B5EF4-FFF2-40B4-BE49-F238E27FC236}">
                  <a16:creationId xmlns:a16="http://schemas.microsoft.com/office/drawing/2014/main" id="{6C7BC0D9-0888-B242-8A48-1E261CF66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639" name="Group 1344">
              <a:extLst>
                <a:ext uri="{FF2B5EF4-FFF2-40B4-BE49-F238E27FC236}">
                  <a16:creationId xmlns:a16="http://schemas.microsoft.com/office/drawing/2014/main" id="{59FFB24C-8D0D-E04D-9744-C6869B56F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42" name="Freeform 1345">
                <a:extLst>
                  <a:ext uri="{FF2B5EF4-FFF2-40B4-BE49-F238E27FC236}">
                    <a16:creationId xmlns:a16="http://schemas.microsoft.com/office/drawing/2014/main" id="{C4A34FC7-7FCE-F041-9F5B-CBD42FBE4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43" name="Freeform 1346">
                <a:extLst>
                  <a:ext uri="{FF2B5EF4-FFF2-40B4-BE49-F238E27FC236}">
                    <a16:creationId xmlns:a16="http://schemas.microsoft.com/office/drawing/2014/main" id="{8D8FF48A-9A4A-D54A-9EFE-DF8B34E04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40" name="Line 1347">
              <a:extLst>
                <a:ext uri="{FF2B5EF4-FFF2-40B4-BE49-F238E27FC236}">
                  <a16:creationId xmlns:a16="http://schemas.microsoft.com/office/drawing/2014/main" id="{93F87927-7568-1B4D-BCC0-76FA557D2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41" name="Line 1348">
              <a:extLst>
                <a:ext uri="{FF2B5EF4-FFF2-40B4-BE49-F238E27FC236}">
                  <a16:creationId xmlns:a16="http://schemas.microsoft.com/office/drawing/2014/main" id="{CCB1BFCF-9D7D-E94D-B26F-2781B94C1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73" name="Group 1349">
            <a:extLst>
              <a:ext uri="{FF2B5EF4-FFF2-40B4-BE49-F238E27FC236}">
                <a16:creationId xmlns:a16="http://schemas.microsoft.com/office/drawing/2014/main" id="{B8E7E155-B36E-7746-9A1C-8995E2A8D896}"/>
              </a:ext>
            </a:extLst>
          </p:cNvPr>
          <p:cNvGrpSpPr>
            <a:grpSpLocks/>
          </p:cNvGrpSpPr>
          <p:nvPr/>
        </p:nvGrpSpPr>
        <p:grpSpPr bwMode="auto">
          <a:xfrm>
            <a:off x="7507288" y="2746375"/>
            <a:ext cx="390525" cy="176213"/>
            <a:chOff x="4650" y="1129"/>
            <a:chExt cx="246" cy="95"/>
          </a:xfrm>
        </p:grpSpPr>
        <p:sp>
          <p:nvSpPr>
            <p:cNvPr id="44628" name="Oval 407">
              <a:extLst>
                <a:ext uri="{FF2B5EF4-FFF2-40B4-BE49-F238E27FC236}">
                  <a16:creationId xmlns:a16="http://schemas.microsoft.com/office/drawing/2014/main" id="{27B6EDA4-0244-2D41-9015-2DCD45CB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29" name="Rectangle 410">
              <a:extLst>
                <a:ext uri="{FF2B5EF4-FFF2-40B4-BE49-F238E27FC236}">
                  <a16:creationId xmlns:a16="http://schemas.microsoft.com/office/drawing/2014/main" id="{EA23F440-769C-6544-8128-E3A873D5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30" name="Oval 411">
              <a:extLst>
                <a:ext uri="{FF2B5EF4-FFF2-40B4-BE49-F238E27FC236}">
                  <a16:creationId xmlns:a16="http://schemas.microsoft.com/office/drawing/2014/main" id="{6D8A5A5E-6686-D940-9331-8299C341B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631" name="Group 1353">
              <a:extLst>
                <a:ext uri="{FF2B5EF4-FFF2-40B4-BE49-F238E27FC236}">
                  <a16:creationId xmlns:a16="http://schemas.microsoft.com/office/drawing/2014/main" id="{546F7F8D-048B-F242-A226-B7667D07E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34" name="Freeform 1354">
                <a:extLst>
                  <a:ext uri="{FF2B5EF4-FFF2-40B4-BE49-F238E27FC236}">
                    <a16:creationId xmlns:a16="http://schemas.microsoft.com/office/drawing/2014/main" id="{3942027F-0D72-3741-8E1E-91792351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35" name="Freeform 1355">
                <a:extLst>
                  <a:ext uri="{FF2B5EF4-FFF2-40B4-BE49-F238E27FC236}">
                    <a16:creationId xmlns:a16="http://schemas.microsoft.com/office/drawing/2014/main" id="{1B9BA8C5-4B9D-C34F-A179-6762AEFF5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32" name="Line 1356">
              <a:extLst>
                <a:ext uri="{FF2B5EF4-FFF2-40B4-BE49-F238E27FC236}">
                  <a16:creationId xmlns:a16="http://schemas.microsoft.com/office/drawing/2014/main" id="{91B6175D-2B0C-154B-835E-829C41C31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33" name="Line 1357">
              <a:extLst>
                <a:ext uri="{FF2B5EF4-FFF2-40B4-BE49-F238E27FC236}">
                  <a16:creationId xmlns:a16="http://schemas.microsoft.com/office/drawing/2014/main" id="{4CBE29F9-8194-E240-9467-33FF52D2A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74" name="Group 1358">
            <a:extLst>
              <a:ext uri="{FF2B5EF4-FFF2-40B4-BE49-F238E27FC236}">
                <a16:creationId xmlns:a16="http://schemas.microsoft.com/office/drawing/2014/main" id="{74FAD8E1-19A1-1B45-A854-F238B7423CB0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2482850"/>
            <a:ext cx="390525" cy="169863"/>
            <a:chOff x="4650" y="1129"/>
            <a:chExt cx="246" cy="95"/>
          </a:xfrm>
        </p:grpSpPr>
        <p:sp>
          <p:nvSpPr>
            <p:cNvPr id="44620" name="Oval 407">
              <a:extLst>
                <a:ext uri="{FF2B5EF4-FFF2-40B4-BE49-F238E27FC236}">
                  <a16:creationId xmlns:a16="http://schemas.microsoft.com/office/drawing/2014/main" id="{985FAA8F-A5D9-4442-8477-FE7187CBC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21" name="Rectangle 410">
              <a:extLst>
                <a:ext uri="{FF2B5EF4-FFF2-40B4-BE49-F238E27FC236}">
                  <a16:creationId xmlns:a16="http://schemas.microsoft.com/office/drawing/2014/main" id="{F946316B-60E7-A74B-82ED-2013C4906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22" name="Oval 411">
              <a:extLst>
                <a:ext uri="{FF2B5EF4-FFF2-40B4-BE49-F238E27FC236}">
                  <a16:creationId xmlns:a16="http://schemas.microsoft.com/office/drawing/2014/main" id="{6A073588-233F-D441-971C-4671F1C03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623" name="Group 1362">
              <a:extLst>
                <a:ext uri="{FF2B5EF4-FFF2-40B4-BE49-F238E27FC236}">
                  <a16:creationId xmlns:a16="http://schemas.microsoft.com/office/drawing/2014/main" id="{8A3F6671-796D-0449-8DA9-4DA987D53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26" name="Freeform 1363">
                <a:extLst>
                  <a:ext uri="{FF2B5EF4-FFF2-40B4-BE49-F238E27FC236}">
                    <a16:creationId xmlns:a16="http://schemas.microsoft.com/office/drawing/2014/main" id="{69D7B0F8-4C94-884F-AD3E-54A47A135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27" name="Freeform 1364">
                <a:extLst>
                  <a:ext uri="{FF2B5EF4-FFF2-40B4-BE49-F238E27FC236}">
                    <a16:creationId xmlns:a16="http://schemas.microsoft.com/office/drawing/2014/main" id="{A7E5186A-3BFB-AB4A-8B4E-CD0342344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24" name="Line 1365">
              <a:extLst>
                <a:ext uri="{FF2B5EF4-FFF2-40B4-BE49-F238E27FC236}">
                  <a16:creationId xmlns:a16="http://schemas.microsoft.com/office/drawing/2014/main" id="{061E89D4-5766-E74F-9518-7E7CD3503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25" name="Line 1366">
              <a:extLst>
                <a:ext uri="{FF2B5EF4-FFF2-40B4-BE49-F238E27FC236}">
                  <a16:creationId xmlns:a16="http://schemas.microsoft.com/office/drawing/2014/main" id="{750A2EA3-F7DD-8A48-957D-B9CD0113E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75" name="Group 1367">
            <a:extLst>
              <a:ext uri="{FF2B5EF4-FFF2-40B4-BE49-F238E27FC236}">
                <a16:creationId xmlns:a16="http://schemas.microsoft.com/office/drawing/2014/main" id="{AEB1A971-5D8C-FA48-BCEC-EAC7E961592B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2746375"/>
            <a:ext cx="390525" cy="169863"/>
            <a:chOff x="4650" y="1129"/>
            <a:chExt cx="246" cy="95"/>
          </a:xfrm>
        </p:grpSpPr>
        <p:sp>
          <p:nvSpPr>
            <p:cNvPr id="44612" name="Oval 407">
              <a:extLst>
                <a:ext uri="{FF2B5EF4-FFF2-40B4-BE49-F238E27FC236}">
                  <a16:creationId xmlns:a16="http://schemas.microsoft.com/office/drawing/2014/main" id="{31FB819B-2312-4A4A-B393-4B0B5F30C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13" name="Rectangle 410">
              <a:extLst>
                <a:ext uri="{FF2B5EF4-FFF2-40B4-BE49-F238E27FC236}">
                  <a16:creationId xmlns:a16="http://schemas.microsoft.com/office/drawing/2014/main" id="{99CB8E7C-ED3B-7046-85A9-FE2C78947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14" name="Oval 411">
              <a:extLst>
                <a:ext uri="{FF2B5EF4-FFF2-40B4-BE49-F238E27FC236}">
                  <a16:creationId xmlns:a16="http://schemas.microsoft.com/office/drawing/2014/main" id="{337C3521-A835-1D45-B532-ADBBF91C3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615" name="Group 1371">
              <a:extLst>
                <a:ext uri="{FF2B5EF4-FFF2-40B4-BE49-F238E27FC236}">
                  <a16:creationId xmlns:a16="http://schemas.microsoft.com/office/drawing/2014/main" id="{4B31F454-6829-AC4B-B873-782FC45F2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18" name="Freeform 1372">
                <a:extLst>
                  <a:ext uri="{FF2B5EF4-FFF2-40B4-BE49-F238E27FC236}">
                    <a16:creationId xmlns:a16="http://schemas.microsoft.com/office/drawing/2014/main" id="{3BC36AD6-3ABA-5246-B96F-D76B485E6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19" name="Freeform 1373">
                <a:extLst>
                  <a:ext uri="{FF2B5EF4-FFF2-40B4-BE49-F238E27FC236}">
                    <a16:creationId xmlns:a16="http://schemas.microsoft.com/office/drawing/2014/main" id="{F8B65C82-90A9-6843-92CB-376785571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16" name="Line 1374">
              <a:extLst>
                <a:ext uri="{FF2B5EF4-FFF2-40B4-BE49-F238E27FC236}">
                  <a16:creationId xmlns:a16="http://schemas.microsoft.com/office/drawing/2014/main" id="{20039A9D-417B-4F44-86DD-30AFCFD75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17" name="Line 1375">
              <a:extLst>
                <a:ext uri="{FF2B5EF4-FFF2-40B4-BE49-F238E27FC236}">
                  <a16:creationId xmlns:a16="http://schemas.microsoft.com/office/drawing/2014/main" id="{06645261-A27C-7E46-93C3-EC228E272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76" name="Line 1376">
            <a:extLst>
              <a:ext uri="{FF2B5EF4-FFF2-40B4-BE49-F238E27FC236}">
                <a16:creationId xmlns:a16="http://schemas.microsoft.com/office/drawing/2014/main" id="{968CCFDA-DBE8-F346-A83C-03C989C06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284480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77" name="Group 1377">
            <a:extLst>
              <a:ext uri="{FF2B5EF4-FFF2-40B4-BE49-F238E27FC236}">
                <a16:creationId xmlns:a16="http://schemas.microsoft.com/office/drawing/2014/main" id="{0494DBF7-1ADE-E64F-9D92-9889C6312597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3900488"/>
            <a:ext cx="485775" cy="203200"/>
            <a:chOff x="4650" y="1129"/>
            <a:chExt cx="246" cy="95"/>
          </a:xfrm>
        </p:grpSpPr>
        <p:sp>
          <p:nvSpPr>
            <p:cNvPr id="44604" name="Oval 407">
              <a:extLst>
                <a:ext uri="{FF2B5EF4-FFF2-40B4-BE49-F238E27FC236}">
                  <a16:creationId xmlns:a16="http://schemas.microsoft.com/office/drawing/2014/main" id="{28ADE359-B79B-A24B-A812-7E79DB5AD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05" name="Rectangle 410">
              <a:extLst>
                <a:ext uri="{FF2B5EF4-FFF2-40B4-BE49-F238E27FC236}">
                  <a16:creationId xmlns:a16="http://schemas.microsoft.com/office/drawing/2014/main" id="{CDD2A460-57C7-F149-BC4E-79B3FDD36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606" name="Oval 411">
              <a:extLst>
                <a:ext uri="{FF2B5EF4-FFF2-40B4-BE49-F238E27FC236}">
                  <a16:creationId xmlns:a16="http://schemas.microsoft.com/office/drawing/2014/main" id="{75DD1EF4-3A32-EF43-BC5A-C36CCF0B5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607" name="Group 1381">
              <a:extLst>
                <a:ext uri="{FF2B5EF4-FFF2-40B4-BE49-F238E27FC236}">
                  <a16:creationId xmlns:a16="http://schemas.microsoft.com/office/drawing/2014/main" id="{37A005E4-6602-9149-B1A6-72818B963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10" name="Freeform 1382">
                <a:extLst>
                  <a:ext uri="{FF2B5EF4-FFF2-40B4-BE49-F238E27FC236}">
                    <a16:creationId xmlns:a16="http://schemas.microsoft.com/office/drawing/2014/main" id="{03AD59C3-1441-D54F-ADA2-1E3B01282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11" name="Freeform 1383">
                <a:extLst>
                  <a:ext uri="{FF2B5EF4-FFF2-40B4-BE49-F238E27FC236}">
                    <a16:creationId xmlns:a16="http://schemas.microsoft.com/office/drawing/2014/main" id="{157ACF16-8D66-4A4D-8C42-095F41852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08" name="Line 1384">
              <a:extLst>
                <a:ext uri="{FF2B5EF4-FFF2-40B4-BE49-F238E27FC236}">
                  <a16:creationId xmlns:a16="http://schemas.microsoft.com/office/drawing/2014/main" id="{A512BF8B-256C-6D46-B37C-159D5A920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9" name="Line 1385">
              <a:extLst>
                <a:ext uri="{FF2B5EF4-FFF2-40B4-BE49-F238E27FC236}">
                  <a16:creationId xmlns:a16="http://schemas.microsoft.com/office/drawing/2014/main" id="{346DEBC6-780D-B148-AA82-A6A34E6CB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78" name="Group 1386">
            <a:extLst>
              <a:ext uri="{FF2B5EF4-FFF2-40B4-BE49-F238E27FC236}">
                <a16:creationId xmlns:a16="http://schemas.microsoft.com/office/drawing/2014/main" id="{C7477E41-DA6D-1349-A9B1-BD54C36D83F9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3619500"/>
            <a:ext cx="485775" cy="203200"/>
            <a:chOff x="4650" y="1129"/>
            <a:chExt cx="246" cy="95"/>
          </a:xfrm>
        </p:grpSpPr>
        <p:sp>
          <p:nvSpPr>
            <p:cNvPr id="44596" name="Oval 407">
              <a:extLst>
                <a:ext uri="{FF2B5EF4-FFF2-40B4-BE49-F238E27FC236}">
                  <a16:creationId xmlns:a16="http://schemas.microsoft.com/office/drawing/2014/main" id="{8615B9E0-1216-C642-BDE4-D788953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97" name="Rectangle 410">
              <a:extLst>
                <a:ext uri="{FF2B5EF4-FFF2-40B4-BE49-F238E27FC236}">
                  <a16:creationId xmlns:a16="http://schemas.microsoft.com/office/drawing/2014/main" id="{FEE24B14-A02C-0347-8A79-2D2B00710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98" name="Oval 411">
              <a:extLst>
                <a:ext uri="{FF2B5EF4-FFF2-40B4-BE49-F238E27FC236}">
                  <a16:creationId xmlns:a16="http://schemas.microsoft.com/office/drawing/2014/main" id="{209C3E1C-C7F7-594C-B570-DD43EF47C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99" name="Group 1390">
              <a:extLst>
                <a:ext uri="{FF2B5EF4-FFF2-40B4-BE49-F238E27FC236}">
                  <a16:creationId xmlns:a16="http://schemas.microsoft.com/office/drawing/2014/main" id="{6181B652-1B65-094D-8E4C-7E746E6F52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602" name="Freeform 1391">
                <a:extLst>
                  <a:ext uri="{FF2B5EF4-FFF2-40B4-BE49-F238E27FC236}">
                    <a16:creationId xmlns:a16="http://schemas.microsoft.com/office/drawing/2014/main" id="{D843920F-E399-6942-B613-90D3750DD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03" name="Freeform 1392">
                <a:extLst>
                  <a:ext uri="{FF2B5EF4-FFF2-40B4-BE49-F238E27FC236}">
                    <a16:creationId xmlns:a16="http://schemas.microsoft.com/office/drawing/2014/main" id="{724E916C-0814-EE42-B60D-3C648C602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600" name="Line 1393">
              <a:extLst>
                <a:ext uri="{FF2B5EF4-FFF2-40B4-BE49-F238E27FC236}">
                  <a16:creationId xmlns:a16="http://schemas.microsoft.com/office/drawing/2014/main" id="{AD3CD15A-1A8A-D347-8194-48751066F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1" name="Line 1394">
              <a:extLst>
                <a:ext uri="{FF2B5EF4-FFF2-40B4-BE49-F238E27FC236}">
                  <a16:creationId xmlns:a16="http://schemas.microsoft.com/office/drawing/2014/main" id="{78EBEC02-BF5A-534E-A4FA-276791EDA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79" name="Group 1395">
            <a:extLst>
              <a:ext uri="{FF2B5EF4-FFF2-40B4-BE49-F238E27FC236}">
                <a16:creationId xmlns:a16="http://schemas.microsoft.com/office/drawing/2014/main" id="{90A3A1F2-0A83-7A4F-8454-AF766433AE4F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3632200"/>
            <a:ext cx="485775" cy="203200"/>
            <a:chOff x="4650" y="1129"/>
            <a:chExt cx="246" cy="95"/>
          </a:xfrm>
        </p:grpSpPr>
        <p:sp>
          <p:nvSpPr>
            <p:cNvPr id="44588" name="Oval 407">
              <a:extLst>
                <a:ext uri="{FF2B5EF4-FFF2-40B4-BE49-F238E27FC236}">
                  <a16:creationId xmlns:a16="http://schemas.microsoft.com/office/drawing/2014/main" id="{7C6BD776-5337-B245-AA61-B3C50FA9D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89" name="Rectangle 410">
              <a:extLst>
                <a:ext uri="{FF2B5EF4-FFF2-40B4-BE49-F238E27FC236}">
                  <a16:creationId xmlns:a16="http://schemas.microsoft.com/office/drawing/2014/main" id="{EB6A331E-C336-044E-97C0-E885B1F2C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90" name="Oval 411">
              <a:extLst>
                <a:ext uri="{FF2B5EF4-FFF2-40B4-BE49-F238E27FC236}">
                  <a16:creationId xmlns:a16="http://schemas.microsoft.com/office/drawing/2014/main" id="{DF3CDB59-CA00-8E4F-892E-A4353972E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91" name="Group 1399">
              <a:extLst>
                <a:ext uri="{FF2B5EF4-FFF2-40B4-BE49-F238E27FC236}">
                  <a16:creationId xmlns:a16="http://schemas.microsoft.com/office/drawing/2014/main" id="{90C30C2E-6E90-4249-9FAE-053E6EC8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94" name="Freeform 1400">
                <a:extLst>
                  <a:ext uri="{FF2B5EF4-FFF2-40B4-BE49-F238E27FC236}">
                    <a16:creationId xmlns:a16="http://schemas.microsoft.com/office/drawing/2014/main" id="{6745587D-D3BD-1D47-81A9-8D9FB5037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95" name="Freeform 1401">
                <a:extLst>
                  <a:ext uri="{FF2B5EF4-FFF2-40B4-BE49-F238E27FC236}">
                    <a16:creationId xmlns:a16="http://schemas.microsoft.com/office/drawing/2014/main" id="{B9B4ACE9-4330-AE4E-BBDE-9C1034B93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92" name="Line 1402">
              <a:extLst>
                <a:ext uri="{FF2B5EF4-FFF2-40B4-BE49-F238E27FC236}">
                  <a16:creationId xmlns:a16="http://schemas.microsoft.com/office/drawing/2014/main" id="{C562239A-63EB-6943-BB53-5F0B2D72C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3" name="Line 1403">
              <a:extLst>
                <a:ext uri="{FF2B5EF4-FFF2-40B4-BE49-F238E27FC236}">
                  <a16:creationId xmlns:a16="http://schemas.microsoft.com/office/drawing/2014/main" id="{459B55C9-B7EF-C945-B394-C505AE9E5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0" name="Group 1404">
            <a:extLst>
              <a:ext uri="{FF2B5EF4-FFF2-40B4-BE49-F238E27FC236}">
                <a16:creationId xmlns:a16="http://schemas.microsoft.com/office/drawing/2014/main" id="{79C2F808-8C8C-B64B-9F2C-72DC71FC195E}"/>
              </a:ext>
            </a:extLst>
          </p:cNvPr>
          <p:cNvGrpSpPr>
            <a:grpSpLocks/>
          </p:cNvGrpSpPr>
          <p:nvPr/>
        </p:nvGrpSpPr>
        <p:grpSpPr bwMode="auto">
          <a:xfrm>
            <a:off x="6707188" y="4494213"/>
            <a:ext cx="619125" cy="242887"/>
            <a:chOff x="4650" y="1129"/>
            <a:chExt cx="246" cy="95"/>
          </a:xfrm>
        </p:grpSpPr>
        <p:sp>
          <p:nvSpPr>
            <p:cNvPr id="44580" name="Oval 407">
              <a:extLst>
                <a:ext uri="{FF2B5EF4-FFF2-40B4-BE49-F238E27FC236}">
                  <a16:creationId xmlns:a16="http://schemas.microsoft.com/office/drawing/2014/main" id="{34BAD2EC-F5F5-4849-BC57-5D674EB7B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81" name="Rectangle 410">
              <a:extLst>
                <a:ext uri="{FF2B5EF4-FFF2-40B4-BE49-F238E27FC236}">
                  <a16:creationId xmlns:a16="http://schemas.microsoft.com/office/drawing/2014/main" id="{9DFB8683-EC7F-5248-9EF5-F622336AD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82" name="Oval 411">
              <a:extLst>
                <a:ext uri="{FF2B5EF4-FFF2-40B4-BE49-F238E27FC236}">
                  <a16:creationId xmlns:a16="http://schemas.microsoft.com/office/drawing/2014/main" id="{B4C8AC5C-2A99-FE4D-82F7-8DA7913DB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83" name="Group 1408">
              <a:extLst>
                <a:ext uri="{FF2B5EF4-FFF2-40B4-BE49-F238E27FC236}">
                  <a16:creationId xmlns:a16="http://schemas.microsoft.com/office/drawing/2014/main" id="{58C80F70-2F2D-CC46-912C-E34273EAF4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86" name="Freeform 1409">
                <a:extLst>
                  <a:ext uri="{FF2B5EF4-FFF2-40B4-BE49-F238E27FC236}">
                    <a16:creationId xmlns:a16="http://schemas.microsoft.com/office/drawing/2014/main" id="{7B529FD9-4A3C-454E-9898-6AD589C62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87" name="Freeform 1410">
                <a:extLst>
                  <a:ext uri="{FF2B5EF4-FFF2-40B4-BE49-F238E27FC236}">
                    <a16:creationId xmlns:a16="http://schemas.microsoft.com/office/drawing/2014/main" id="{F9797349-4D63-F74B-96B3-35FA422AC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84" name="Line 1411">
              <a:extLst>
                <a:ext uri="{FF2B5EF4-FFF2-40B4-BE49-F238E27FC236}">
                  <a16:creationId xmlns:a16="http://schemas.microsoft.com/office/drawing/2014/main" id="{54482FD2-F394-8546-B3BB-6AB2A1A65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5" name="Line 1412">
              <a:extLst>
                <a:ext uri="{FF2B5EF4-FFF2-40B4-BE49-F238E27FC236}">
                  <a16:creationId xmlns:a16="http://schemas.microsoft.com/office/drawing/2014/main" id="{1775D80C-7AD6-8F48-B33E-865CB1742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1" name="Group 1413">
            <a:extLst>
              <a:ext uri="{FF2B5EF4-FFF2-40B4-BE49-F238E27FC236}">
                <a16:creationId xmlns:a16="http://schemas.microsoft.com/office/drawing/2014/main" id="{0AEAC76C-2D46-A148-8DD6-E5E38760FBB6}"/>
              </a:ext>
            </a:extLst>
          </p:cNvPr>
          <p:cNvGrpSpPr>
            <a:grpSpLocks/>
          </p:cNvGrpSpPr>
          <p:nvPr/>
        </p:nvGrpSpPr>
        <p:grpSpPr bwMode="auto">
          <a:xfrm>
            <a:off x="7340600" y="4792663"/>
            <a:ext cx="619125" cy="242887"/>
            <a:chOff x="4650" y="1129"/>
            <a:chExt cx="246" cy="95"/>
          </a:xfrm>
        </p:grpSpPr>
        <p:sp>
          <p:nvSpPr>
            <p:cNvPr id="44572" name="Oval 407">
              <a:extLst>
                <a:ext uri="{FF2B5EF4-FFF2-40B4-BE49-F238E27FC236}">
                  <a16:creationId xmlns:a16="http://schemas.microsoft.com/office/drawing/2014/main" id="{A266B4DF-8E69-5A4B-96AD-00A2D4E9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73" name="Rectangle 410">
              <a:extLst>
                <a:ext uri="{FF2B5EF4-FFF2-40B4-BE49-F238E27FC236}">
                  <a16:creationId xmlns:a16="http://schemas.microsoft.com/office/drawing/2014/main" id="{A2A4D5A7-1433-4C4C-B19C-34B9FF5E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74" name="Oval 411">
              <a:extLst>
                <a:ext uri="{FF2B5EF4-FFF2-40B4-BE49-F238E27FC236}">
                  <a16:creationId xmlns:a16="http://schemas.microsoft.com/office/drawing/2014/main" id="{5E3A7E36-D7B2-4645-AC62-8FEEE4B0B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75" name="Group 1417">
              <a:extLst>
                <a:ext uri="{FF2B5EF4-FFF2-40B4-BE49-F238E27FC236}">
                  <a16:creationId xmlns:a16="http://schemas.microsoft.com/office/drawing/2014/main" id="{C5F9CF16-CAC1-7A4F-B2D5-627180585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78" name="Freeform 1418">
                <a:extLst>
                  <a:ext uri="{FF2B5EF4-FFF2-40B4-BE49-F238E27FC236}">
                    <a16:creationId xmlns:a16="http://schemas.microsoft.com/office/drawing/2014/main" id="{D187A021-BC84-B94E-B566-B34475C14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79" name="Freeform 1419">
                <a:extLst>
                  <a:ext uri="{FF2B5EF4-FFF2-40B4-BE49-F238E27FC236}">
                    <a16:creationId xmlns:a16="http://schemas.microsoft.com/office/drawing/2014/main" id="{422AA92D-E4E7-7948-B1C8-7A56C0A82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76" name="Line 1420">
              <a:extLst>
                <a:ext uri="{FF2B5EF4-FFF2-40B4-BE49-F238E27FC236}">
                  <a16:creationId xmlns:a16="http://schemas.microsoft.com/office/drawing/2014/main" id="{21F1F12B-315C-E545-A79B-698D83CB7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7" name="Line 1421">
              <a:extLst>
                <a:ext uri="{FF2B5EF4-FFF2-40B4-BE49-F238E27FC236}">
                  <a16:creationId xmlns:a16="http://schemas.microsoft.com/office/drawing/2014/main" id="{478A454F-8A3D-0946-AD03-012D30FDB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2" name="Group 1422">
            <a:extLst>
              <a:ext uri="{FF2B5EF4-FFF2-40B4-BE49-F238E27FC236}">
                <a16:creationId xmlns:a16="http://schemas.microsoft.com/office/drawing/2014/main" id="{65EA1270-91D6-1348-AB39-D422CAA60B8C}"/>
              </a:ext>
            </a:extLst>
          </p:cNvPr>
          <p:cNvGrpSpPr>
            <a:grpSpLocks/>
          </p:cNvGrpSpPr>
          <p:nvPr/>
        </p:nvGrpSpPr>
        <p:grpSpPr bwMode="auto">
          <a:xfrm>
            <a:off x="5991225" y="4837113"/>
            <a:ext cx="619125" cy="242887"/>
            <a:chOff x="4650" y="1129"/>
            <a:chExt cx="246" cy="95"/>
          </a:xfrm>
        </p:grpSpPr>
        <p:sp>
          <p:nvSpPr>
            <p:cNvPr id="44564" name="Oval 407">
              <a:extLst>
                <a:ext uri="{FF2B5EF4-FFF2-40B4-BE49-F238E27FC236}">
                  <a16:creationId xmlns:a16="http://schemas.microsoft.com/office/drawing/2014/main" id="{D292A221-4B72-F24B-B176-3222E745B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65" name="Rectangle 410">
              <a:extLst>
                <a:ext uri="{FF2B5EF4-FFF2-40B4-BE49-F238E27FC236}">
                  <a16:creationId xmlns:a16="http://schemas.microsoft.com/office/drawing/2014/main" id="{05110F66-BE68-6244-BE5D-F6D5EDAA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66" name="Oval 411">
              <a:extLst>
                <a:ext uri="{FF2B5EF4-FFF2-40B4-BE49-F238E27FC236}">
                  <a16:creationId xmlns:a16="http://schemas.microsoft.com/office/drawing/2014/main" id="{05269996-7DEC-774A-8961-286430B8F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67" name="Group 1426">
              <a:extLst>
                <a:ext uri="{FF2B5EF4-FFF2-40B4-BE49-F238E27FC236}">
                  <a16:creationId xmlns:a16="http://schemas.microsoft.com/office/drawing/2014/main" id="{A17445DC-B9F4-EF42-9D11-C69298852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70" name="Freeform 1427">
                <a:extLst>
                  <a:ext uri="{FF2B5EF4-FFF2-40B4-BE49-F238E27FC236}">
                    <a16:creationId xmlns:a16="http://schemas.microsoft.com/office/drawing/2014/main" id="{691C2F10-EDAF-2C45-8AFF-ABB2338C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71" name="Freeform 1428">
                <a:extLst>
                  <a:ext uri="{FF2B5EF4-FFF2-40B4-BE49-F238E27FC236}">
                    <a16:creationId xmlns:a16="http://schemas.microsoft.com/office/drawing/2014/main" id="{CDD4F660-C42A-3B47-A16A-6F38834A1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68" name="Line 1429">
              <a:extLst>
                <a:ext uri="{FF2B5EF4-FFF2-40B4-BE49-F238E27FC236}">
                  <a16:creationId xmlns:a16="http://schemas.microsoft.com/office/drawing/2014/main" id="{C6071ED2-D98D-A64E-83C5-B662E361B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9" name="Line 1430">
              <a:extLst>
                <a:ext uri="{FF2B5EF4-FFF2-40B4-BE49-F238E27FC236}">
                  <a16:creationId xmlns:a16="http://schemas.microsoft.com/office/drawing/2014/main" id="{A9DBE372-C989-364A-AC9D-B65F969F5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3" name="Group 1431">
            <a:extLst>
              <a:ext uri="{FF2B5EF4-FFF2-40B4-BE49-F238E27FC236}">
                <a16:creationId xmlns:a16="http://schemas.microsoft.com/office/drawing/2014/main" id="{FA2E63E2-76F0-3E4A-BE9B-6707CFFDC395}"/>
              </a:ext>
            </a:extLst>
          </p:cNvPr>
          <p:cNvGrpSpPr>
            <a:grpSpLocks/>
          </p:cNvGrpSpPr>
          <p:nvPr/>
        </p:nvGrpSpPr>
        <p:grpSpPr bwMode="auto">
          <a:xfrm>
            <a:off x="5797550" y="3629025"/>
            <a:ext cx="390525" cy="169863"/>
            <a:chOff x="4650" y="1129"/>
            <a:chExt cx="246" cy="95"/>
          </a:xfrm>
        </p:grpSpPr>
        <p:sp>
          <p:nvSpPr>
            <p:cNvPr id="44556" name="Oval 407">
              <a:extLst>
                <a:ext uri="{FF2B5EF4-FFF2-40B4-BE49-F238E27FC236}">
                  <a16:creationId xmlns:a16="http://schemas.microsoft.com/office/drawing/2014/main" id="{583DBB06-AF2E-364A-9238-25760B904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57" name="Rectangle 410">
              <a:extLst>
                <a:ext uri="{FF2B5EF4-FFF2-40B4-BE49-F238E27FC236}">
                  <a16:creationId xmlns:a16="http://schemas.microsoft.com/office/drawing/2014/main" id="{498900AE-26E2-1348-A619-E99A3126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58" name="Oval 411">
              <a:extLst>
                <a:ext uri="{FF2B5EF4-FFF2-40B4-BE49-F238E27FC236}">
                  <a16:creationId xmlns:a16="http://schemas.microsoft.com/office/drawing/2014/main" id="{77C6E56B-9387-D44D-8288-C754DDB4E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59" name="Group 1435">
              <a:extLst>
                <a:ext uri="{FF2B5EF4-FFF2-40B4-BE49-F238E27FC236}">
                  <a16:creationId xmlns:a16="http://schemas.microsoft.com/office/drawing/2014/main" id="{34D25930-D66D-E849-81D9-53CE67119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62" name="Freeform 1436">
                <a:extLst>
                  <a:ext uri="{FF2B5EF4-FFF2-40B4-BE49-F238E27FC236}">
                    <a16:creationId xmlns:a16="http://schemas.microsoft.com/office/drawing/2014/main" id="{43B5D802-D530-D44D-B819-050C90261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63" name="Freeform 1437">
                <a:extLst>
                  <a:ext uri="{FF2B5EF4-FFF2-40B4-BE49-F238E27FC236}">
                    <a16:creationId xmlns:a16="http://schemas.microsoft.com/office/drawing/2014/main" id="{F4129C65-EEC9-3F4A-A9A7-61EA01894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60" name="Line 1438">
              <a:extLst>
                <a:ext uri="{FF2B5EF4-FFF2-40B4-BE49-F238E27FC236}">
                  <a16:creationId xmlns:a16="http://schemas.microsoft.com/office/drawing/2014/main" id="{D494FD2F-137E-5346-916A-31BA45B02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1" name="Line 1439">
              <a:extLst>
                <a:ext uri="{FF2B5EF4-FFF2-40B4-BE49-F238E27FC236}">
                  <a16:creationId xmlns:a16="http://schemas.microsoft.com/office/drawing/2014/main" id="{C131D1CC-E607-E24B-AD3C-C3D6B629D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4" name="Group 1440">
            <a:extLst>
              <a:ext uri="{FF2B5EF4-FFF2-40B4-BE49-F238E27FC236}">
                <a16:creationId xmlns:a16="http://schemas.microsoft.com/office/drawing/2014/main" id="{72BDA09E-2ADE-264F-9BE6-6A89EC81F8FE}"/>
              </a:ext>
            </a:extLst>
          </p:cNvPr>
          <p:cNvGrpSpPr>
            <a:grpSpLocks/>
          </p:cNvGrpSpPr>
          <p:nvPr/>
        </p:nvGrpSpPr>
        <p:grpSpPr bwMode="auto">
          <a:xfrm>
            <a:off x="6097588" y="2476500"/>
            <a:ext cx="390525" cy="169863"/>
            <a:chOff x="4650" y="1129"/>
            <a:chExt cx="246" cy="95"/>
          </a:xfrm>
        </p:grpSpPr>
        <p:sp>
          <p:nvSpPr>
            <p:cNvPr id="44548" name="Oval 407">
              <a:extLst>
                <a:ext uri="{FF2B5EF4-FFF2-40B4-BE49-F238E27FC236}">
                  <a16:creationId xmlns:a16="http://schemas.microsoft.com/office/drawing/2014/main" id="{5B2D2E56-802A-484D-BEFE-F62C849CC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49" name="Rectangle 410">
              <a:extLst>
                <a:ext uri="{FF2B5EF4-FFF2-40B4-BE49-F238E27FC236}">
                  <a16:creationId xmlns:a16="http://schemas.microsoft.com/office/drawing/2014/main" id="{F84CBD1F-4D3B-1744-9784-5BA78CBE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550" name="Oval 411">
              <a:extLst>
                <a:ext uri="{FF2B5EF4-FFF2-40B4-BE49-F238E27FC236}">
                  <a16:creationId xmlns:a16="http://schemas.microsoft.com/office/drawing/2014/main" id="{246C0997-1474-684B-9D8D-FB0DB7FF9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551" name="Group 1444">
              <a:extLst>
                <a:ext uri="{FF2B5EF4-FFF2-40B4-BE49-F238E27FC236}">
                  <a16:creationId xmlns:a16="http://schemas.microsoft.com/office/drawing/2014/main" id="{BCCCBAD7-021A-D244-91BD-8302ADC53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4554" name="Freeform 1445">
                <a:extLst>
                  <a:ext uri="{FF2B5EF4-FFF2-40B4-BE49-F238E27FC236}">
                    <a16:creationId xmlns:a16="http://schemas.microsoft.com/office/drawing/2014/main" id="{19AA7E9F-49DD-FF46-B402-45100F4B1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55" name="Freeform 1446">
                <a:extLst>
                  <a:ext uri="{FF2B5EF4-FFF2-40B4-BE49-F238E27FC236}">
                    <a16:creationId xmlns:a16="http://schemas.microsoft.com/office/drawing/2014/main" id="{28E396B8-1CFF-AE4A-B9A7-8A0B9166A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552" name="Line 1447">
              <a:extLst>
                <a:ext uri="{FF2B5EF4-FFF2-40B4-BE49-F238E27FC236}">
                  <a16:creationId xmlns:a16="http://schemas.microsoft.com/office/drawing/2014/main" id="{F47F43CA-CDE0-ED4E-BCB3-1767093F92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3" name="Line 1448">
              <a:extLst>
                <a:ext uri="{FF2B5EF4-FFF2-40B4-BE49-F238E27FC236}">
                  <a16:creationId xmlns:a16="http://schemas.microsoft.com/office/drawing/2014/main" id="{B62B8E3A-24A2-494B-8D14-1E3EDC2F2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85" name="Group 1449">
            <a:extLst>
              <a:ext uri="{FF2B5EF4-FFF2-40B4-BE49-F238E27FC236}">
                <a16:creationId xmlns:a16="http://schemas.microsoft.com/office/drawing/2014/main" id="{1814625B-9F49-1F46-B9A9-65BCA725BB70}"/>
              </a:ext>
            </a:extLst>
          </p:cNvPr>
          <p:cNvGrpSpPr>
            <a:grpSpLocks/>
          </p:cNvGrpSpPr>
          <p:nvPr/>
        </p:nvGrpSpPr>
        <p:grpSpPr bwMode="auto">
          <a:xfrm>
            <a:off x="5356225" y="3489325"/>
            <a:ext cx="506413" cy="352425"/>
            <a:chOff x="2967" y="478"/>
            <a:chExt cx="788" cy="625"/>
          </a:xfrm>
        </p:grpSpPr>
        <p:pic>
          <p:nvPicPr>
            <p:cNvPr id="44546" name="Picture 1450" descr="access_point_stylized_small">
              <a:extLst>
                <a:ext uri="{FF2B5EF4-FFF2-40B4-BE49-F238E27FC236}">
                  <a16:creationId xmlns:a16="http://schemas.microsoft.com/office/drawing/2014/main" id="{D2851B96-355B-9741-A3E3-D0989DC2D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47" name="Picture 1451" descr="antenna_radiation_stylized">
              <a:extLst>
                <a:ext uri="{FF2B5EF4-FFF2-40B4-BE49-F238E27FC236}">
                  <a16:creationId xmlns:a16="http://schemas.microsoft.com/office/drawing/2014/main" id="{5DD4B2C5-BA5F-6946-9812-F196CB4A2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86" name="Group 1452">
            <a:extLst>
              <a:ext uri="{FF2B5EF4-FFF2-40B4-BE49-F238E27FC236}">
                <a16:creationId xmlns:a16="http://schemas.microsoft.com/office/drawing/2014/main" id="{0001ADE6-3C21-C147-B965-F5C1FC6CFB18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4992688"/>
            <a:ext cx="563563" cy="420687"/>
            <a:chOff x="2967" y="478"/>
            <a:chExt cx="788" cy="625"/>
          </a:xfrm>
        </p:grpSpPr>
        <p:pic>
          <p:nvPicPr>
            <p:cNvPr id="44544" name="Picture 1453" descr="access_point_stylized_small">
              <a:extLst>
                <a:ext uri="{FF2B5EF4-FFF2-40B4-BE49-F238E27FC236}">
                  <a16:creationId xmlns:a16="http://schemas.microsoft.com/office/drawing/2014/main" id="{F815EFC2-6422-7A42-8186-9647CA633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45" name="Picture 1454" descr="antenna_radiation_stylized">
              <a:extLst>
                <a:ext uri="{FF2B5EF4-FFF2-40B4-BE49-F238E27FC236}">
                  <a16:creationId xmlns:a16="http://schemas.microsoft.com/office/drawing/2014/main" id="{C0C14D98-299D-B641-84E1-89DD45D8D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87" name="Group 1455">
            <a:extLst>
              <a:ext uri="{FF2B5EF4-FFF2-40B4-BE49-F238E27FC236}">
                <a16:creationId xmlns:a16="http://schemas.microsoft.com/office/drawing/2014/main" id="{6BADE7AA-B692-7541-B171-853CE27AF057}"/>
              </a:ext>
            </a:extLst>
          </p:cNvPr>
          <p:cNvGrpSpPr>
            <a:grpSpLocks/>
          </p:cNvGrpSpPr>
          <p:nvPr/>
        </p:nvGrpSpPr>
        <p:grpSpPr bwMode="auto">
          <a:xfrm>
            <a:off x="5805488" y="1833563"/>
            <a:ext cx="457200" cy="631825"/>
            <a:chOff x="742" y="2409"/>
            <a:chExt cx="576" cy="881"/>
          </a:xfrm>
        </p:grpSpPr>
        <p:grpSp>
          <p:nvGrpSpPr>
            <p:cNvPr id="44526" name="Group 1456">
              <a:extLst>
                <a:ext uri="{FF2B5EF4-FFF2-40B4-BE49-F238E27FC236}">
                  <a16:creationId xmlns:a16="http://schemas.microsoft.com/office/drawing/2014/main" id="{9E27466B-D500-594E-B529-E7405ECA1D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44529" name="Line 270">
                <a:extLst>
                  <a:ext uri="{FF2B5EF4-FFF2-40B4-BE49-F238E27FC236}">
                    <a16:creationId xmlns:a16="http://schemas.microsoft.com/office/drawing/2014/main" id="{0D0A3F52-7416-5C42-A5AF-6494D39F4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0" name="Line 271">
                <a:extLst>
                  <a:ext uri="{FF2B5EF4-FFF2-40B4-BE49-F238E27FC236}">
                    <a16:creationId xmlns:a16="http://schemas.microsoft.com/office/drawing/2014/main" id="{F98EB800-5E29-BE4D-A1FB-B5CA4642E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1" name="Line 272">
                <a:extLst>
                  <a:ext uri="{FF2B5EF4-FFF2-40B4-BE49-F238E27FC236}">
                    <a16:creationId xmlns:a16="http://schemas.microsoft.com/office/drawing/2014/main" id="{BA4AB756-041C-BD4A-9B22-EC2431B61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2" name="Line 273">
                <a:extLst>
                  <a:ext uri="{FF2B5EF4-FFF2-40B4-BE49-F238E27FC236}">
                    <a16:creationId xmlns:a16="http://schemas.microsoft.com/office/drawing/2014/main" id="{C185DAB8-3028-7843-8937-353E198A4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3" name="Line 274">
                <a:extLst>
                  <a:ext uri="{FF2B5EF4-FFF2-40B4-BE49-F238E27FC236}">
                    <a16:creationId xmlns:a16="http://schemas.microsoft.com/office/drawing/2014/main" id="{315AA10F-1F0A-0543-9B23-A6B2338E3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4" name="Line 275">
                <a:extLst>
                  <a:ext uri="{FF2B5EF4-FFF2-40B4-BE49-F238E27FC236}">
                    <a16:creationId xmlns:a16="http://schemas.microsoft.com/office/drawing/2014/main" id="{C06CC2A1-E34E-3544-8CC0-228A02152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5" name="Line 276">
                <a:extLst>
                  <a:ext uri="{FF2B5EF4-FFF2-40B4-BE49-F238E27FC236}">
                    <a16:creationId xmlns:a16="http://schemas.microsoft.com/office/drawing/2014/main" id="{66AFA385-DF8C-C34C-8A76-DECE52468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6" name="Line 277">
                <a:extLst>
                  <a:ext uri="{FF2B5EF4-FFF2-40B4-BE49-F238E27FC236}">
                    <a16:creationId xmlns:a16="http://schemas.microsoft.com/office/drawing/2014/main" id="{AFAB9B92-7226-C342-AC6E-CC9F32FAD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7" name="Line 278">
                <a:extLst>
                  <a:ext uri="{FF2B5EF4-FFF2-40B4-BE49-F238E27FC236}">
                    <a16:creationId xmlns:a16="http://schemas.microsoft.com/office/drawing/2014/main" id="{DC4E73D9-4923-0941-AB77-BFB92DFCD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8" name="Line 279">
                <a:extLst>
                  <a:ext uri="{FF2B5EF4-FFF2-40B4-BE49-F238E27FC236}">
                    <a16:creationId xmlns:a16="http://schemas.microsoft.com/office/drawing/2014/main" id="{FCC6BA85-7019-8347-8C63-D06D2E5D2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39" name="Line 280">
                <a:extLst>
                  <a:ext uri="{FF2B5EF4-FFF2-40B4-BE49-F238E27FC236}">
                    <a16:creationId xmlns:a16="http://schemas.microsoft.com/office/drawing/2014/main" id="{2B9D45A6-79CA-4646-9699-489D37ADC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40" name="Line 281">
                <a:extLst>
                  <a:ext uri="{FF2B5EF4-FFF2-40B4-BE49-F238E27FC236}">
                    <a16:creationId xmlns:a16="http://schemas.microsoft.com/office/drawing/2014/main" id="{F59E7A17-72F9-374F-A8F5-FD82DC49B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41" name="Line 282">
                <a:extLst>
                  <a:ext uri="{FF2B5EF4-FFF2-40B4-BE49-F238E27FC236}">
                    <a16:creationId xmlns:a16="http://schemas.microsoft.com/office/drawing/2014/main" id="{4D7A7502-5AF1-774C-9268-3C9D11B86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42" name="Line 283">
                <a:extLst>
                  <a:ext uri="{FF2B5EF4-FFF2-40B4-BE49-F238E27FC236}">
                    <a16:creationId xmlns:a16="http://schemas.microsoft.com/office/drawing/2014/main" id="{29FCA710-1D42-F147-9CA5-83E7CE3A2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543" name="Line 284">
                <a:extLst>
                  <a:ext uri="{FF2B5EF4-FFF2-40B4-BE49-F238E27FC236}">
                    <a16:creationId xmlns:a16="http://schemas.microsoft.com/office/drawing/2014/main" id="{D502A43F-3D52-B844-AA36-6114B03B7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44527" name="Picture 1472" descr="cell_tower_radiation copy">
              <a:extLst>
                <a:ext uri="{FF2B5EF4-FFF2-40B4-BE49-F238E27FC236}">
                  <a16:creationId xmlns:a16="http://schemas.microsoft.com/office/drawing/2014/main" id="{C928570F-791C-4742-B43B-CF101380D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528" name="Oval 1473">
              <a:extLst>
                <a:ext uri="{FF2B5EF4-FFF2-40B4-BE49-F238E27FC236}">
                  <a16:creationId xmlns:a16="http://schemas.microsoft.com/office/drawing/2014/main" id="{3E26AFEC-7695-8146-895C-B0915B51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44088" name="Group 1474">
            <a:extLst>
              <a:ext uri="{FF2B5EF4-FFF2-40B4-BE49-F238E27FC236}">
                <a16:creationId xmlns:a16="http://schemas.microsoft.com/office/drawing/2014/main" id="{4BDBDF94-8AD8-F544-817E-886E027E6409}"/>
              </a:ext>
            </a:extLst>
          </p:cNvPr>
          <p:cNvGrpSpPr>
            <a:grpSpLocks/>
          </p:cNvGrpSpPr>
          <p:nvPr/>
        </p:nvGrpSpPr>
        <p:grpSpPr bwMode="auto">
          <a:xfrm>
            <a:off x="7985125" y="4991100"/>
            <a:ext cx="227013" cy="481013"/>
            <a:chOff x="4140" y="429"/>
            <a:chExt cx="1425" cy="2396"/>
          </a:xfrm>
        </p:grpSpPr>
        <p:sp>
          <p:nvSpPr>
            <p:cNvPr id="44494" name="Freeform 1475">
              <a:extLst>
                <a:ext uri="{FF2B5EF4-FFF2-40B4-BE49-F238E27FC236}">
                  <a16:creationId xmlns:a16="http://schemas.microsoft.com/office/drawing/2014/main" id="{F4F18D33-E570-5E40-9A55-2F7BC86BD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5" name="Rectangle 1476">
              <a:extLst>
                <a:ext uri="{FF2B5EF4-FFF2-40B4-BE49-F238E27FC236}">
                  <a16:creationId xmlns:a16="http://schemas.microsoft.com/office/drawing/2014/main" id="{BAF3D37D-09DC-E849-BC75-8F459F677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96" name="Freeform 1477">
              <a:extLst>
                <a:ext uri="{FF2B5EF4-FFF2-40B4-BE49-F238E27FC236}">
                  <a16:creationId xmlns:a16="http://schemas.microsoft.com/office/drawing/2014/main" id="{683C47DA-5804-224C-BBD3-2A6BF5C21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7" name="Freeform 1478">
              <a:extLst>
                <a:ext uri="{FF2B5EF4-FFF2-40B4-BE49-F238E27FC236}">
                  <a16:creationId xmlns:a16="http://schemas.microsoft.com/office/drawing/2014/main" id="{46EFEA02-A4C4-6E47-BC96-08D52704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8" name="Rectangle 1479">
              <a:extLst>
                <a:ext uri="{FF2B5EF4-FFF2-40B4-BE49-F238E27FC236}">
                  <a16:creationId xmlns:a16="http://schemas.microsoft.com/office/drawing/2014/main" id="{FF355207-1B62-AC41-9A53-78BD9CD19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499" name="Group 1480">
              <a:extLst>
                <a:ext uri="{FF2B5EF4-FFF2-40B4-BE49-F238E27FC236}">
                  <a16:creationId xmlns:a16="http://schemas.microsoft.com/office/drawing/2014/main" id="{3BAD7027-D8DE-E246-B59A-60EBC557A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524" name="AutoShape 1481">
                <a:extLst>
                  <a:ext uri="{FF2B5EF4-FFF2-40B4-BE49-F238E27FC236}">
                    <a16:creationId xmlns:a16="http://schemas.microsoft.com/office/drawing/2014/main" id="{95CEF43C-9561-9C4A-B341-84E609BE6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525" name="AutoShape 1482">
                <a:extLst>
                  <a:ext uri="{FF2B5EF4-FFF2-40B4-BE49-F238E27FC236}">
                    <a16:creationId xmlns:a16="http://schemas.microsoft.com/office/drawing/2014/main" id="{B931FCC6-3817-934B-97E1-02696AA12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500" name="Rectangle 1483">
              <a:extLst>
                <a:ext uri="{FF2B5EF4-FFF2-40B4-BE49-F238E27FC236}">
                  <a16:creationId xmlns:a16="http://schemas.microsoft.com/office/drawing/2014/main" id="{FC942230-F5E6-6C42-92DA-C09B8E837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501" name="Group 1484">
              <a:extLst>
                <a:ext uri="{FF2B5EF4-FFF2-40B4-BE49-F238E27FC236}">
                  <a16:creationId xmlns:a16="http://schemas.microsoft.com/office/drawing/2014/main" id="{41F6786B-EFCD-8743-A73E-14ADBAA78C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522" name="AutoShape 1485">
                <a:extLst>
                  <a:ext uri="{FF2B5EF4-FFF2-40B4-BE49-F238E27FC236}">
                    <a16:creationId xmlns:a16="http://schemas.microsoft.com/office/drawing/2014/main" id="{26F2B6C3-EFCF-9045-88F0-CB76542CF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523" name="AutoShape 1486">
                <a:extLst>
                  <a:ext uri="{FF2B5EF4-FFF2-40B4-BE49-F238E27FC236}">
                    <a16:creationId xmlns:a16="http://schemas.microsoft.com/office/drawing/2014/main" id="{DB939651-25F5-1C46-BD22-D8EED2685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502" name="Rectangle 1487">
              <a:extLst>
                <a:ext uri="{FF2B5EF4-FFF2-40B4-BE49-F238E27FC236}">
                  <a16:creationId xmlns:a16="http://schemas.microsoft.com/office/drawing/2014/main" id="{82CBF8F9-CB12-874C-9BBF-53F4DCDF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03" name="Rectangle 1488">
              <a:extLst>
                <a:ext uri="{FF2B5EF4-FFF2-40B4-BE49-F238E27FC236}">
                  <a16:creationId xmlns:a16="http://schemas.microsoft.com/office/drawing/2014/main" id="{31B607B8-E499-B746-AA6D-16FCB4C62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504" name="Group 1489">
              <a:extLst>
                <a:ext uri="{FF2B5EF4-FFF2-40B4-BE49-F238E27FC236}">
                  <a16:creationId xmlns:a16="http://schemas.microsoft.com/office/drawing/2014/main" id="{9C7C2B33-8310-FA45-BE2E-A583001145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520" name="AutoShape 1490">
                <a:extLst>
                  <a:ext uri="{FF2B5EF4-FFF2-40B4-BE49-F238E27FC236}">
                    <a16:creationId xmlns:a16="http://schemas.microsoft.com/office/drawing/2014/main" id="{2955599C-B06E-E14E-A348-14A12FFB5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521" name="AutoShape 1491">
                <a:extLst>
                  <a:ext uri="{FF2B5EF4-FFF2-40B4-BE49-F238E27FC236}">
                    <a16:creationId xmlns:a16="http://schemas.microsoft.com/office/drawing/2014/main" id="{21A763E5-0BCA-0D40-A273-A8EEEE08E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505" name="Freeform 1492">
              <a:extLst>
                <a:ext uri="{FF2B5EF4-FFF2-40B4-BE49-F238E27FC236}">
                  <a16:creationId xmlns:a16="http://schemas.microsoft.com/office/drawing/2014/main" id="{5FD41557-FBFD-4943-B3D9-60DD0C8DF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506" name="Group 1493">
              <a:extLst>
                <a:ext uri="{FF2B5EF4-FFF2-40B4-BE49-F238E27FC236}">
                  <a16:creationId xmlns:a16="http://schemas.microsoft.com/office/drawing/2014/main" id="{F4E1382C-14B4-B340-BB6F-178287752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518" name="AutoShape 1494">
                <a:extLst>
                  <a:ext uri="{FF2B5EF4-FFF2-40B4-BE49-F238E27FC236}">
                    <a16:creationId xmlns:a16="http://schemas.microsoft.com/office/drawing/2014/main" id="{116B985B-A9A2-8F41-BAB7-BF25DDC07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519" name="AutoShape 1495">
                <a:extLst>
                  <a:ext uri="{FF2B5EF4-FFF2-40B4-BE49-F238E27FC236}">
                    <a16:creationId xmlns:a16="http://schemas.microsoft.com/office/drawing/2014/main" id="{E6DDC490-AA0F-9E45-9952-07364B574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507" name="Rectangle 1496">
              <a:extLst>
                <a:ext uri="{FF2B5EF4-FFF2-40B4-BE49-F238E27FC236}">
                  <a16:creationId xmlns:a16="http://schemas.microsoft.com/office/drawing/2014/main" id="{E2CF3BF5-3A1F-0744-826B-3B2E577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08" name="Freeform 1497">
              <a:extLst>
                <a:ext uri="{FF2B5EF4-FFF2-40B4-BE49-F238E27FC236}">
                  <a16:creationId xmlns:a16="http://schemas.microsoft.com/office/drawing/2014/main" id="{B2883A14-5A95-5E48-9630-1F18AE539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9" name="Freeform 1498">
              <a:extLst>
                <a:ext uri="{FF2B5EF4-FFF2-40B4-BE49-F238E27FC236}">
                  <a16:creationId xmlns:a16="http://schemas.microsoft.com/office/drawing/2014/main" id="{635BF787-17FE-FC4E-9326-E8500B12C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0" name="Oval 1499">
              <a:extLst>
                <a:ext uri="{FF2B5EF4-FFF2-40B4-BE49-F238E27FC236}">
                  <a16:creationId xmlns:a16="http://schemas.microsoft.com/office/drawing/2014/main" id="{E65EC38D-363E-3E46-93EA-8C39F86C2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11" name="Freeform 1500">
              <a:extLst>
                <a:ext uri="{FF2B5EF4-FFF2-40B4-BE49-F238E27FC236}">
                  <a16:creationId xmlns:a16="http://schemas.microsoft.com/office/drawing/2014/main" id="{A76EBAF7-56B5-A14C-8298-83474BA9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2" name="AutoShape 1501">
              <a:extLst>
                <a:ext uri="{FF2B5EF4-FFF2-40B4-BE49-F238E27FC236}">
                  <a16:creationId xmlns:a16="http://schemas.microsoft.com/office/drawing/2014/main" id="{78901A58-31FD-7C4D-B78B-7CD66D97E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13" name="AutoShape 1502">
              <a:extLst>
                <a:ext uri="{FF2B5EF4-FFF2-40B4-BE49-F238E27FC236}">
                  <a16:creationId xmlns:a16="http://schemas.microsoft.com/office/drawing/2014/main" id="{1E9C1323-B636-4B4A-8851-054CF2F27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14" name="Oval 1503">
              <a:extLst>
                <a:ext uri="{FF2B5EF4-FFF2-40B4-BE49-F238E27FC236}">
                  <a16:creationId xmlns:a16="http://schemas.microsoft.com/office/drawing/2014/main" id="{7331497D-F1F7-4E41-9844-A830D16F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15" name="Oval 1504">
              <a:extLst>
                <a:ext uri="{FF2B5EF4-FFF2-40B4-BE49-F238E27FC236}">
                  <a16:creationId xmlns:a16="http://schemas.microsoft.com/office/drawing/2014/main" id="{4BFC76B7-9F9C-364C-A13B-6A32DABB7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516" name="Oval 1505">
              <a:extLst>
                <a:ext uri="{FF2B5EF4-FFF2-40B4-BE49-F238E27FC236}">
                  <a16:creationId xmlns:a16="http://schemas.microsoft.com/office/drawing/2014/main" id="{294D8803-86B8-D746-9BA6-072D91345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517" name="Rectangle 1506">
              <a:extLst>
                <a:ext uri="{FF2B5EF4-FFF2-40B4-BE49-F238E27FC236}">
                  <a16:creationId xmlns:a16="http://schemas.microsoft.com/office/drawing/2014/main" id="{4C046DAB-51E9-6546-A88E-9505BAC01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44089" name="Group 1507">
            <a:extLst>
              <a:ext uri="{FF2B5EF4-FFF2-40B4-BE49-F238E27FC236}">
                <a16:creationId xmlns:a16="http://schemas.microsoft.com/office/drawing/2014/main" id="{1E3A684B-E3FC-8849-93B4-FC6235BEB4B5}"/>
              </a:ext>
            </a:extLst>
          </p:cNvPr>
          <p:cNvGrpSpPr>
            <a:grpSpLocks/>
          </p:cNvGrpSpPr>
          <p:nvPr/>
        </p:nvGrpSpPr>
        <p:grpSpPr bwMode="auto">
          <a:xfrm>
            <a:off x="7669213" y="5292725"/>
            <a:ext cx="227012" cy="481013"/>
            <a:chOff x="4140" y="429"/>
            <a:chExt cx="1425" cy="2396"/>
          </a:xfrm>
        </p:grpSpPr>
        <p:sp>
          <p:nvSpPr>
            <p:cNvPr id="44462" name="Freeform 1508">
              <a:extLst>
                <a:ext uri="{FF2B5EF4-FFF2-40B4-BE49-F238E27FC236}">
                  <a16:creationId xmlns:a16="http://schemas.microsoft.com/office/drawing/2014/main" id="{98FD39C0-D39B-0448-AB7B-255D4B610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3" name="Rectangle 1509">
              <a:extLst>
                <a:ext uri="{FF2B5EF4-FFF2-40B4-BE49-F238E27FC236}">
                  <a16:creationId xmlns:a16="http://schemas.microsoft.com/office/drawing/2014/main" id="{A7EBE1ED-60F9-ED4F-9A4C-503792A62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64" name="Freeform 1510">
              <a:extLst>
                <a:ext uri="{FF2B5EF4-FFF2-40B4-BE49-F238E27FC236}">
                  <a16:creationId xmlns:a16="http://schemas.microsoft.com/office/drawing/2014/main" id="{8F26670F-073E-9442-B099-B76190729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5" name="Freeform 1511">
              <a:extLst>
                <a:ext uri="{FF2B5EF4-FFF2-40B4-BE49-F238E27FC236}">
                  <a16:creationId xmlns:a16="http://schemas.microsoft.com/office/drawing/2014/main" id="{7C2D70C8-033E-644D-8A2B-99E19A640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6" name="Rectangle 1512">
              <a:extLst>
                <a:ext uri="{FF2B5EF4-FFF2-40B4-BE49-F238E27FC236}">
                  <a16:creationId xmlns:a16="http://schemas.microsoft.com/office/drawing/2014/main" id="{FEC9F2A5-B41D-9847-905B-8763863C7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467" name="Group 1513">
              <a:extLst>
                <a:ext uri="{FF2B5EF4-FFF2-40B4-BE49-F238E27FC236}">
                  <a16:creationId xmlns:a16="http://schemas.microsoft.com/office/drawing/2014/main" id="{A24CEA47-7734-744A-AF5C-E2F89EBC4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492" name="AutoShape 1514">
                <a:extLst>
                  <a:ext uri="{FF2B5EF4-FFF2-40B4-BE49-F238E27FC236}">
                    <a16:creationId xmlns:a16="http://schemas.microsoft.com/office/drawing/2014/main" id="{669E457B-1A81-ED41-B311-236207BED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493" name="AutoShape 1515">
                <a:extLst>
                  <a:ext uri="{FF2B5EF4-FFF2-40B4-BE49-F238E27FC236}">
                    <a16:creationId xmlns:a16="http://schemas.microsoft.com/office/drawing/2014/main" id="{79BDEFB0-87AE-9D45-BE0F-F8C32D03A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468" name="Rectangle 1516">
              <a:extLst>
                <a:ext uri="{FF2B5EF4-FFF2-40B4-BE49-F238E27FC236}">
                  <a16:creationId xmlns:a16="http://schemas.microsoft.com/office/drawing/2014/main" id="{E7C78A9B-386C-1E44-933E-F90578B73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469" name="Group 1517">
              <a:extLst>
                <a:ext uri="{FF2B5EF4-FFF2-40B4-BE49-F238E27FC236}">
                  <a16:creationId xmlns:a16="http://schemas.microsoft.com/office/drawing/2014/main" id="{E11A9F15-F22B-C94E-BDB2-57241FFC47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490" name="AutoShape 1518">
                <a:extLst>
                  <a:ext uri="{FF2B5EF4-FFF2-40B4-BE49-F238E27FC236}">
                    <a16:creationId xmlns:a16="http://schemas.microsoft.com/office/drawing/2014/main" id="{FF2E9D6B-D82B-3942-89AB-9B1B99A0B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491" name="AutoShape 1519">
                <a:extLst>
                  <a:ext uri="{FF2B5EF4-FFF2-40B4-BE49-F238E27FC236}">
                    <a16:creationId xmlns:a16="http://schemas.microsoft.com/office/drawing/2014/main" id="{3AE634DF-EA09-004E-A211-D80A4EE9F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470" name="Rectangle 1520">
              <a:extLst>
                <a:ext uri="{FF2B5EF4-FFF2-40B4-BE49-F238E27FC236}">
                  <a16:creationId xmlns:a16="http://schemas.microsoft.com/office/drawing/2014/main" id="{599FF477-B703-E547-B09C-28DA078DC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71" name="Rectangle 1521">
              <a:extLst>
                <a:ext uri="{FF2B5EF4-FFF2-40B4-BE49-F238E27FC236}">
                  <a16:creationId xmlns:a16="http://schemas.microsoft.com/office/drawing/2014/main" id="{6FF0D943-911C-014E-91A2-776BF22F8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4472" name="Group 1522">
              <a:extLst>
                <a:ext uri="{FF2B5EF4-FFF2-40B4-BE49-F238E27FC236}">
                  <a16:creationId xmlns:a16="http://schemas.microsoft.com/office/drawing/2014/main" id="{65864FCA-96DF-A24E-8EAF-378866108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488" name="AutoShape 1523">
                <a:extLst>
                  <a:ext uri="{FF2B5EF4-FFF2-40B4-BE49-F238E27FC236}">
                    <a16:creationId xmlns:a16="http://schemas.microsoft.com/office/drawing/2014/main" id="{2DBB8F12-912D-9C47-AC6F-BEB5E7D3B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489" name="AutoShape 1524">
                <a:extLst>
                  <a:ext uri="{FF2B5EF4-FFF2-40B4-BE49-F238E27FC236}">
                    <a16:creationId xmlns:a16="http://schemas.microsoft.com/office/drawing/2014/main" id="{68854FA2-80B7-CB42-B424-F80761170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473" name="Freeform 1525">
              <a:extLst>
                <a:ext uri="{FF2B5EF4-FFF2-40B4-BE49-F238E27FC236}">
                  <a16:creationId xmlns:a16="http://schemas.microsoft.com/office/drawing/2014/main" id="{BEF291BA-7E39-A54B-B060-BF69C2109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74" name="Group 1526">
              <a:extLst>
                <a:ext uri="{FF2B5EF4-FFF2-40B4-BE49-F238E27FC236}">
                  <a16:creationId xmlns:a16="http://schemas.microsoft.com/office/drawing/2014/main" id="{798369A5-86F7-9A47-8EE2-CBEC8BFB3B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486" name="AutoShape 1527">
                <a:extLst>
                  <a:ext uri="{FF2B5EF4-FFF2-40B4-BE49-F238E27FC236}">
                    <a16:creationId xmlns:a16="http://schemas.microsoft.com/office/drawing/2014/main" id="{72E77B11-153E-D347-B6F7-369A839E4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487" name="AutoShape 1528">
                <a:extLst>
                  <a:ext uri="{FF2B5EF4-FFF2-40B4-BE49-F238E27FC236}">
                    <a16:creationId xmlns:a16="http://schemas.microsoft.com/office/drawing/2014/main" id="{33867FB7-F97F-DB40-9F90-0FC9D6514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44475" name="Rectangle 1529">
              <a:extLst>
                <a:ext uri="{FF2B5EF4-FFF2-40B4-BE49-F238E27FC236}">
                  <a16:creationId xmlns:a16="http://schemas.microsoft.com/office/drawing/2014/main" id="{2488B4C9-8B65-AE47-9C47-6710D569E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76" name="Freeform 1530">
              <a:extLst>
                <a:ext uri="{FF2B5EF4-FFF2-40B4-BE49-F238E27FC236}">
                  <a16:creationId xmlns:a16="http://schemas.microsoft.com/office/drawing/2014/main" id="{833A656B-7FF7-FA45-AB58-B820EF41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7" name="Freeform 1531">
              <a:extLst>
                <a:ext uri="{FF2B5EF4-FFF2-40B4-BE49-F238E27FC236}">
                  <a16:creationId xmlns:a16="http://schemas.microsoft.com/office/drawing/2014/main" id="{95E59CC6-40D2-CC4E-A699-85B130EB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8" name="Oval 1532">
              <a:extLst>
                <a:ext uri="{FF2B5EF4-FFF2-40B4-BE49-F238E27FC236}">
                  <a16:creationId xmlns:a16="http://schemas.microsoft.com/office/drawing/2014/main" id="{3B215732-08DF-C447-9922-1B3AE129C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79" name="Freeform 1533">
              <a:extLst>
                <a:ext uri="{FF2B5EF4-FFF2-40B4-BE49-F238E27FC236}">
                  <a16:creationId xmlns:a16="http://schemas.microsoft.com/office/drawing/2014/main" id="{BD4B26CE-AA0C-A54E-B542-0B95895A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0" name="AutoShape 1534">
              <a:extLst>
                <a:ext uri="{FF2B5EF4-FFF2-40B4-BE49-F238E27FC236}">
                  <a16:creationId xmlns:a16="http://schemas.microsoft.com/office/drawing/2014/main" id="{DE9DBD2F-8123-F948-8901-FE1AE9A32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81" name="AutoShape 1535">
              <a:extLst>
                <a:ext uri="{FF2B5EF4-FFF2-40B4-BE49-F238E27FC236}">
                  <a16:creationId xmlns:a16="http://schemas.microsoft.com/office/drawing/2014/main" id="{4CA65CB3-2A4A-324B-BD19-C81EADEB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82" name="Oval 1536">
              <a:extLst>
                <a:ext uri="{FF2B5EF4-FFF2-40B4-BE49-F238E27FC236}">
                  <a16:creationId xmlns:a16="http://schemas.microsoft.com/office/drawing/2014/main" id="{6EEBB058-17BB-F446-9632-B8B9096A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83" name="Oval 1537">
              <a:extLst>
                <a:ext uri="{FF2B5EF4-FFF2-40B4-BE49-F238E27FC236}">
                  <a16:creationId xmlns:a16="http://schemas.microsoft.com/office/drawing/2014/main" id="{2A565C2A-0FD7-044F-B8EE-6962EFB3C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484" name="Oval 1538">
              <a:extLst>
                <a:ext uri="{FF2B5EF4-FFF2-40B4-BE49-F238E27FC236}">
                  <a16:creationId xmlns:a16="http://schemas.microsoft.com/office/drawing/2014/main" id="{F339C5B1-CA3D-1C40-ABE8-E94309D2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4485" name="Rectangle 1539">
              <a:extLst>
                <a:ext uri="{FF2B5EF4-FFF2-40B4-BE49-F238E27FC236}">
                  <a16:creationId xmlns:a16="http://schemas.microsoft.com/office/drawing/2014/main" id="{8C65D98C-86F3-F14E-B1D7-F582C05BC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44090" name="Group 1540">
            <a:extLst>
              <a:ext uri="{FF2B5EF4-FFF2-40B4-BE49-F238E27FC236}">
                <a16:creationId xmlns:a16="http://schemas.microsoft.com/office/drawing/2014/main" id="{47B96570-6DA3-9F46-8D71-5DAD44101EF3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032000"/>
            <a:ext cx="534987" cy="407988"/>
            <a:chOff x="877" y="1008"/>
            <a:chExt cx="2747" cy="2591"/>
          </a:xfrm>
        </p:grpSpPr>
        <p:pic>
          <p:nvPicPr>
            <p:cNvPr id="44439" name="Picture 1541" descr="antenna_stylized">
              <a:extLst>
                <a:ext uri="{FF2B5EF4-FFF2-40B4-BE49-F238E27FC236}">
                  <a16:creationId xmlns:a16="http://schemas.microsoft.com/office/drawing/2014/main" id="{B0162C20-7241-B443-AAB9-44BFC46D2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440" name="Picture 1542" descr="laptop_keyboard">
              <a:extLst>
                <a:ext uri="{FF2B5EF4-FFF2-40B4-BE49-F238E27FC236}">
                  <a16:creationId xmlns:a16="http://schemas.microsoft.com/office/drawing/2014/main" id="{37BB961C-1CA5-974E-9095-C26AC10B3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441" name="Freeform 1543">
              <a:extLst>
                <a:ext uri="{FF2B5EF4-FFF2-40B4-BE49-F238E27FC236}">
                  <a16:creationId xmlns:a16="http://schemas.microsoft.com/office/drawing/2014/main" id="{3872F837-46D8-F346-9D99-EA3F13486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4442" name="Picture 1544" descr="screen">
              <a:extLst>
                <a:ext uri="{FF2B5EF4-FFF2-40B4-BE49-F238E27FC236}">
                  <a16:creationId xmlns:a16="http://schemas.microsoft.com/office/drawing/2014/main" id="{5F29E812-E02C-FE45-939A-0A992E20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443" name="Freeform 1545">
              <a:extLst>
                <a:ext uri="{FF2B5EF4-FFF2-40B4-BE49-F238E27FC236}">
                  <a16:creationId xmlns:a16="http://schemas.microsoft.com/office/drawing/2014/main" id="{1FA61C20-739F-4A42-A19D-FAF25BB51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4" name="Freeform 1546">
              <a:extLst>
                <a:ext uri="{FF2B5EF4-FFF2-40B4-BE49-F238E27FC236}">
                  <a16:creationId xmlns:a16="http://schemas.microsoft.com/office/drawing/2014/main" id="{23BDB5C5-7804-6F44-AC31-1AB3C94D8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5" name="Freeform 1547">
              <a:extLst>
                <a:ext uri="{FF2B5EF4-FFF2-40B4-BE49-F238E27FC236}">
                  <a16:creationId xmlns:a16="http://schemas.microsoft.com/office/drawing/2014/main" id="{74FFBE7E-3698-7B4F-B2BC-7BE2F36A0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6" name="Freeform 1548">
              <a:extLst>
                <a:ext uri="{FF2B5EF4-FFF2-40B4-BE49-F238E27FC236}">
                  <a16:creationId xmlns:a16="http://schemas.microsoft.com/office/drawing/2014/main" id="{AFBE5FC9-5FA1-9446-BEE1-656752EB6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7" name="Freeform 1549">
              <a:extLst>
                <a:ext uri="{FF2B5EF4-FFF2-40B4-BE49-F238E27FC236}">
                  <a16:creationId xmlns:a16="http://schemas.microsoft.com/office/drawing/2014/main" id="{5D67FBFA-2CA0-2B4C-A3D5-01765E51B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8" name="Freeform 1550">
              <a:extLst>
                <a:ext uri="{FF2B5EF4-FFF2-40B4-BE49-F238E27FC236}">
                  <a16:creationId xmlns:a16="http://schemas.microsoft.com/office/drawing/2014/main" id="{04EAB5EC-AF94-BE40-8AD5-42D90AB5D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49" name="Group 1551">
              <a:extLst>
                <a:ext uri="{FF2B5EF4-FFF2-40B4-BE49-F238E27FC236}">
                  <a16:creationId xmlns:a16="http://schemas.microsoft.com/office/drawing/2014/main" id="{0983D813-DD3C-2E44-9C7B-C114B5C9F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4456" name="Freeform 1552">
                <a:extLst>
                  <a:ext uri="{FF2B5EF4-FFF2-40B4-BE49-F238E27FC236}">
                    <a16:creationId xmlns:a16="http://schemas.microsoft.com/office/drawing/2014/main" id="{FC6280AB-9FDB-924C-B1EE-5BD5DFB2A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57" name="Freeform 1553">
                <a:extLst>
                  <a:ext uri="{FF2B5EF4-FFF2-40B4-BE49-F238E27FC236}">
                    <a16:creationId xmlns:a16="http://schemas.microsoft.com/office/drawing/2014/main" id="{8AD7B2B4-C668-1849-AD96-BF6D82B37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58" name="Freeform 1554">
                <a:extLst>
                  <a:ext uri="{FF2B5EF4-FFF2-40B4-BE49-F238E27FC236}">
                    <a16:creationId xmlns:a16="http://schemas.microsoft.com/office/drawing/2014/main" id="{48000DC6-07C5-CD4B-964F-F9AD2F329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59" name="Freeform 1555">
                <a:extLst>
                  <a:ext uri="{FF2B5EF4-FFF2-40B4-BE49-F238E27FC236}">
                    <a16:creationId xmlns:a16="http://schemas.microsoft.com/office/drawing/2014/main" id="{0EB31BFB-B10A-FB46-83C0-69025AB24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60" name="Freeform 1556">
                <a:extLst>
                  <a:ext uri="{FF2B5EF4-FFF2-40B4-BE49-F238E27FC236}">
                    <a16:creationId xmlns:a16="http://schemas.microsoft.com/office/drawing/2014/main" id="{74A0D206-BAB6-0D4A-8D41-FC1CCEF44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61" name="Freeform 1557">
                <a:extLst>
                  <a:ext uri="{FF2B5EF4-FFF2-40B4-BE49-F238E27FC236}">
                    <a16:creationId xmlns:a16="http://schemas.microsoft.com/office/drawing/2014/main" id="{B3BEF4D3-666D-924E-A358-85746D4D0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450" name="Freeform 1558">
              <a:extLst>
                <a:ext uri="{FF2B5EF4-FFF2-40B4-BE49-F238E27FC236}">
                  <a16:creationId xmlns:a16="http://schemas.microsoft.com/office/drawing/2014/main" id="{A358C310-79BE-1743-9761-E69C90B9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1" name="Freeform 1559">
              <a:extLst>
                <a:ext uri="{FF2B5EF4-FFF2-40B4-BE49-F238E27FC236}">
                  <a16:creationId xmlns:a16="http://schemas.microsoft.com/office/drawing/2014/main" id="{8BCC1FD2-A7FC-0849-9A73-028C9ADD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2" name="Freeform 1560">
              <a:extLst>
                <a:ext uri="{FF2B5EF4-FFF2-40B4-BE49-F238E27FC236}">
                  <a16:creationId xmlns:a16="http://schemas.microsoft.com/office/drawing/2014/main" id="{91AF5563-85AB-924E-A848-B45DE70E7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3" name="Freeform 1561">
              <a:extLst>
                <a:ext uri="{FF2B5EF4-FFF2-40B4-BE49-F238E27FC236}">
                  <a16:creationId xmlns:a16="http://schemas.microsoft.com/office/drawing/2014/main" id="{CFB98652-D364-454F-A8A5-3C80CBEC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4" name="Freeform 1562">
              <a:extLst>
                <a:ext uri="{FF2B5EF4-FFF2-40B4-BE49-F238E27FC236}">
                  <a16:creationId xmlns:a16="http://schemas.microsoft.com/office/drawing/2014/main" id="{11A0AB65-AAF5-614E-855D-2B416133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5" name="Freeform 1563">
              <a:extLst>
                <a:ext uri="{FF2B5EF4-FFF2-40B4-BE49-F238E27FC236}">
                  <a16:creationId xmlns:a16="http://schemas.microsoft.com/office/drawing/2014/main" id="{9D788C94-7828-B640-838F-0C56972AFD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91" name="Group 1564">
            <a:extLst>
              <a:ext uri="{FF2B5EF4-FFF2-40B4-BE49-F238E27FC236}">
                <a16:creationId xmlns:a16="http://schemas.microsoft.com/office/drawing/2014/main" id="{F695B352-93D6-5D4D-988B-4BCB1EA28067}"/>
              </a:ext>
            </a:extLst>
          </p:cNvPr>
          <p:cNvGrpSpPr>
            <a:grpSpLocks/>
          </p:cNvGrpSpPr>
          <p:nvPr/>
        </p:nvGrpSpPr>
        <p:grpSpPr bwMode="auto">
          <a:xfrm>
            <a:off x="6616700" y="5475288"/>
            <a:ext cx="474663" cy="407987"/>
            <a:chOff x="877" y="1008"/>
            <a:chExt cx="2747" cy="2591"/>
          </a:xfrm>
        </p:grpSpPr>
        <p:pic>
          <p:nvPicPr>
            <p:cNvPr id="44416" name="Picture 1565" descr="antenna_stylized">
              <a:extLst>
                <a:ext uri="{FF2B5EF4-FFF2-40B4-BE49-F238E27FC236}">
                  <a16:creationId xmlns:a16="http://schemas.microsoft.com/office/drawing/2014/main" id="{E4B78A6B-EFF7-C943-B4D0-3EBE92FB3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417" name="Picture 1566" descr="laptop_keyboard">
              <a:extLst>
                <a:ext uri="{FF2B5EF4-FFF2-40B4-BE49-F238E27FC236}">
                  <a16:creationId xmlns:a16="http://schemas.microsoft.com/office/drawing/2014/main" id="{64171569-2B05-B745-801F-4C6BEE599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418" name="Freeform 1567">
              <a:extLst>
                <a:ext uri="{FF2B5EF4-FFF2-40B4-BE49-F238E27FC236}">
                  <a16:creationId xmlns:a16="http://schemas.microsoft.com/office/drawing/2014/main" id="{683771B1-A9BE-AC47-94A6-5A560DC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4419" name="Picture 1568" descr="screen">
              <a:extLst>
                <a:ext uri="{FF2B5EF4-FFF2-40B4-BE49-F238E27FC236}">
                  <a16:creationId xmlns:a16="http://schemas.microsoft.com/office/drawing/2014/main" id="{F01705BB-D26E-F540-8C11-3C446F340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420" name="Freeform 1569">
              <a:extLst>
                <a:ext uri="{FF2B5EF4-FFF2-40B4-BE49-F238E27FC236}">
                  <a16:creationId xmlns:a16="http://schemas.microsoft.com/office/drawing/2014/main" id="{7EE28C72-0C70-B747-882A-C9149FC21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1" name="Freeform 1570">
              <a:extLst>
                <a:ext uri="{FF2B5EF4-FFF2-40B4-BE49-F238E27FC236}">
                  <a16:creationId xmlns:a16="http://schemas.microsoft.com/office/drawing/2014/main" id="{9B55EB9C-6192-3441-AF58-F35C267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2" name="Freeform 1571">
              <a:extLst>
                <a:ext uri="{FF2B5EF4-FFF2-40B4-BE49-F238E27FC236}">
                  <a16:creationId xmlns:a16="http://schemas.microsoft.com/office/drawing/2014/main" id="{7A0DFA6F-EA07-514F-9B7E-1914A3C25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3" name="Freeform 1572">
              <a:extLst>
                <a:ext uri="{FF2B5EF4-FFF2-40B4-BE49-F238E27FC236}">
                  <a16:creationId xmlns:a16="http://schemas.microsoft.com/office/drawing/2014/main" id="{FBA672C8-001E-3C4B-B993-14939A8D6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4" name="Freeform 1573">
              <a:extLst>
                <a:ext uri="{FF2B5EF4-FFF2-40B4-BE49-F238E27FC236}">
                  <a16:creationId xmlns:a16="http://schemas.microsoft.com/office/drawing/2014/main" id="{9BABDE94-CEF3-0D47-8F47-28E7D6A3F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5" name="Freeform 1574">
              <a:extLst>
                <a:ext uri="{FF2B5EF4-FFF2-40B4-BE49-F238E27FC236}">
                  <a16:creationId xmlns:a16="http://schemas.microsoft.com/office/drawing/2014/main" id="{04F496B4-0CA8-F043-B5A6-F8EBD7BB2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26" name="Group 1575">
              <a:extLst>
                <a:ext uri="{FF2B5EF4-FFF2-40B4-BE49-F238E27FC236}">
                  <a16:creationId xmlns:a16="http://schemas.microsoft.com/office/drawing/2014/main" id="{A0C5637E-CEEB-1344-B5B3-976E79D50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4433" name="Freeform 1576">
                <a:extLst>
                  <a:ext uri="{FF2B5EF4-FFF2-40B4-BE49-F238E27FC236}">
                    <a16:creationId xmlns:a16="http://schemas.microsoft.com/office/drawing/2014/main" id="{0C0AA0DF-6167-624D-8060-3321B0374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4" name="Freeform 1577">
                <a:extLst>
                  <a:ext uri="{FF2B5EF4-FFF2-40B4-BE49-F238E27FC236}">
                    <a16:creationId xmlns:a16="http://schemas.microsoft.com/office/drawing/2014/main" id="{6ABA6693-311B-AC42-9A2F-EE740B593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5" name="Freeform 1578">
                <a:extLst>
                  <a:ext uri="{FF2B5EF4-FFF2-40B4-BE49-F238E27FC236}">
                    <a16:creationId xmlns:a16="http://schemas.microsoft.com/office/drawing/2014/main" id="{872FDF9A-2557-A448-A2FD-545211EA9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6" name="Freeform 1579">
                <a:extLst>
                  <a:ext uri="{FF2B5EF4-FFF2-40B4-BE49-F238E27FC236}">
                    <a16:creationId xmlns:a16="http://schemas.microsoft.com/office/drawing/2014/main" id="{03A6D740-6850-894D-B63F-7ED79EB50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7" name="Freeform 1580">
                <a:extLst>
                  <a:ext uri="{FF2B5EF4-FFF2-40B4-BE49-F238E27FC236}">
                    <a16:creationId xmlns:a16="http://schemas.microsoft.com/office/drawing/2014/main" id="{414885E4-190E-DF4E-9531-1382BE90A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8" name="Freeform 1581">
                <a:extLst>
                  <a:ext uri="{FF2B5EF4-FFF2-40B4-BE49-F238E27FC236}">
                    <a16:creationId xmlns:a16="http://schemas.microsoft.com/office/drawing/2014/main" id="{DA79EFC6-1B3F-3140-9FD8-A0053BB02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427" name="Freeform 1582">
              <a:extLst>
                <a:ext uri="{FF2B5EF4-FFF2-40B4-BE49-F238E27FC236}">
                  <a16:creationId xmlns:a16="http://schemas.microsoft.com/office/drawing/2014/main" id="{A5F2F0A9-04E0-0C4A-90FF-45EB675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8" name="Freeform 1583">
              <a:extLst>
                <a:ext uri="{FF2B5EF4-FFF2-40B4-BE49-F238E27FC236}">
                  <a16:creationId xmlns:a16="http://schemas.microsoft.com/office/drawing/2014/main" id="{516D88A1-86F1-4740-87B4-E94622ED9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9" name="Freeform 1584">
              <a:extLst>
                <a:ext uri="{FF2B5EF4-FFF2-40B4-BE49-F238E27FC236}">
                  <a16:creationId xmlns:a16="http://schemas.microsoft.com/office/drawing/2014/main" id="{2368F51E-12C9-7A46-A3AA-09FA16B6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0" name="Freeform 1585">
              <a:extLst>
                <a:ext uri="{FF2B5EF4-FFF2-40B4-BE49-F238E27FC236}">
                  <a16:creationId xmlns:a16="http://schemas.microsoft.com/office/drawing/2014/main" id="{C6DD6DEE-2337-7047-AEA3-BE3A83829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1" name="Freeform 1586">
              <a:extLst>
                <a:ext uri="{FF2B5EF4-FFF2-40B4-BE49-F238E27FC236}">
                  <a16:creationId xmlns:a16="http://schemas.microsoft.com/office/drawing/2014/main" id="{07C77B8B-DC93-784F-B486-67BCE16D3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2" name="Freeform 1587">
              <a:extLst>
                <a:ext uri="{FF2B5EF4-FFF2-40B4-BE49-F238E27FC236}">
                  <a16:creationId xmlns:a16="http://schemas.microsoft.com/office/drawing/2014/main" id="{1F254C75-9360-E049-A504-68B101D7DF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92" name="Group 1588">
            <a:extLst>
              <a:ext uri="{FF2B5EF4-FFF2-40B4-BE49-F238E27FC236}">
                <a16:creationId xmlns:a16="http://schemas.microsoft.com/office/drawing/2014/main" id="{2EC10039-65D3-CB45-8408-EA80533DBBE6}"/>
              </a:ext>
            </a:extLst>
          </p:cNvPr>
          <p:cNvGrpSpPr>
            <a:grpSpLocks/>
          </p:cNvGrpSpPr>
          <p:nvPr/>
        </p:nvGrpSpPr>
        <p:grpSpPr bwMode="auto">
          <a:xfrm>
            <a:off x="5305425" y="3030538"/>
            <a:ext cx="444500" cy="407987"/>
            <a:chOff x="877" y="1008"/>
            <a:chExt cx="2747" cy="2591"/>
          </a:xfrm>
        </p:grpSpPr>
        <p:pic>
          <p:nvPicPr>
            <p:cNvPr id="44393" name="Picture 1589" descr="antenna_stylized">
              <a:extLst>
                <a:ext uri="{FF2B5EF4-FFF2-40B4-BE49-F238E27FC236}">
                  <a16:creationId xmlns:a16="http://schemas.microsoft.com/office/drawing/2014/main" id="{EA948019-1779-7641-AC3E-8C839BADD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94" name="Picture 1590" descr="laptop_keyboard">
              <a:extLst>
                <a:ext uri="{FF2B5EF4-FFF2-40B4-BE49-F238E27FC236}">
                  <a16:creationId xmlns:a16="http://schemas.microsoft.com/office/drawing/2014/main" id="{CDDC3DE6-8437-5645-8DB8-EE1009DCD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395" name="Freeform 1591">
              <a:extLst>
                <a:ext uri="{FF2B5EF4-FFF2-40B4-BE49-F238E27FC236}">
                  <a16:creationId xmlns:a16="http://schemas.microsoft.com/office/drawing/2014/main" id="{246C0F5C-4CCF-D347-B191-72DDB3BAB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4396" name="Picture 1592" descr="screen">
              <a:extLst>
                <a:ext uri="{FF2B5EF4-FFF2-40B4-BE49-F238E27FC236}">
                  <a16:creationId xmlns:a16="http://schemas.microsoft.com/office/drawing/2014/main" id="{7E65B505-4663-A44C-BE7C-BAF1BAAB8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397" name="Freeform 1593">
              <a:extLst>
                <a:ext uri="{FF2B5EF4-FFF2-40B4-BE49-F238E27FC236}">
                  <a16:creationId xmlns:a16="http://schemas.microsoft.com/office/drawing/2014/main" id="{C36D3D00-C0DC-D04D-A0EC-2E57F1AB7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8" name="Freeform 1594">
              <a:extLst>
                <a:ext uri="{FF2B5EF4-FFF2-40B4-BE49-F238E27FC236}">
                  <a16:creationId xmlns:a16="http://schemas.microsoft.com/office/drawing/2014/main" id="{515BAE02-454B-A546-838A-1E59B29DF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9" name="Freeform 1595">
              <a:extLst>
                <a:ext uri="{FF2B5EF4-FFF2-40B4-BE49-F238E27FC236}">
                  <a16:creationId xmlns:a16="http://schemas.microsoft.com/office/drawing/2014/main" id="{EC37EB21-C5C8-7A40-8A43-1FF17AFA4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0" name="Freeform 1596">
              <a:extLst>
                <a:ext uri="{FF2B5EF4-FFF2-40B4-BE49-F238E27FC236}">
                  <a16:creationId xmlns:a16="http://schemas.microsoft.com/office/drawing/2014/main" id="{77DACFFB-B5D2-9C44-9996-61B47C6CB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1" name="Freeform 1597">
              <a:extLst>
                <a:ext uri="{FF2B5EF4-FFF2-40B4-BE49-F238E27FC236}">
                  <a16:creationId xmlns:a16="http://schemas.microsoft.com/office/drawing/2014/main" id="{577BC19E-7564-C04D-9C36-D0B0577D7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2" name="Freeform 1598">
              <a:extLst>
                <a:ext uri="{FF2B5EF4-FFF2-40B4-BE49-F238E27FC236}">
                  <a16:creationId xmlns:a16="http://schemas.microsoft.com/office/drawing/2014/main" id="{9EF88D82-1871-CA48-98DF-A6C935886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03" name="Group 1599">
              <a:extLst>
                <a:ext uri="{FF2B5EF4-FFF2-40B4-BE49-F238E27FC236}">
                  <a16:creationId xmlns:a16="http://schemas.microsoft.com/office/drawing/2014/main" id="{A8C4D43C-2105-0343-87B3-1CBEE633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4410" name="Freeform 1600">
                <a:extLst>
                  <a:ext uri="{FF2B5EF4-FFF2-40B4-BE49-F238E27FC236}">
                    <a16:creationId xmlns:a16="http://schemas.microsoft.com/office/drawing/2014/main" id="{03865613-56BB-B349-8179-A33812C6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1" name="Freeform 1601">
                <a:extLst>
                  <a:ext uri="{FF2B5EF4-FFF2-40B4-BE49-F238E27FC236}">
                    <a16:creationId xmlns:a16="http://schemas.microsoft.com/office/drawing/2014/main" id="{791AB4F6-351E-4B4A-848E-03796415C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2" name="Freeform 1602">
                <a:extLst>
                  <a:ext uri="{FF2B5EF4-FFF2-40B4-BE49-F238E27FC236}">
                    <a16:creationId xmlns:a16="http://schemas.microsoft.com/office/drawing/2014/main" id="{CEDDF12E-83BF-354B-89E5-C871D3ABF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3" name="Freeform 1603">
                <a:extLst>
                  <a:ext uri="{FF2B5EF4-FFF2-40B4-BE49-F238E27FC236}">
                    <a16:creationId xmlns:a16="http://schemas.microsoft.com/office/drawing/2014/main" id="{E962162B-162D-094B-939B-CD5D138E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4" name="Freeform 1604">
                <a:extLst>
                  <a:ext uri="{FF2B5EF4-FFF2-40B4-BE49-F238E27FC236}">
                    <a16:creationId xmlns:a16="http://schemas.microsoft.com/office/drawing/2014/main" id="{7DB8CF12-74A0-7648-953C-5B3D607AE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5" name="Freeform 1605">
                <a:extLst>
                  <a:ext uri="{FF2B5EF4-FFF2-40B4-BE49-F238E27FC236}">
                    <a16:creationId xmlns:a16="http://schemas.microsoft.com/office/drawing/2014/main" id="{B3CEBA69-A9B9-DB43-BB0F-0E4E76CE9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404" name="Freeform 1606">
              <a:extLst>
                <a:ext uri="{FF2B5EF4-FFF2-40B4-BE49-F238E27FC236}">
                  <a16:creationId xmlns:a16="http://schemas.microsoft.com/office/drawing/2014/main" id="{346EBB43-789B-B144-B6BB-C69D73930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5" name="Freeform 1607">
              <a:extLst>
                <a:ext uri="{FF2B5EF4-FFF2-40B4-BE49-F238E27FC236}">
                  <a16:creationId xmlns:a16="http://schemas.microsoft.com/office/drawing/2014/main" id="{8786570B-CE41-EF4B-8E63-D855FE8B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6" name="Freeform 1608">
              <a:extLst>
                <a:ext uri="{FF2B5EF4-FFF2-40B4-BE49-F238E27FC236}">
                  <a16:creationId xmlns:a16="http://schemas.microsoft.com/office/drawing/2014/main" id="{CE097E45-7B25-EC4B-9933-7AB643EE1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7" name="Freeform 1609">
              <a:extLst>
                <a:ext uri="{FF2B5EF4-FFF2-40B4-BE49-F238E27FC236}">
                  <a16:creationId xmlns:a16="http://schemas.microsoft.com/office/drawing/2014/main" id="{07CA6D02-7590-F94C-B06C-CA689223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8" name="Freeform 1610">
              <a:extLst>
                <a:ext uri="{FF2B5EF4-FFF2-40B4-BE49-F238E27FC236}">
                  <a16:creationId xmlns:a16="http://schemas.microsoft.com/office/drawing/2014/main" id="{FD2F9B28-9B29-4940-96B0-8F2869DF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9" name="Freeform 1611">
              <a:extLst>
                <a:ext uri="{FF2B5EF4-FFF2-40B4-BE49-F238E27FC236}">
                  <a16:creationId xmlns:a16="http://schemas.microsoft.com/office/drawing/2014/main" id="{1079F50A-1C4A-3C43-BF03-F377E2EA2E8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93" name="Group 1612">
            <a:extLst>
              <a:ext uri="{FF2B5EF4-FFF2-40B4-BE49-F238E27FC236}">
                <a16:creationId xmlns:a16="http://schemas.microsoft.com/office/drawing/2014/main" id="{C9E10F15-97E3-9743-8727-4A965060E59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84838" y="3211513"/>
            <a:ext cx="414337" cy="373062"/>
            <a:chOff x="2839" y="3501"/>
            <a:chExt cx="755" cy="803"/>
          </a:xfrm>
        </p:grpSpPr>
        <p:pic>
          <p:nvPicPr>
            <p:cNvPr id="44391" name="Picture 1613" descr="desktop_computer_stylized_medium">
              <a:extLst>
                <a:ext uri="{FF2B5EF4-FFF2-40B4-BE49-F238E27FC236}">
                  <a16:creationId xmlns:a16="http://schemas.microsoft.com/office/drawing/2014/main" id="{551D009E-B431-BA4B-909B-495406D42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392" name="Freeform 1614">
              <a:extLst>
                <a:ext uri="{FF2B5EF4-FFF2-40B4-BE49-F238E27FC236}">
                  <a16:creationId xmlns:a16="http://schemas.microsoft.com/office/drawing/2014/main" id="{4570CE0B-7E98-B140-A8A2-6ABAF2C4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4094" name="Group 1615">
            <a:extLst>
              <a:ext uri="{FF2B5EF4-FFF2-40B4-BE49-F238E27FC236}">
                <a16:creationId xmlns:a16="http://schemas.microsoft.com/office/drawing/2014/main" id="{5F6E6660-2A20-2E41-A193-7AB523CE892A}"/>
              </a:ext>
            </a:extLst>
          </p:cNvPr>
          <p:cNvGrpSpPr>
            <a:grpSpLocks/>
          </p:cNvGrpSpPr>
          <p:nvPr/>
        </p:nvGrpSpPr>
        <p:grpSpPr bwMode="auto">
          <a:xfrm>
            <a:off x="7051675" y="5411788"/>
            <a:ext cx="474663" cy="407987"/>
            <a:chOff x="877" y="1008"/>
            <a:chExt cx="2747" cy="2591"/>
          </a:xfrm>
        </p:grpSpPr>
        <p:pic>
          <p:nvPicPr>
            <p:cNvPr id="44368" name="Picture 1616" descr="antenna_stylized">
              <a:extLst>
                <a:ext uri="{FF2B5EF4-FFF2-40B4-BE49-F238E27FC236}">
                  <a16:creationId xmlns:a16="http://schemas.microsoft.com/office/drawing/2014/main" id="{299B6A8B-560D-254F-8D2D-B8561EFE3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69" name="Picture 1617" descr="laptop_keyboard">
              <a:extLst>
                <a:ext uri="{FF2B5EF4-FFF2-40B4-BE49-F238E27FC236}">
                  <a16:creationId xmlns:a16="http://schemas.microsoft.com/office/drawing/2014/main" id="{4FA6EF62-FE06-6F4D-8F55-2ACF392CD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370" name="Freeform 1618">
              <a:extLst>
                <a:ext uri="{FF2B5EF4-FFF2-40B4-BE49-F238E27FC236}">
                  <a16:creationId xmlns:a16="http://schemas.microsoft.com/office/drawing/2014/main" id="{FEBED962-7088-FB42-A012-84187074F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4371" name="Picture 1619" descr="screen">
              <a:extLst>
                <a:ext uri="{FF2B5EF4-FFF2-40B4-BE49-F238E27FC236}">
                  <a16:creationId xmlns:a16="http://schemas.microsoft.com/office/drawing/2014/main" id="{A98FCEA9-00A5-E545-BFF9-43A2547DB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372" name="Freeform 1620">
              <a:extLst>
                <a:ext uri="{FF2B5EF4-FFF2-40B4-BE49-F238E27FC236}">
                  <a16:creationId xmlns:a16="http://schemas.microsoft.com/office/drawing/2014/main" id="{C1F5C738-0D0E-7C41-885F-C37C13A74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3" name="Freeform 1621">
              <a:extLst>
                <a:ext uri="{FF2B5EF4-FFF2-40B4-BE49-F238E27FC236}">
                  <a16:creationId xmlns:a16="http://schemas.microsoft.com/office/drawing/2014/main" id="{11308DE7-437D-D746-B3E0-E5F024365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4" name="Freeform 1622">
              <a:extLst>
                <a:ext uri="{FF2B5EF4-FFF2-40B4-BE49-F238E27FC236}">
                  <a16:creationId xmlns:a16="http://schemas.microsoft.com/office/drawing/2014/main" id="{7AF25A5A-5744-5B48-9A22-13CFAB435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5" name="Freeform 1623">
              <a:extLst>
                <a:ext uri="{FF2B5EF4-FFF2-40B4-BE49-F238E27FC236}">
                  <a16:creationId xmlns:a16="http://schemas.microsoft.com/office/drawing/2014/main" id="{1DB33433-CD7A-8847-90D7-449DD4BDF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6" name="Freeform 1624">
              <a:extLst>
                <a:ext uri="{FF2B5EF4-FFF2-40B4-BE49-F238E27FC236}">
                  <a16:creationId xmlns:a16="http://schemas.microsoft.com/office/drawing/2014/main" id="{D309574E-5A65-AB4D-AD48-1E3829371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7" name="Freeform 1625">
              <a:extLst>
                <a:ext uri="{FF2B5EF4-FFF2-40B4-BE49-F238E27FC236}">
                  <a16:creationId xmlns:a16="http://schemas.microsoft.com/office/drawing/2014/main" id="{7C318094-3910-2843-B94C-59B46E3BA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378" name="Group 1626">
              <a:extLst>
                <a:ext uri="{FF2B5EF4-FFF2-40B4-BE49-F238E27FC236}">
                  <a16:creationId xmlns:a16="http://schemas.microsoft.com/office/drawing/2014/main" id="{BD5DDBFB-57A9-A243-8778-DD8603A80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4385" name="Freeform 1627">
                <a:extLst>
                  <a:ext uri="{FF2B5EF4-FFF2-40B4-BE49-F238E27FC236}">
                    <a16:creationId xmlns:a16="http://schemas.microsoft.com/office/drawing/2014/main" id="{78C9AE50-6FBF-F947-BDE6-EBBA983BA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86" name="Freeform 1628">
                <a:extLst>
                  <a:ext uri="{FF2B5EF4-FFF2-40B4-BE49-F238E27FC236}">
                    <a16:creationId xmlns:a16="http://schemas.microsoft.com/office/drawing/2014/main" id="{4F53ECA4-DCB9-D64D-B1A7-B2E90C34A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87" name="Freeform 1629">
                <a:extLst>
                  <a:ext uri="{FF2B5EF4-FFF2-40B4-BE49-F238E27FC236}">
                    <a16:creationId xmlns:a16="http://schemas.microsoft.com/office/drawing/2014/main" id="{07D88AEE-5456-9B48-BAB0-35FEFD10F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88" name="Freeform 1630">
                <a:extLst>
                  <a:ext uri="{FF2B5EF4-FFF2-40B4-BE49-F238E27FC236}">
                    <a16:creationId xmlns:a16="http://schemas.microsoft.com/office/drawing/2014/main" id="{64E45377-BD17-4148-9B6D-D4E883F02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89" name="Freeform 1631">
                <a:extLst>
                  <a:ext uri="{FF2B5EF4-FFF2-40B4-BE49-F238E27FC236}">
                    <a16:creationId xmlns:a16="http://schemas.microsoft.com/office/drawing/2014/main" id="{CA40733B-0038-3845-BA96-F51C3E103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90" name="Freeform 1632">
                <a:extLst>
                  <a:ext uri="{FF2B5EF4-FFF2-40B4-BE49-F238E27FC236}">
                    <a16:creationId xmlns:a16="http://schemas.microsoft.com/office/drawing/2014/main" id="{5F624C19-7288-8742-8B3C-C0D228A98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379" name="Freeform 1633">
              <a:extLst>
                <a:ext uri="{FF2B5EF4-FFF2-40B4-BE49-F238E27FC236}">
                  <a16:creationId xmlns:a16="http://schemas.microsoft.com/office/drawing/2014/main" id="{B207ADD8-DE64-2846-92CC-39A0E0036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0" name="Freeform 1634">
              <a:extLst>
                <a:ext uri="{FF2B5EF4-FFF2-40B4-BE49-F238E27FC236}">
                  <a16:creationId xmlns:a16="http://schemas.microsoft.com/office/drawing/2014/main" id="{3042CC41-1167-B246-B2D3-80698B050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1" name="Freeform 1635">
              <a:extLst>
                <a:ext uri="{FF2B5EF4-FFF2-40B4-BE49-F238E27FC236}">
                  <a16:creationId xmlns:a16="http://schemas.microsoft.com/office/drawing/2014/main" id="{4832A98D-D551-1043-BEA9-CF89258DA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2" name="Freeform 1636">
              <a:extLst>
                <a:ext uri="{FF2B5EF4-FFF2-40B4-BE49-F238E27FC236}">
                  <a16:creationId xmlns:a16="http://schemas.microsoft.com/office/drawing/2014/main" id="{F06E5F13-D911-EF41-8C38-AAF3CB71F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3" name="Freeform 1637">
              <a:extLst>
                <a:ext uri="{FF2B5EF4-FFF2-40B4-BE49-F238E27FC236}">
                  <a16:creationId xmlns:a16="http://schemas.microsoft.com/office/drawing/2014/main" id="{17352A46-2DF6-8A4B-9EBC-0BFC47B3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4" name="Freeform 1638">
              <a:extLst>
                <a:ext uri="{FF2B5EF4-FFF2-40B4-BE49-F238E27FC236}">
                  <a16:creationId xmlns:a16="http://schemas.microsoft.com/office/drawing/2014/main" id="{5CF2456A-30F7-314D-A249-D13987B6E03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4095" name="Picture 1283" descr="underline_base">
            <a:extLst>
              <a:ext uri="{FF2B5EF4-FFF2-40B4-BE49-F238E27FC236}">
                <a16:creationId xmlns:a16="http://schemas.microsoft.com/office/drawing/2014/main" id="{C09F8B8C-310F-5A4C-9A27-722493E6F9B6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33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2">
            <a:extLst>
              <a:ext uri="{FF2B5EF4-FFF2-40B4-BE49-F238E27FC236}">
                <a16:creationId xmlns:a16="http://schemas.microsoft.com/office/drawing/2014/main" id="{FC762AD8-631E-6246-8EF1-2E86AF2B9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5" y="222250"/>
            <a:ext cx="8382000" cy="942975"/>
          </a:xfrm>
        </p:spPr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Network layer</a:t>
            </a:r>
          </a:p>
        </p:txBody>
      </p:sp>
      <p:sp>
        <p:nvSpPr>
          <p:cNvPr id="44097" name="Rectangle 3">
            <a:extLst>
              <a:ext uri="{FF2B5EF4-FFF2-40B4-BE49-F238E27FC236}">
                <a16:creationId xmlns:a16="http://schemas.microsoft.com/office/drawing/2014/main" id="{65AB4242-785B-2F4A-8BEE-82A5F66E02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6100" y="1255713"/>
            <a:ext cx="4365625" cy="510063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segment from sending to receiving host 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 sending side encapsulates segments into datagrams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 receiving side, delivers segments to transport layer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protocols in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</a:t>
            </a:r>
            <a:r>
              <a:rPr lang="en-US" altLang="en-US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host, router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 examines header fields in all IP datagrams passing through it</a:t>
            </a:r>
            <a:endParaRPr lang="en-US" altLang="en-US" sz="20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19767" name="Group 1046">
            <a:extLst>
              <a:ext uri="{FF2B5EF4-FFF2-40B4-BE49-F238E27FC236}">
                <a16:creationId xmlns:a16="http://schemas.microsoft.com/office/drawing/2014/main" id="{56387343-0378-5C46-896D-DA6E5C880DBB}"/>
              </a:ext>
            </a:extLst>
          </p:cNvPr>
          <p:cNvGrpSpPr>
            <a:grpSpLocks/>
          </p:cNvGrpSpPr>
          <p:nvPr/>
        </p:nvGrpSpPr>
        <p:grpSpPr bwMode="auto">
          <a:xfrm>
            <a:off x="5440432" y="1194422"/>
            <a:ext cx="1047750" cy="996950"/>
            <a:chOff x="3402" y="719"/>
            <a:chExt cx="660" cy="628"/>
          </a:xfrm>
        </p:grpSpPr>
        <p:sp>
          <p:nvSpPr>
            <p:cNvPr id="44358" name="Freeform 1030">
              <a:extLst>
                <a:ext uri="{FF2B5EF4-FFF2-40B4-BE49-F238E27FC236}">
                  <a16:creationId xmlns:a16="http://schemas.microsoft.com/office/drawing/2014/main" id="{F75D9A89-F00D-4E4E-B686-8E21B7D1C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753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359" name="Group 310">
              <a:extLst>
                <a:ext uri="{FF2B5EF4-FFF2-40B4-BE49-F238E27FC236}">
                  <a16:creationId xmlns:a16="http://schemas.microsoft.com/office/drawing/2014/main" id="{DD3D496A-DB8E-0F43-AFDA-F32D65D52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9" y="719"/>
              <a:ext cx="513" cy="547"/>
              <a:chOff x="2956" y="969"/>
              <a:chExt cx="513" cy="547"/>
            </a:xfrm>
          </p:grpSpPr>
          <p:sp>
            <p:nvSpPr>
              <p:cNvPr id="44360" name="Rectangle 311">
                <a:extLst>
                  <a:ext uri="{FF2B5EF4-FFF2-40B4-BE49-F238E27FC236}">
                    <a16:creationId xmlns:a16="http://schemas.microsoft.com/office/drawing/2014/main" id="{26AEFD55-DA4A-9E43-ADF8-2E615393C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61" name="Rectangle 312">
                <a:extLst>
                  <a:ext uri="{FF2B5EF4-FFF2-40B4-BE49-F238E27FC236}">
                    <a16:creationId xmlns:a16="http://schemas.microsoft.com/office/drawing/2014/main" id="{AD7A8D9D-1A1E-7A45-AF34-410282CA0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62" name="Rectangle 313">
                <a:extLst>
                  <a:ext uri="{FF2B5EF4-FFF2-40B4-BE49-F238E27FC236}">
                    <a16:creationId xmlns:a16="http://schemas.microsoft.com/office/drawing/2014/main" id="{DDD5F123-68C0-2F41-B61C-B0C7E5BDD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63" name="Text Box 314">
                <a:extLst>
                  <a:ext uri="{FF2B5EF4-FFF2-40B4-BE49-F238E27FC236}">
                    <a16:creationId xmlns:a16="http://schemas.microsoft.com/office/drawing/2014/main" id="{07DD94CF-31E0-AB48-8BEC-154B1BBEAA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00"/>
                  <a:t>application</a:t>
                </a:r>
              </a:p>
              <a:p>
                <a:pPr algn="ctr"/>
                <a:r>
                  <a:rPr lang="en-US" altLang="en-US" sz="1000"/>
                  <a:t>transport</a:t>
                </a:r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  <a:endParaRPr lang="en-US" altLang="en-US" sz="1000"/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  <p:sp>
            <p:nvSpPr>
              <p:cNvPr id="44364" name="Line 315">
                <a:extLst>
                  <a:ext uri="{FF2B5EF4-FFF2-40B4-BE49-F238E27FC236}">
                    <a16:creationId xmlns:a16="http://schemas.microsoft.com/office/drawing/2014/main" id="{454AC86D-15A3-6845-9301-C0FE8D21FF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65" name="Line 316">
                <a:extLst>
                  <a:ext uri="{FF2B5EF4-FFF2-40B4-BE49-F238E27FC236}">
                    <a16:creationId xmlns:a16="http://schemas.microsoft.com/office/drawing/2014/main" id="{33F3E15D-20FD-9746-AB66-E98FB83A6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66" name="Line 317">
                <a:extLst>
                  <a:ext uri="{FF2B5EF4-FFF2-40B4-BE49-F238E27FC236}">
                    <a16:creationId xmlns:a16="http://schemas.microsoft.com/office/drawing/2014/main" id="{87362304-04F9-C044-8D42-702306DA0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67" name="Line 318">
                <a:extLst>
                  <a:ext uri="{FF2B5EF4-FFF2-40B4-BE49-F238E27FC236}">
                    <a16:creationId xmlns:a16="http://schemas.microsoft.com/office/drawing/2014/main" id="{841BE864-4271-5843-9C64-17EE1E8B3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9769" name="Group 1047">
            <a:extLst>
              <a:ext uri="{FF2B5EF4-FFF2-40B4-BE49-F238E27FC236}">
                <a16:creationId xmlns:a16="http://schemas.microsoft.com/office/drawing/2014/main" id="{3907A9EF-4D7F-944A-992F-67B4BAB21A29}"/>
              </a:ext>
            </a:extLst>
          </p:cNvPr>
          <p:cNvGrpSpPr>
            <a:grpSpLocks/>
          </p:cNvGrpSpPr>
          <p:nvPr/>
        </p:nvGrpSpPr>
        <p:grpSpPr bwMode="auto">
          <a:xfrm>
            <a:off x="8096250" y="4148138"/>
            <a:ext cx="1047750" cy="996950"/>
            <a:chOff x="3402" y="719"/>
            <a:chExt cx="660" cy="628"/>
          </a:xfrm>
        </p:grpSpPr>
        <p:sp>
          <p:nvSpPr>
            <p:cNvPr id="44348" name="Freeform 1048">
              <a:extLst>
                <a:ext uri="{FF2B5EF4-FFF2-40B4-BE49-F238E27FC236}">
                  <a16:creationId xmlns:a16="http://schemas.microsoft.com/office/drawing/2014/main" id="{CF1E8AC3-088F-CF41-976C-0416D18F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753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349" name="Group 1049">
              <a:extLst>
                <a:ext uri="{FF2B5EF4-FFF2-40B4-BE49-F238E27FC236}">
                  <a16:creationId xmlns:a16="http://schemas.microsoft.com/office/drawing/2014/main" id="{30EC401B-2CD2-1444-9AA2-455C4325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9" y="719"/>
              <a:ext cx="513" cy="547"/>
              <a:chOff x="2956" y="969"/>
              <a:chExt cx="513" cy="547"/>
            </a:xfrm>
          </p:grpSpPr>
          <p:sp>
            <p:nvSpPr>
              <p:cNvPr id="44350" name="Rectangle 1050">
                <a:extLst>
                  <a:ext uri="{FF2B5EF4-FFF2-40B4-BE49-F238E27FC236}">
                    <a16:creationId xmlns:a16="http://schemas.microsoft.com/office/drawing/2014/main" id="{0263C13F-FA2B-4F48-8187-828B6A415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51" name="Rectangle 1051">
                <a:extLst>
                  <a:ext uri="{FF2B5EF4-FFF2-40B4-BE49-F238E27FC236}">
                    <a16:creationId xmlns:a16="http://schemas.microsoft.com/office/drawing/2014/main" id="{46261492-34AB-4949-AFE2-F96EDA6EB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52" name="Rectangle 1052">
                <a:extLst>
                  <a:ext uri="{FF2B5EF4-FFF2-40B4-BE49-F238E27FC236}">
                    <a16:creationId xmlns:a16="http://schemas.microsoft.com/office/drawing/2014/main" id="{546A5FE0-8927-E844-88F5-390065655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53" name="Text Box 1053">
                <a:extLst>
                  <a:ext uri="{FF2B5EF4-FFF2-40B4-BE49-F238E27FC236}">
                    <a16:creationId xmlns:a16="http://schemas.microsoft.com/office/drawing/2014/main" id="{F223066E-9345-4B4D-BA49-C69AE624FB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00" dirty="0"/>
                  <a:t>application</a:t>
                </a:r>
              </a:p>
              <a:p>
                <a:pPr algn="ctr"/>
                <a:r>
                  <a:rPr lang="en-US" altLang="en-US" sz="1000" dirty="0"/>
                  <a:t>transport</a:t>
                </a:r>
              </a:p>
              <a:p>
                <a:pPr algn="ctr"/>
                <a:r>
                  <a:rPr lang="en-US" altLang="en-US" sz="1000" dirty="0">
                    <a:solidFill>
                      <a:schemeClr val="bg1"/>
                    </a:solidFill>
                  </a:rPr>
                  <a:t>network</a:t>
                </a:r>
                <a:endParaRPr lang="en-US" altLang="en-US" sz="1000" dirty="0"/>
              </a:p>
              <a:p>
                <a:pPr algn="ctr"/>
                <a:r>
                  <a:rPr lang="en-US" altLang="en-US" sz="1000" dirty="0"/>
                  <a:t>data link</a:t>
                </a:r>
              </a:p>
              <a:p>
                <a:pPr algn="ctr"/>
                <a:r>
                  <a:rPr lang="en-US" altLang="en-US" sz="1000" dirty="0"/>
                  <a:t>physical</a:t>
                </a:r>
                <a:endParaRPr lang="en-US" altLang="en-US" dirty="0"/>
              </a:p>
            </p:txBody>
          </p:sp>
          <p:sp>
            <p:nvSpPr>
              <p:cNvPr id="44354" name="Line 1054">
                <a:extLst>
                  <a:ext uri="{FF2B5EF4-FFF2-40B4-BE49-F238E27FC236}">
                    <a16:creationId xmlns:a16="http://schemas.microsoft.com/office/drawing/2014/main" id="{6554DB95-EC18-C542-B100-2AB83CC42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55" name="Line 1055">
                <a:extLst>
                  <a:ext uri="{FF2B5EF4-FFF2-40B4-BE49-F238E27FC236}">
                    <a16:creationId xmlns:a16="http://schemas.microsoft.com/office/drawing/2014/main" id="{5583B2F3-02DB-5142-85CB-5070CC4445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56" name="Line 1056">
                <a:extLst>
                  <a:ext uri="{FF2B5EF4-FFF2-40B4-BE49-F238E27FC236}">
                    <a16:creationId xmlns:a16="http://schemas.microsoft.com/office/drawing/2014/main" id="{A7709550-D8EC-BE46-8426-FDBB8CE74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57" name="Line 1057">
                <a:extLst>
                  <a:ext uri="{FF2B5EF4-FFF2-40B4-BE49-F238E27FC236}">
                    <a16:creationId xmlns:a16="http://schemas.microsoft.com/office/drawing/2014/main" id="{B6D8E4D4-2F67-0846-88C4-C62590BDB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9771" name="Group 1278">
            <a:extLst>
              <a:ext uri="{FF2B5EF4-FFF2-40B4-BE49-F238E27FC236}">
                <a16:creationId xmlns:a16="http://schemas.microsoft.com/office/drawing/2014/main" id="{44A84A3B-F886-2D48-B595-E82B01D30141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763713"/>
            <a:ext cx="2546350" cy="3429000"/>
            <a:chOff x="3674" y="1148"/>
            <a:chExt cx="1604" cy="2160"/>
          </a:xfrm>
        </p:grpSpPr>
        <p:grpSp>
          <p:nvGrpSpPr>
            <p:cNvPr id="44106" name="Group 433">
              <a:extLst>
                <a:ext uri="{FF2B5EF4-FFF2-40B4-BE49-F238E27FC236}">
                  <a16:creationId xmlns:a16="http://schemas.microsoft.com/office/drawing/2014/main" id="{990D0519-4332-8748-BC43-3CBFF585E7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" y="1305"/>
              <a:ext cx="513" cy="442"/>
              <a:chOff x="3937" y="633"/>
              <a:chExt cx="513" cy="442"/>
            </a:xfrm>
          </p:grpSpPr>
          <p:sp>
            <p:nvSpPr>
              <p:cNvPr id="44327" name="Line 434">
                <a:extLst>
                  <a:ext uri="{FF2B5EF4-FFF2-40B4-BE49-F238E27FC236}">
                    <a16:creationId xmlns:a16="http://schemas.microsoft.com/office/drawing/2014/main" id="{6C6E62ED-E932-644D-A83D-772E876C9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28" name="Line 435">
                <a:extLst>
                  <a:ext uri="{FF2B5EF4-FFF2-40B4-BE49-F238E27FC236}">
                    <a16:creationId xmlns:a16="http://schemas.microsoft.com/office/drawing/2014/main" id="{8C9A8476-A878-F94F-B764-169893AA4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29" name="Oval 436">
                <a:extLst>
                  <a:ext uri="{FF2B5EF4-FFF2-40B4-BE49-F238E27FC236}">
                    <a16:creationId xmlns:a16="http://schemas.microsoft.com/office/drawing/2014/main" id="{E78135E2-00B2-864F-B8E7-0317F1C40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30" name="Line 437">
                <a:extLst>
                  <a:ext uri="{FF2B5EF4-FFF2-40B4-BE49-F238E27FC236}">
                    <a16:creationId xmlns:a16="http://schemas.microsoft.com/office/drawing/2014/main" id="{C3E7D4A8-3588-9846-A29C-FCD2AB8CA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31" name="Line 438">
                <a:extLst>
                  <a:ext uri="{FF2B5EF4-FFF2-40B4-BE49-F238E27FC236}">
                    <a16:creationId xmlns:a16="http://schemas.microsoft.com/office/drawing/2014/main" id="{1DC0FC86-5C27-1F4F-889B-4E3A6DE454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32" name="Rectangle 439">
                <a:extLst>
                  <a:ext uri="{FF2B5EF4-FFF2-40B4-BE49-F238E27FC236}">
                    <a16:creationId xmlns:a16="http://schemas.microsoft.com/office/drawing/2014/main" id="{0319AD68-4BD8-F14E-8D27-4A837447F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333" name="Oval 440">
                <a:extLst>
                  <a:ext uri="{FF2B5EF4-FFF2-40B4-BE49-F238E27FC236}">
                    <a16:creationId xmlns:a16="http://schemas.microsoft.com/office/drawing/2014/main" id="{48BF22CB-6EF5-6A45-8BBC-19815BF7A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334" name="Group 441">
                <a:extLst>
                  <a:ext uri="{FF2B5EF4-FFF2-40B4-BE49-F238E27FC236}">
                    <a16:creationId xmlns:a16="http://schemas.microsoft.com/office/drawing/2014/main" id="{1EFCD820-6984-9E44-8F12-3EA76C2068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345" name="Line 442">
                  <a:extLst>
                    <a:ext uri="{FF2B5EF4-FFF2-40B4-BE49-F238E27FC236}">
                      <a16:creationId xmlns:a16="http://schemas.microsoft.com/office/drawing/2014/main" id="{75581077-041F-1E43-AE8C-BB4608EAF0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46" name="Line 443">
                  <a:extLst>
                    <a:ext uri="{FF2B5EF4-FFF2-40B4-BE49-F238E27FC236}">
                      <a16:creationId xmlns:a16="http://schemas.microsoft.com/office/drawing/2014/main" id="{CA877AA2-F0EC-AD4E-AE99-9B32111809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47" name="Line 444">
                  <a:extLst>
                    <a:ext uri="{FF2B5EF4-FFF2-40B4-BE49-F238E27FC236}">
                      <a16:creationId xmlns:a16="http://schemas.microsoft.com/office/drawing/2014/main" id="{1D54624F-821C-FB4A-A308-F706ACC8C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335" name="Group 445">
                <a:extLst>
                  <a:ext uri="{FF2B5EF4-FFF2-40B4-BE49-F238E27FC236}">
                    <a16:creationId xmlns:a16="http://schemas.microsoft.com/office/drawing/2014/main" id="{DBA635FE-E2A6-0646-A1DD-9D402D935B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342" name="Line 446">
                  <a:extLst>
                    <a:ext uri="{FF2B5EF4-FFF2-40B4-BE49-F238E27FC236}">
                      <a16:creationId xmlns:a16="http://schemas.microsoft.com/office/drawing/2014/main" id="{DA7779B0-2C75-8D44-8935-D67E01FEBE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43" name="Line 447">
                  <a:extLst>
                    <a:ext uri="{FF2B5EF4-FFF2-40B4-BE49-F238E27FC236}">
                      <a16:creationId xmlns:a16="http://schemas.microsoft.com/office/drawing/2014/main" id="{615224DA-B4B6-3140-B4D1-D7DA3677D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44" name="Line 448">
                  <a:extLst>
                    <a:ext uri="{FF2B5EF4-FFF2-40B4-BE49-F238E27FC236}">
                      <a16:creationId xmlns:a16="http://schemas.microsoft.com/office/drawing/2014/main" id="{BADA0BDD-09A6-3A41-AEEC-25BC993FA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336" name="Rectangle 449">
                <a:extLst>
                  <a:ext uri="{FF2B5EF4-FFF2-40B4-BE49-F238E27FC236}">
                    <a16:creationId xmlns:a16="http://schemas.microsoft.com/office/drawing/2014/main" id="{4B4B9E70-E008-CB49-8033-C859765AC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37" name="Rectangle 450">
                <a:extLst>
                  <a:ext uri="{FF2B5EF4-FFF2-40B4-BE49-F238E27FC236}">
                    <a16:creationId xmlns:a16="http://schemas.microsoft.com/office/drawing/2014/main" id="{BBA24D9B-AD88-3B47-BD46-46397427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38" name="Line 451">
                <a:extLst>
                  <a:ext uri="{FF2B5EF4-FFF2-40B4-BE49-F238E27FC236}">
                    <a16:creationId xmlns:a16="http://schemas.microsoft.com/office/drawing/2014/main" id="{82BEF309-C25B-7148-9945-8B2801387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39" name="Line 452">
                <a:extLst>
                  <a:ext uri="{FF2B5EF4-FFF2-40B4-BE49-F238E27FC236}">
                    <a16:creationId xmlns:a16="http://schemas.microsoft.com/office/drawing/2014/main" id="{D583FC22-728B-F945-AE33-227C463D5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40" name="Rectangle 453">
                <a:extLst>
                  <a:ext uri="{FF2B5EF4-FFF2-40B4-BE49-F238E27FC236}">
                    <a16:creationId xmlns:a16="http://schemas.microsoft.com/office/drawing/2014/main" id="{081B81C6-5AB3-D34B-A04C-586068564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solidFill>
                    <a:srgbClr val="CC0000"/>
                  </a:solidFill>
                  <a:latin typeface="Comic Sans MS" panose="030F0902030302020204" pitchFamily="66" charset="0"/>
                </a:endParaRPr>
              </a:p>
            </p:txBody>
          </p:sp>
          <p:sp>
            <p:nvSpPr>
              <p:cNvPr id="44341" name="Text Box 454">
                <a:extLst>
                  <a:ext uri="{FF2B5EF4-FFF2-40B4-BE49-F238E27FC236}">
                    <a16:creationId xmlns:a16="http://schemas.microsoft.com/office/drawing/2014/main" id="{0B78FA5B-7D40-0249-8274-4AAA4A756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07" name="Group 1058">
              <a:extLst>
                <a:ext uri="{FF2B5EF4-FFF2-40B4-BE49-F238E27FC236}">
                  <a16:creationId xmlns:a16="http://schemas.microsoft.com/office/drawing/2014/main" id="{069AE370-AFE4-E843-B134-6DF8747A6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7" y="1532"/>
              <a:ext cx="513" cy="442"/>
              <a:chOff x="3937" y="633"/>
              <a:chExt cx="513" cy="442"/>
            </a:xfrm>
          </p:grpSpPr>
          <p:sp>
            <p:nvSpPr>
              <p:cNvPr id="44306" name="Line 1059">
                <a:extLst>
                  <a:ext uri="{FF2B5EF4-FFF2-40B4-BE49-F238E27FC236}">
                    <a16:creationId xmlns:a16="http://schemas.microsoft.com/office/drawing/2014/main" id="{4C2A6BD3-82CE-774F-BF40-B82361B46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07" name="Line 1060">
                <a:extLst>
                  <a:ext uri="{FF2B5EF4-FFF2-40B4-BE49-F238E27FC236}">
                    <a16:creationId xmlns:a16="http://schemas.microsoft.com/office/drawing/2014/main" id="{F4532D79-6FBC-9F43-BB17-AE234BDB0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08" name="Oval 1061">
                <a:extLst>
                  <a:ext uri="{FF2B5EF4-FFF2-40B4-BE49-F238E27FC236}">
                    <a16:creationId xmlns:a16="http://schemas.microsoft.com/office/drawing/2014/main" id="{FA1E9136-F2F1-9947-B4D9-A1A42C851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09" name="Line 1062">
                <a:extLst>
                  <a:ext uri="{FF2B5EF4-FFF2-40B4-BE49-F238E27FC236}">
                    <a16:creationId xmlns:a16="http://schemas.microsoft.com/office/drawing/2014/main" id="{76CA8A35-8236-CF4F-986A-932534EC3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10" name="Line 1063">
                <a:extLst>
                  <a:ext uri="{FF2B5EF4-FFF2-40B4-BE49-F238E27FC236}">
                    <a16:creationId xmlns:a16="http://schemas.microsoft.com/office/drawing/2014/main" id="{E79A3221-A8FF-6C43-9E2F-A5CF104C9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11" name="Rectangle 1064">
                <a:extLst>
                  <a:ext uri="{FF2B5EF4-FFF2-40B4-BE49-F238E27FC236}">
                    <a16:creationId xmlns:a16="http://schemas.microsoft.com/office/drawing/2014/main" id="{5B0A6C3C-CDB9-A240-B717-F38450CCD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312" name="Oval 1065">
                <a:extLst>
                  <a:ext uri="{FF2B5EF4-FFF2-40B4-BE49-F238E27FC236}">
                    <a16:creationId xmlns:a16="http://schemas.microsoft.com/office/drawing/2014/main" id="{F4900523-1DB6-A14D-B76E-A42035753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313" name="Group 1066">
                <a:extLst>
                  <a:ext uri="{FF2B5EF4-FFF2-40B4-BE49-F238E27FC236}">
                    <a16:creationId xmlns:a16="http://schemas.microsoft.com/office/drawing/2014/main" id="{12E26CCB-5365-194B-9FB9-B08BC77666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324" name="Line 1067">
                  <a:extLst>
                    <a:ext uri="{FF2B5EF4-FFF2-40B4-BE49-F238E27FC236}">
                      <a16:creationId xmlns:a16="http://schemas.microsoft.com/office/drawing/2014/main" id="{792A07DC-A735-3548-ADA5-A7E468CBB4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25" name="Line 1068">
                  <a:extLst>
                    <a:ext uri="{FF2B5EF4-FFF2-40B4-BE49-F238E27FC236}">
                      <a16:creationId xmlns:a16="http://schemas.microsoft.com/office/drawing/2014/main" id="{918B3300-657F-6749-A493-84601660FE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26" name="Line 1069">
                  <a:extLst>
                    <a:ext uri="{FF2B5EF4-FFF2-40B4-BE49-F238E27FC236}">
                      <a16:creationId xmlns:a16="http://schemas.microsoft.com/office/drawing/2014/main" id="{C4E44B09-AB6C-9045-977E-3DF1F80022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314" name="Group 1070">
                <a:extLst>
                  <a:ext uri="{FF2B5EF4-FFF2-40B4-BE49-F238E27FC236}">
                    <a16:creationId xmlns:a16="http://schemas.microsoft.com/office/drawing/2014/main" id="{AA74F784-9871-5D4C-99CF-3BA2DA459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321" name="Line 1071">
                  <a:extLst>
                    <a:ext uri="{FF2B5EF4-FFF2-40B4-BE49-F238E27FC236}">
                      <a16:creationId xmlns:a16="http://schemas.microsoft.com/office/drawing/2014/main" id="{84E43C2A-089E-8D4E-AE76-E988E9FB04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22" name="Line 1072">
                  <a:extLst>
                    <a:ext uri="{FF2B5EF4-FFF2-40B4-BE49-F238E27FC236}">
                      <a16:creationId xmlns:a16="http://schemas.microsoft.com/office/drawing/2014/main" id="{FFFA4F78-EA3B-7443-9A43-1C7FED46C0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23" name="Line 1073">
                  <a:extLst>
                    <a:ext uri="{FF2B5EF4-FFF2-40B4-BE49-F238E27FC236}">
                      <a16:creationId xmlns:a16="http://schemas.microsoft.com/office/drawing/2014/main" id="{F1DE0BF6-116B-E148-B641-C90AF8483E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315" name="Rectangle 1074">
                <a:extLst>
                  <a:ext uri="{FF2B5EF4-FFF2-40B4-BE49-F238E27FC236}">
                    <a16:creationId xmlns:a16="http://schemas.microsoft.com/office/drawing/2014/main" id="{94EA3832-9A82-7441-9F70-DF6761B0C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16" name="Rectangle 1075">
                <a:extLst>
                  <a:ext uri="{FF2B5EF4-FFF2-40B4-BE49-F238E27FC236}">
                    <a16:creationId xmlns:a16="http://schemas.microsoft.com/office/drawing/2014/main" id="{D1E2074A-63A8-044D-A869-7374A179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17" name="Line 1076">
                <a:extLst>
                  <a:ext uri="{FF2B5EF4-FFF2-40B4-BE49-F238E27FC236}">
                    <a16:creationId xmlns:a16="http://schemas.microsoft.com/office/drawing/2014/main" id="{DBF155FE-C935-344A-96EE-A9C9142D7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18" name="Line 1077">
                <a:extLst>
                  <a:ext uri="{FF2B5EF4-FFF2-40B4-BE49-F238E27FC236}">
                    <a16:creationId xmlns:a16="http://schemas.microsoft.com/office/drawing/2014/main" id="{D541FF42-A849-ED46-9500-8FDD0700D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19" name="Rectangle 1078">
                <a:extLst>
                  <a:ext uri="{FF2B5EF4-FFF2-40B4-BE49-F238E27FC236}">
                    <a16:creationId xmlns:a16="http://schemas.microsoft.com/office/drawing/2014/main" id="{4CD16615-1B99-4941-9DC3-6AE2BC132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320" name="Text Box 1079">
                <a:extLst>
                  <a:ext uri="{FF2B5EF4-FFF2-40B4-BE49-F238E27FC236}">
                    <a16:creationId xmlns:a16="http://schemas.microsoft.com/office/drawing/2014/main" id="{1AC5866E-CB42-2043-8522-2D792AD357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08" name="Group 1080">
              <a:extLst>
                <a:ext uri="{FF2B5EF4-FFF2-40B4-BE49-F238E27FC236}">
                  <a16:creationId xmlns:a16="http://schemas.microsoft.com/office/drawing/2014/main" id="{27377D8B-AE40-0841-AC1B-2D19E508C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1" y="1148"/>
              <a:ext cx="513" cy="442"/>
              <a:chOff x="3937" y="633"/>
              <a:chExt cx="513" cy="442"/>
            </a:xfrm>
          </p:grpSpPr>
          <p:sp>
            <p:nvSpPr>
              <p:cNvPr id="44285" name="Line 1081">
                <a:extLst>
                  <a:ext uri="{FF2B5EF4-FFF2-40B4-BE49-F238E27FC236}">
                    <a16:creationId xmlns:a16="http://schemas.microsoft.com/office/drawing/2014/main" id="{5E0DC0B5-050C-704D-82C2-0BC1990E1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86" name="Line 1082">
                <a:extLst>
                  <a:ext uri="{FF2B5EF4-FFF2-40B4-BE49-F238E27FC236}">
                    <a16:creationId xmlns:a16="http://schemas.microsoft.com/office/drawing/2014/main" id="{C4DCD554-44B0-A44E-A309-852F5761E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87" name="Oval 1083">
                <a:extLst>
                  <a:ext uri="{FF2B5EF4-FFF2-40B4-BE49-F238E27FC236}">
                    <a16:creationId xmlns:a16="http://schemas.microsoft.com/office/drawing/2014/main" id="{F0885932-DD37-5E48-BE55-607A938E1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88" name="Line 1084">
                <a:extLst>
                  <a:ext uri="{FF2B5EF4-FFF2-40B4-BE49-F238E27FC236}">
                    <a16:creationId xmlns:a16="http://schemas.microsoft.com/office/drawing/2014/main" id="{3B2FC227-1818-4E46-9F24-3AA3A9CDD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89" name="Line 1085">
                <a:extLst>
                  <a:ext uri="{FF2B5EF4-FFF2-40B4-BE49-F238E27FC236}">
                    <a16:creationId xmlns:a16="http://schemas.microsoft.com/office/drawing/2014/main" id="{38110D73-A678-E74E-BEDA-075AB3236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90" name="Rectangle 1086">
                <a:extLst>
                  <a:ext uri="{FF2B5EF4-FFF2-40B4-BE49-F238E27FC236}">
                    <a16:creationId xmlns:a16="http://schemas.microsoft.com/office/drawing/2014/main" id="{A7A8B841-DA66-B94A-87BB-7C4C42999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291" name="Oval 1087">
                <a:extLst>
                  <a:ext uri="{FF2B5EF4-FFF2-40B4-BE49-F238E27FC236}">
                    <a16:creationId xmlns:a16="http://schemas.microsoft.com/office/drawing/2014/main" id="{EA77F1FA-E6B9-1042-BA54-F6A58728E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292" name="Group 1088">
                <a:extLst>
                  <a:ext uri="{FF2B5EF4-FFF2-40B4-BE49-F238E27FC236}">
                    <a16:creationId xmlns:a16="http://schemas.microsoft.com/office/drawing/2014/main" id="{E6C3A12B-BA01-024C-822C-5FC0897F6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303" name="Line 1089">
                  <a:extLst>
                    <a:ext uri="{FF2B5EF4-FFF2-40B4-BE49-F238E27FC236}">
                      <a16:creationId xmlns:a16="http://schemas.microsoft.com/office/drawing/2014/main" id="{9E3F5918-CAE7-6544-A49B-52E0D8DA9E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04" name="Line 1090">
                  <a:extLst>
                    <a:ext uri="{FF2B5EF4-FFF2-40B4-BE49-F238E27FC236}">
                      <a16:creationId xmlns:a16="http://schemas.microsoft.com/office/drawing/2014/main" id="{FAF44BF3-71D3-A843-A257-06DF2C54AC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05" name="Line 1091">
                  <a:extLst>
                    <a:ext uri="{FF2B5EF4-FFF2-40B4-BE49-F238E27FC236}">
                      <a16:creationId xmlns:a16="http://schemas.microsoft.com/office/drawing/2014/main" id="{3EEF35D5-67C9-3D47-A2D5-FA7FE297D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93" name="Group 1092">
                <a:extLst>
                  <a:ext uri="{FF2B5EF4-FFF2-40B4-BE49-F238E27FC236}">
                    <a16:creationId xmlns:a16="http://schemas.microsoft.com/office/drawing/2014/main" id="{2E9524DC-FFBE-B842-99CC-31F5A93D15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300" name="Line 1093">
                  <a:extLst>
                    <a:ext uri="{FF2B5EF4-FFF2-40B4-BE49-F238E27FC236}">
                      <a16:creationId xmlns:a16="http://schemas.microsoft.com/office/drawing/2014/main" id="{81CCA008-71FE-4B4F-BC3C-EBA7CD445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01" name="Line 1094">
                  <a:extLst>
                    <a:ext uri="{FF2B5EF4-FFF2-40B4-BE49-F238E27FC236}">
                      <a16:creationId xmlns:a16="http://schemas.microsoft.com/office/drawing/2014/main" id="{98FBCE30-F279-9446-A29A-68CDDFA34D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02" name="Line 1095">
                  <a:extLst>
                    <a:ext uri="{FF2B5EF4-FFF2-40B4-BE49-F238E27FC236}">
                      <a16:creationId xmlns:a16="http://schemas.microsoft.com/office/drawing/2014/main" id="{BDCA4D06-D9A5-C24E-BF23-78F7A9CF95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294" name="Rectangle 1096">
                <a:extLst>
                  <a:ext uri="{FF2B5EF4-FFF2-40B4-BE49-F238E27FC236}">
                    <a16:creationId xmlns:a16="http://schemas.microsoft.com/office/drawing/2014/main" id="{CFE9E169-6529-3944-A86E-815E649F9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95" name="Rectangle 1097">
                <a:extLst>
                  <a:ext uri="{FF2B5EF4-FFF2-40B4-BE49-F238E27FC236}">
                    <a16:creationId xmlns:a16="http://schemas.microsoft.com/office/drawing/2014/main" id="{6D811DE8-3640-294F-B9E5-91B0BE6C4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96" name="Line 1098">
                <a:extLst>
                  <a:ext uri="{FF2B5EF4-FFF2-40B4-BE49-F238E27FC236}">
                    <a16:creationId xmlns:a16="http://schemas.microsoft.com/office/drawing/2014/main" id="{3DD100F1-D73A-964F-A7DC-E5A3881F7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97" name="Line 1099">
                <a:extLst>
                  <a:ext uri="{FF2B5EF4-FFF2-40B4-BE49-F238E27FC236}">
                    <a16:creationId xmlns:a16="http://schemas.microsoft.com/office/drawing/2014/main" id="{75027B0B-0996-E54E-93C4-C265B0AF7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98" name="Rectangle 1100">
                <a:extLst>
                  <a:ext uri="{FF2B5EF4-FFF2-40B4-BE49-F238E27FC236}">
                    <a16:creationId xmlns:a16="http://schemas.microsoft.com/office/drawing/2014/main" id="{651A9F0A-858C-D943-84CC-46E862EF1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99" name="Text Box 1101">
                <a:extLst>
                  <a:ext uri="{FF2B5EF4-FFF2-40B4-BE49-F238E27FC236}">
                    <a16:creationId xmlns:a16="http://schemas.microsoft.com/office/drawing/2014/main" id="{39AB3362-599A-184D-8E7D-6125D9A5C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09" name="Group 1102">
              <a:extLst>
                <a:ext uri="{FF2B5EF4-FFF2-40B4-BE49-F238E27FC236}">
                  <a16:creationId xmlns:a16="http://schemas.microsoft.com/office/drawing/2014/main" id="{421C2A7F-B039-1C4F-BA8A-60D0A5B88B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2" y="1523"/>
              <a:ext cx="513" cy="442"/>
              <a:chOff x="3937" y="633"/>
              <a:chExt cx="513" cy="442"/>
            </a:xfrm>
          </p:grpSpPr>
          <p:sp>
            <p:nvSpPr>
              <p:cNvPr id="44264" name="Line 1103">
                <a:extLst>
                  <a:ext uri="{FF2B5EF4-FFF2-40B4-BE49-F238E27FC236}">
                    <a16:creationId xmlns:a16="http://schemas.microsoft.com/office/drawing/2014/main" id="{AD64B216-AB92-2649-9E92-E586900DE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65" name="Line 1104">
                <a:extLst>
                  <a:ext uri="{FF2B5EF4-FFF2-40B4-BE49-F238E27FC236}">
                    <a16:creationId xmlns:a16="http://schemas.microsoft.com/office/drawing/2014/main" id="{648DFCFD-072F-BE41-A12B-C8B703BCB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66" name="Oval 1105">
                <a:extLst>
                  <a:ext uri="{FF2B5EF4-FFF2-40B4-BE49-F238E27FC236}">
                    <a16:creationId xmlns:a16="http://schemas.microsoft.com/office/drawing/2014/main" id="{BE301A8B-314F-B745-BF7D-39DAAB06F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67" name="Line 1106">
                <a:extLst>
                  <a:ext uri="{FF2B5EF4-FFF2-40B4-BE49-F238E27FC236}">
                    <a16:creationId xmlns:a16="http://schemas.microsoft.com/office/drawing/2014/main" id="{05CB8A44-61EB-DA49-BFA8-16DD15C9B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68" name="Line 1107">
                <a:extLst>
                  <a:ext uri="{FF2B5EF4-FFF2-40B4-BE49-F238E27FC236}">
                    <a16:creationId xmlns:a16="http://schemas.microsoft.com/office/drawing/2014/main" id="{B8929AD3-9432-0448-AAE0-3FFA9D335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69" name="Rectangle 1108">
                <a:extLst>
                  <a:ext uri="{FF2B5EF4-FFF2-40B4-BE49-F238E27FC236}">
                    <a16:creationId xmlns:a16="http://schemas.microsoft.com/office/drawing/2014/main" id="{E9D0FFF2-2AD7-3D4E-A2E0-58377DA06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270" name="Oval 1109">
                <a:extLst>
                  <a:ext uri="{FF2B5EF4-FFF2-40B4-BE49-F238E27FC236}">
                    <a16:creationId xmlns:a16="http://schemas.microsoft.com/office/drawing/2014/main" id="{A18E38CB-F5A6-9A4F-B139-7254B02FD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271" name="Group 1110">
                <a:extLst>
                  <a:ext uri="{FF2B5EF4-FFF2-40B4-BE49-F238E27FC236}">
                    <a16:creationId xmlns:a16="http://schemas.microsoft.com/office/drawing/2014/main" id="{7B62DF83-6B8D-5943-9664-BE11B88399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282" name="Line 1111">
                  <a:extLst>
                    <a:ext uri="{FF2B5EF4-FFF2-40B4-BE49-F238E27FC236}">
                      <a16:creationId xmlns:a16="http://schemas.microsoft.com/office/drawing/2014/main" id="{9A37D95F-A601-6D4F-B25F-1606B355AD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83" name="Line 1112">
                  <a:extLst>
                    <a:ext uri="{FF2B5EF4-FFF2-40B4-BE49-F238E27FC236}">
                      <a16:creationId xmlns:a16="http://schemas.microsoft.com/office/drawing/2014/main" id="{F4DCE625-9DDB-F94E-968F-B501836852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84" name="Line 1113">
                  <a:extLst>
                    <a:ext uri="{FF2B5EF4-FFF2-40B4-BE49-F238E27FC236}">
                      <a16:creationId xmlns:a16="http://schemas.microsoft.com/office/drawing/2014/main" id="{B1F84A9E-E0EE-764F-B793-4AD49830BD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72" name="Group 1114">
                <a:extLst>
                  <a:ext uri="{FF2B5EF4-FFF2-40B4-BE49-F238E27FC236}">
                    <a16:creationId xmlns:a16="http://schemas.microsoft.com/office/drawing/2014/main" id="{0E8B22D1-121C-E044-A426-DCF068EB3E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279" name="Line 1115">
                  <a:extLst>
                    <a:ext uri="{FF2B5EF4-FFF2-40B4-BE49-F238E27FC236}">
                      <a16:creationId xmlns:a16="http://schemas.microsoft.com/office/drawing/2014/main" id="{95E744B6-7C5E-814E-8439-3E9B4BAC5C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80" name="Line 1116">
                  <a:extLst>
                    <a:ext uri="{FF2B5EF4-FFF2-40B4-BE49-F238E27FC236}">
                      <a16:creationId xmlns:a16="http://schemas.microsoft.com/office/drawing/2014/main" id="{EBB9A545-F22D-8540-AB6B-7FAA3D656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81" name="Line 1117">
                  <a:extLst>
                    <a:ext uri="{FF2B5EF4-FFF2-40B4-BE49-F238E27FC236}">
                      <a16:creationId xmlns:a16="http://schemas.microsoft.com/office/drawing/2014/main" id="{E675B312-0418-804D-9C2F-61EEA81D1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273" name="Rectangle 1118">
                <a:extLst>
                  <a:ext uri="{FF2B5EF4-FFF2-40B4-BE49-F238E27FC236}">
                    <a16:creationId xmlns:a16="http://schemas.microsoft.com/office/drawing/2014/main" id="{884CF9A7-C001-3D43-B902-BC0870E21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74" name="Rectangle 1119">
                <a:extLst>
                  <a:ext uri="{FF2B5EF4-FFF2-40B4-BE49-F238E27FC236}">
                    <a16:creationId xmlns:a16="http://schemas.microsoft.com/office/drawing/2014/main" id="{3D3E5ADC-3482-D24D-A552-F47D311D6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75" name="Line 1120">
                <a:extLst>
                  <a:ext uri="{FF2B5EF4-FFF2-40B4-BE49-F238E27FC236}">
                    <a16:creationId xmlns:a16="http://schemas.microsoft.com/office/drawing/2014/main" id="{25E37845-0D6B-F248-B568-715D2CB92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76" name="Line 1121">
                <a:extLst>
                  <a:ext uri="{FF2B5EF4-FFF2-40B4-BE49-F238E27FC236}">
                    <a16:creationId xmlns:a16="http://schemas.microsoft.com/office/drawing/2014/main" id="{6CE1B5F7-EE8D-CE41-AC2D-2C71E4963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77" name="Rectangle 1122">
                <a:extLst>
                  <a:ext uri="{FF2B5EF4-FFF2-40B4-BE49-F238E27FC236}">
                    <a16:creationId xmlns:a16="http://schemas.microsoft.com/office/drawing/2014/main" id="{43573AA2-2B78-3E46-B8B6-BE4592B5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78" name="Text Box 1123">
                <a:extLst>
                  <a:ext uri="{FF2B5EF4-FFF2-40B4-BE49-F238E27FC236}">
                    <a16:creationId xmlns:a16="http://schemas.microsoft.com/office/drawing/2014/main" id="{8D91EA5F-76F9-E545-98CA-5EE961ABAE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0" name="Group 1124">
              <a:extLst>
                <a:ext uri="{FF2B5EF4-FFF2-40B4-BE49-F238E27FC236}">
                  <a16:creationId xmlns:a16="http://schemas.microsoft.com/office/drawing/2014/main" id="{8CB3554D-4F98-584E-ADB1-184C88DB2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" y="1157"/>
              <a:ext cx="513" cy="442"/>
              <a:chOff x="3937" y="633"/>
              <a:chExt cx="513" cy="442"/>
            </a:xfrm>
          </p:grpSpPr>
          <p:sp>
            <p:nvSpPr>
              <p:cNvPr id="44243" name="Line 1125">
                <a:extLst>
                  <a:ext uri="{FF2B5EF4-FFF2-40B4-BE49-F238E27FC236}">
                    <a16:creationId xmlns:a16="http://schemas.microsoft.com/office/drawing/2014/main" id="{BF1626BA-0E68-CD45-8502-06CDDAB81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4" name="Line 1126">
                <a:extLst>
                  <a:ext uri="{FF2B5EF4-FFF2-40B4-BE49-F238E27FC236}">
                    <a16:creationId xmlns:a16="http://schemas.microsoft.com/office/drawing/2014/main" id="{D3444099-FDE6-BB44-AB51-DE02CC3B9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5" name="Oval 1127">
                <a:extLst>
                  <a:ext uri="{FF2B5EF4-FFF2-40B4-BE49-F238E27FC236}">
                    <a16:creationId xmlns:a16="http://schemas.microsoft.com/office/drawing/2014/main" id="{2E875EB1-7C78-324B-A155-67390EA3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46" name="Line 1128">
                <a:extLst>
                  <a:ext uri="{FF2B5EF4-FFF2-40B4-BE49-F238E27FC236}">
                    <a16:creationId xmlns:a16="http://schemas.microsoft.com/office/drawing/2014/main" id="{BFA1AB2B-1988-DC48-9EC4-5F56D9D24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7" name="Line 1129">
                <a:extLst>
                  <a:ext uri="{FF2B5EF4-FFF2-40B4-BE49-F238E27FC236}">
                    <a16:creationId xmlns:a16="http://schemas.microsoft.com/office/drawing/2014/main" id="{60C29484-B859-3145-9779-3F61D366E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48" name="Rectangle 1130">
                <a:extLst>
                  <a:ext uri="{FF2B5EF4-FFF2-40B4-BE49-F238E27FC236}">
                    <a16:creationId xmlns:a16="http://schemas.microsoft.com/office/drawing/2014/main" id="{D0BCF704-F312-264C-83C3-3CE94D831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249" name="Oval 1131">
                <a:extLst>
                  <a:ext uri="{FF2B5EF4-FFF2-40B4-BE49-F238E27FC236}">
                    <a16:creationId xmlns:a16="http://schemas.microsoft.com/office/drawing/2014/main" id="{7E64CE05-E7C2-F44B-907A-DA03E1883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250" name="Group 1132">
                <a:extLst>
                  <a:ext uri="{FF2B5EF4-FFF2-40B4-BE49-F238E27FC236}">
                    <a16:creationId xmlns:a16="http://schemas.microsoft.com/office/drawing/2014/main" id="{2796BAEF-D5F6-EC4E-9C34-F60C74C19D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261" name="Line 1133">
                  <a:extLst>
                    <a:ext uri="{FF2B5EF4-FFF2-40B4-BE49-F238E27FC236}">
                      <a16:creationId xmlns:a16="http://schemas.microsoft.com/office/drawing/2014/main" id="{B1FF7364-5569-1A42-9998-FDD89628B5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62" name="Line 1134">
                  <a:extLst>
                    <a:ext uri="{FF2B5EF4-FFF2-40B4-BE49-F238E27FC236}">
                      <a16:creationId xmlns:a16="http://schemas.microsoft.com/office/drawing/2014/main" id="{E41BF31A-9B6B-7142-A354-6899519E2A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63" name="Line 1135">
                  <a:extLst>
                    <a:ext uri="{FF2B5EF4-FFF2-40B4-BE49-F238E27FC236}">
                      <a16:creationId xmlns:a16="http://schemas.microsoft.com/office/drawing/2014/main" id="{7DEF45F1-8611-E441-9E69-AB5C47262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51" name="Group 1136">
                <a:extLst>
                  <a:ext uri="{FF2B5EF4-FFF2-40B4-BE49-F238E27FC236}">
                    <a16:creationId xmlns:a16="http://schemas.microsoft.com/office/drawing/2014/main" id="{97077A02-BBB7-F546-B204-F51AC16E76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258" name="Line 1137">
                  <a:extLst>
                    <a:ext uri="{FF2B5EF4-FFF2-40B4-BE49-F238E27FC236}">
                      <a16:creationId xmlns:a16="http://schemas.microsoft.com/office/drawing/2014/main" id="{C565C09A-8D9D-7B47-A082-EBD898FBA0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59" name="Line 1138">
                  <a:extLst>
                    <a:ext uri="{FF2B5EF4-FFF2-40B4-BE49-F238E27FC236}">
                      <a16:creationId xmlns:a16="http://schemas.microsoft.com/office/drawing/2014/main" id="{9846D964-A255-7348-AE85-687707CE3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60" name="Line 1139">
                  <a:extLst>
                    <a:ext uri="{FF2B5EF4-FFF2-40B4-BE49-F238E27FC236}">
                      <a16:creationId xmlns:a16="http://schemas.microsoft.com/office/drawing/2014/main" id="{03798D8E-D5F1-B545-B1EF-ECCDE8FA73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252" name="Rectangle 1140">
                <a:extLst>
                  <a:ext uri="{FF2B5EF4-FFF2-40B4-BE49-F238E27FC236}">
                    <a16:creationId xmlns:a16="http://schemas.microsoft.com/office/drawing/2014/main" id="{5BFA0EE8-B459-954C-AB32-10A6EFC0B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53" name="Rectangle 1141">
                <a:extLst>
                  <a:ext uri="{FF2B5EF4-FFF2-40B4-BE49-F238E27FC236}">
                    <a16:creationId xmlns:a16="http://schemas.microsoft.com/office/drawing/2014/main" id="{1267C8F4-D09C-604C-BFB6-689F614BA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54" name="Line 1142">
                <a:extLst>
                  <a:ext uri="{FF2B5EF4-FFF2-40B4-BE49-F238E27FC236}">
                    <a16:creationId xmlns:a16="http://schemas.microsoft.com/office/drawing/2014/main" id="{A3B662DD-4968-B541-B0FE-B26C47EA3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55" name="Line 1143">
                <a:extLst>
                  <a:ext uri="{FF2B5EF4-FFF2-40B4-BE49-F238E27FC236}">
                    <a16:creationId xmlns:a16="http://schemas.microsoft.com/office/drawing/2014/main" id="{C8CC9F12-FC8B-B548-93E2-7AFDF5825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56" name="Rectangle 1144">
                <a:extLst>
                  <a:ext uri="{FF2B5EF4-FFF2-40B4-BE49-F238E27FC236}">
                    <a16:creationId xmlns:a16="http://schemas.microsoft.com/office/drawing/2014/main" id="{248B4617-8DA9-2C4B-92EE-E1F8EEE47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57" name="Text Box 1145">
                <a:extLst>
                  <a:ext uri="{FF2B5EF4-FFF2-40B4-BE49-F238E27FC236}">
                    <a16:creationId xmlns:a16="http://schemas.microsoft.com/office/drawing/2014/main" id="{CD6C6750-FB4D-094B-B5A7-182B47CABE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1" name="Group 1146">
              <a:extLst>
                <a:ext uri="{FF2B5EF4-FFF2-40B4-BE49-F238E27FC236}">
                  <a16:creationId xmlns:a16="http://schemas.microsoft.com/office/drawing/2014/main" id="{7C319120-7306-7546-B077-978EB8A5F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9" y="2239"/>
              <a:ext cx="513" cy="442"/>
              <a:chOff x="3937" y="633"/>
              <a:chExt cx="513" cy="442"/>
            </a:xfrm>
          </p:grpSpPr>
          <p:sp>
            <p:nvSpPr>
              <p:cNvPr id="44222" name="Line 1147">
                <a:extLst>
                  <a:ext uri="{FF2B5EF4-FFF2-40B4-BE49-F238E27FC236}">
                    <a16:creationId xmlns:a16="http://schemas.microsoft.com/office/drawing/2014/main" id="{E5E3AEC8-7950-344E-9B0F-8A1C53D53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23" name="Line 1148">
                <a:extLst>
                  <a:ext uri="{FF2B5EF4-FFF2-40B4-BE49-F238E27FC236}">
                    <a16:creationId xmlns:a16="http://schemas.microsoft.com/office/drawing/2014/main" id="{F70C924A-43E0-0446-B59D-86F013199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24" name="Oval 1149">
                <a:extLst>
                  <a:ext uri="{FF2B5EF4-FFF2-40B4-BE49-F238E27FC236}">
                    <a16:creationId xmlns:a16="http://schemas.microsoft.com/office/drawing/2014/main" id="{397E18D5-DA20-524F-8A6D-37FA94B31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25" name="Line 1150">
                <a:extLst>
                  <a:ext uri="{FF2B5EF4-FFF2-40B4-BE49-F238E27FC236}">
                    <a16:creationId xmlns:a16="http://schemas.microsoft.com/office/drawing/2014/main" id="{5FCCDC46-FC3A-3944-98BE-EF4B2D971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26" name="Line 1151">
                <a:extLst>
                  <a:ext uri="{FF2B5EF4-FFF2-40B4-BE49-F238E27FC236}">
                    <a16:creationId xmlns:a16="http://schemas.microsoft.com/office/drawing/2014/main" id="{2B3FD6AB-EC76-CD4B-B47F-5150BA165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27" name="Rectangle 1152">
                <a:extLst>
                  <a:ext uri="{FF2B5EF4-FFF2-40B4-BE49-F238E27FC236}">
                    <a16:creationId xmlns:a16="http://schemas.microsoft.com/office/drawing/2014/main" id="{773EA15E-F15B-0C40-BADF-2289B4B84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228" name="Oval 1153">
                <a:extLst>
                  <a:ext uri="{FF2B5EF4-FFF2-40B4-BE49-F238E27FC236}">
                    <a16:creationId xmlns:a16="http://schemas.microsoft.com/office/drawing/2014/main" id="{A291CFFB-2770-B94C-9A08-7CB41B05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229" name="Group 1154">
                <a:extLst>
                  <a:ext uri="{FF2B5EF4-FFF2-40B4-BE49-F238E27FC236}">
                    <a16:creationId xmlns:a16="http://schemas.microsoft.com/office/drawing/2014/main" id="{64E68B56-266A-084A-87E9-C758C8AFC4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240" name="Line 1155">
                  <a:extLst>
                    <a:ext uri="{FF2B5EF4-FFF2-40B4-BE49-F238E27FC236}">
                      <a16:creationId xmlns:a16="http://schemas.microsoft.com/office/drawing/2014/main" id="{9ED51697-BF7F-B941-AE09-EAE48909FB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41" name="Line 1156">
                  <a:extLst>
                    <a:ext uri="{FF2B5EF4-FFF2-40B4-BE49-F238E27FC236}">
                      <a16:creationId xmlns:a16="http://schemas.microsoft.com/office/drawing/2014/main" id="{70E130A2-237E-A643-990B-5A49A5331C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42" name="Line 1157">
                  <a:extLst>
                    <a:ext uri="{FF2B5EF4-FFF2-40B4-BE49-F238E27FC236}">
                      <a16:creationId xmlns:a16="http://schemas.microsoft.com/office/drawing/2014/main" id="{75E33B8C-B0B9-634A-9AC8-87B3FF2B7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30" name="Group 1158">
                <a:extLst>
                  <a:ext uri="{FF2B5EF4-FFF2-40B4-BE49-F238E27FC236}">
                    <a16:creationId xmlns:a16="http://schemas.microsoft.com/office/drawing/2014/main" id="{B3104C17-9895-4C4B-A887-363BDFA64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237" name="Line 1159">
                  <a:extLst>
                    <a:ext uri="{FF2B5EF4-FFF2-40B4-BE49-F238E27FC236}">
                      <a16:creationId xmlns:a16="http://schemas.microsoft.com/office/drawing/2014/main" id="{BBCB8BFC-B955-5A42-9948-EDC713D47F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38" name="Line 1160">
                  <a:extLst>
                    <a:ext uri="{FF2B5EF4-FFF2-40B4-BE49-F238E27FC236}">
                      <a16:creationId xmlns:a16="http://schemas.microsoft.com/office/drawing/2014/main" id="{D0DEAE69-EF7F-3045-95FD-785006EA32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39" name="Line 1161">
                  <a:extLst>
                    <a:ext uri="{FF2B5EF4-FFF2-40B4-BE49-F238E27FC236}">
                      <a16:creationId xmlns:a16="http://schemas.microsoft.com/office/drawing/2014/main" id="{461F2283-FF4A-9E44-B57D-772FA3B225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231" name="Rectangle 1162">
                <a:extLst>
                  <a:ext uri="{FF2B5EF4-FFF2-40B4-BE49-F238E27FC236}">
                    <a16:creationId xmlns:a16="http://schemas.microsoft.com/office/drawing/2014/main" id="{DFDA7BC5-0E95-9843-88BD-77381B878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32" name="Rectangle 1163">
                <a:extLst>
                  <a:ext uri="{FF2B5EF4-FFF2-40B4-BE49-F238E27FC236}">
                    <a16:creationId xmlns:a16="http://schemas.microsoft.com/office/drawing/2014/main" id="{120EFC01-5F23-C94B-94F2-2C8411052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33" name="Line 1164">
                <a:extLst>
                  <a:ext uri="{FF2B5EF4-FFF2-40B4-BE49-F238E27FC236}">
                    <a16:creationId xmlns:a16="http://schemas.microsoft.com/office/drawing/2014/main" id="{59E15660-8414-BB4F-86BE-07A863178E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34" name="Line 1165">
                <a:extLst>
                  <a:ext uri="{FF2B5EF4-FFF2-40B4-BE49-F238E27FC236}">
                    <a16:creationId xmlns:a16="http://schemas.microsoft.com/office/drawing/2014/main" id="{1A47699D-64BF-9F4F-BE54-4259515EE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35" name="Rectangle 1166">
                <a:extLst>
                  <a:ext uri="{FF2B5EF4-FFF2-40B4-BE49-F238E27FC236}">
                    <a16:creationId xmlns:a16="http://schemas.microsoft.com/office/drawing/2014/main" id="{AD526C29-1A48-874B-B481-5F5D3237C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36" name="Text Box 1167">
                <a:extLst>
                  <a:ext uri="{FF2B5EF4-FFF2-40B4-BE49-F238E27FC236}">
                    <a16:creationId xmlns:a16="http://schemas.microsoft.com/office/drawing/2014/main" id="{7014F322-03AB-3B42-BA55-F1B9801E94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2" name="Group 1168">
              <a:extLst>
                <a:ext uri="{FF2B5EF4-FFF2-40B4-BE49-F238E27FC236}">
                  <a16:creationId xmlns:a16="http://schemas.microsoft.com/office/drawing/2014/main" id="{5673D18E-A81B-4849-8BB3-09202F758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5" y="1995"/>
              <a:ext cx="513" cy="442"/>
              <a:chOff x="3937" y="633"/>
              <a:chExt cx="513" cy="442"/>
            </a:xfrm>
          </p:grpSpPr>
          <p:sp>
            <p:nvSpPr>
              <p:cNvPr id="44201" name="Line 1169">
                <a:extLst>
                  <a:ext uri="{FF2B5EF4-FFF2-40B4-BE49-F238E27FC236}">
                    <a16:creationId xmlns:a16="http://schemas.microsoft.com/office/drawing/2014/main" id="{C90B76A8-F795-FA47-AD1C-0F21051B1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2" name="Line 1170">
                <a:extLst>
                  <a:ext uri="{FF2B5EF4-FFF2-40B4-BE49-F238E27FC236}">
                    <a16:creationId xmlns:a16="http://schemas.microsoft.com/office/drawing/2014/main" id="{57294D7E-3F40-C24F-869A-D484360C9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3" name="Oval 1171">
                <a:extLst>
                  <a:ext uri="{FF2B5EF4-FFF2-40B4-BE49-F238E27FC236}">
                    <a16:creationId xmlns:a16="http://schemas.microsoft.com/office/drawing/2014/main" id="{07A078F4-1384-184D-AAAE-25855566E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04" name="Line 1172">
                <a:extLst>
                  <a:ext uri="{FF2B5EF4-FFF2-40B4-BE49-F238E27FC236}">
                    <a16:creationId xmlns:a16="http://schemas.microsoft.com/office/drawing/2014/main" id="{417997FD-4AFB-704D-8E3E-1AD1D9C14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5" name="Line 1173">
                <a:extLst>
                  <a:ext uri="{FF2B5EF4-FFF2-40B4-BE49-F238E27FC236}">
                    <a16:creationId xmlns:a16="http://schemas.microsoft.com/office/drawing/2014/main" id="{2EC3D911-09AC-B346-900C-29ED74BBD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06" name="Rectangle 1174">
                <a:extLst>
                  <a:ext uri="{FF2B5EF4-FFF2-40B4-BE49-F238E27FC236}">
                    <a16:creationId xmlns:a16="http://schemas.microsoft.com/office/drawing/2014/main" id="{9CAACA26-B6A4-6E48-8D64-6383732A6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207" name="Oval 1175">
                <a:extLst>
                  <a:ext uri="{FF2B5EF4-FFF2-40B4-BE49-F238E27FC236}">
                    <a16:creationId xmlns:a16="http://schemas.microsoft.com/office/drawing/2014/main" id="{B7D5D101-756B-C24F-83E5-EA4DD3943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208" name="Group 1176">
                <a:extLst>
                  <a:ext uri="{FF2B5EF4-FFF2-40B4-BE49-F238E27FC236}">
                    <a16:creationId xmlns:a16="http://schemas.microsoft.com/office/drawing/2014/main" id="{5BF2CC1C-71F0-704D-A84A-F08AEA15F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219" name="Line 1177">
                  <a:extLst>
                    <a:ext uri="{FF2B5EF4-FFF2-40B4-BE49-F238E27FC236}">
                      <a16:creationId xmlns:a16="http://schemas.microsoft.com/office/drawing/2014/main" id="{AD6CF612-143B-3F47-AE8D-7C1C2253FE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0" name="Line 1178">
                  <a:extLst>
                    <a:ext uri="{FF2B5EF4-FFF2-40B4-BE49-F238E27FC236}">
                      <a16:creationId xmlns:a16="http://schemas.microsoft.com/office/drawing/2014/main" id="{B229D867-D150-BC42-854E-ADFADFAC03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21" name="Line 1179">
                  <a:extLst>
                    <a:ext uri="{FF2B5EF4-FFF2-40B4-BE49-F238E27FC236}">
                      <a16:creationId xmlns:a16="http://schemas.microsoft.com/office/drawing/2014/main" id="{689A03B7-ECDD-B748-B4A8-F3A03079FE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209" name="Group 1180">
                <a:extLst>
                  <a:ext uri="{FF2B5EF4-FFF2-40B4-BE49-F238E27FC236}">
                    <a16:creationId xmlns:a16="http://schemas.microsoft.com/office/drawing/2014/main" id="{C900DBDF-88D0-3A44-85CA-AEB42E786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216" name="Line 1181">
                  <a:extLst>
                    <a:ext uri="{FF2B5EF4-FFF2-40B4-BE49-F238E27FC236}">
                      <a16:creationId xmlns:a16="http://schemas.microsoft.com/office/drawing/2014/main" id="{6B51A1FB-835B-BC45-B177-4819FBD005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7" name="Line 1182">
                  <a:extLst>
                    <a:ext uri="{FF2B5EF4-FFF2-40B4-BE49-F238E27FC236}">
                      <a16:creationId xmlns:a16="http://schemas.microsoft.com/office/drawing/2014/main" id="{5E1532C2-E96E-0846-9D26-709689CC80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18" name="Line 1183">
                  <a:extLst>
                    <a:ext uri="{FF2B5EF4-FFF2-40B4-BE49-F238E27FC236}">
                      <a16:creationId xmlns:a16="http://schemas.microsoft.com/office/drawing/2014/main" id="{D6D1CBFD-EC43-094D-B0D2-2D17BFE15F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210" name="Rectangle 1184">
                <a:extLst>
                  <a:ext uri="{FF2B5EF4-FFF2-40B4-BE49-F238E27FC236}">
                    <a16:creationId xmlns:a16="http://schemas.microsoft.com/office/drawing/2014/main" id="{801DD81D-6029-F642-821C-2A18B7D45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11" name="Rectangle 1185">
                <a:extLst>
                  <a:ext uri="{FF2B5EF4-FFF2-40B4-BE49-F238E27FC236}">
                    <a16:creationId xmlns:a16="http://schemas.microsoft.com/office/drawing/2014/main" id="{1937057E-921A-C442-9977-687A2DCC6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12" name="Line 1186">
                <a:extLst>
                  <a:ext uri="{FF2B5EF4-FFF2-40B4-BE49-F238E27FC236}">
                    <a16:creationId xmlns:a16="http://schemas.microsoft.com/office/drawing/2014/main" id="{5BCBEF6E-A632-B345-942D-53BAEBEFB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13" name="Line 1187">
                <a:extLst>
                  <a:ext uri="{FF2B5EF4-FFF2-40B4-BE49-F238E27FC236}">
                    <a16:creationId xmlns:a16="http://schemas.microsoft.com/office/drawing/2014/main" id="{CC65F601-A281-EC4E-8A40-23C8F8E5A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14" name="Rectangle 1188">
                <a:extLst>
                  <a:ext uri="{FF2B5EF4-FFF2-40B4-BE49-F238E27FC236}">
                    <a16:creationId xmlns:a16="http://schemas.microsoft.com/office/drawing/2014/main" id="{80084D26-276B-4048-BFDE-793794F44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215" name="Text Box 1189">
                <a:extLst>
                  <a:ext uri="{FF2B5EF4-FFF2-40B4-BE49-F238E27FC236}">
                    <a16:creationId xmlns:a16="http://schemas.microsoft.com/office/drawing/2014/main" id="{77FE4A29-CC07-D44E-BA19-03366B913A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3" name="Group 1190">
              <a:extLst>
                <a:ext uri="{FF2B5EF4-FFF2-40B4-BE49-F238E27FC236}">
                  <a16:creationId xmlns:a16="http://schemas.microsoft.com/office/drawing/2014/main" id="{BE3A7FEB-C540-844B-9BF9-E974B16F6D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003"/>
              <a:ext cx="513" cy="442"/>
              <a:chOff x="3937" y="633"/>
              <a:chExt cx="513" cy="442"/>
            </a:xfrm>
          </p:grpSpPr>
          <p:sp>
            <p:nvSpPr>
              <p:cNvPr id="44180" name="Line 1191">
                <a:extLst>
                  <a:ext uri="{FF2B5EF4-FFF2-40B4-BE49-F238E27FC236}">
                    <a16:creationId xmlns:a16="http://schemas.microsoft.com/office/drawing/2014/main" id="{9F3B46DF-11D5-4343-B620-3207A52BA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81" name="Line 1192">
                <a:extLst>
                  <a:ext uri="{FF2B5EF4-FFF2-40B4-BE49-F238E27FC236}">
                    <a16:creationId xmlns:a16="http://schemas.microsoft.com/office/drawing/2014/main" id="{5124D228-E145-B143-9D6A-53A9D52FB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82" name="Oval 1193">
                <a:extLst>
                  <a:ext uri="{FF2B5EF4-FFF2-40B4-BE49-F238E27FC236}">
                    <a16:creationId xmlns:a16="http://schemas.microsoft.com/office/drawing/2014/main" id="{8BF8DA1A-C7AB-7148-8907-7BBF30C1E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83" name="Line 1194">
                <a:extLst>
                  <a:ext uri="{FF2B5EF4-FFF2-40B4-BE49-F238E27FC236}">
                    <a16:creationId xmlns:a16="http://schemas.microsoft.com/office/drawing/2014/main" id="{7788EB72-1B17-3A43-B9A3-665DA6705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84" name="Line 1195">
                <a:extLst>
                  <a:ext uri="{FF2B5EF4-FFF2-40B4-BE49-F238E27FC236}">
                    <a16:creationId xmlns:a16="http://schemas.microsoft.com/office/drawing/2014/main" id="{6223D95E-5289-C24E-B01D-F8F8C708A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85" name="Rectangle 1196">
                <a:extLst>
                  <a:ext uri="{FF2B5EF4-FFF2-40B4-BE49-F238E27FC236}">
                    <a16:creationId xmlns:a16="http://schemas.microsoft.com/office/drawing/2014/main" id="{9030FE15-D313-FA4E-BA45-19E1FF760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186" name="Oval 1197">
                <a:extLst>
                  <a:ext uri="{FF2B5EF4-FFF2-40B4-BE49-F238E27FC236}">
                    <a16:creationId xmlns:a16="http://schemas.microsoft.com/office/drawing/2014/main" id="{82AA8E3F-3A5D-214D-A576-D034F7F06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187" name="Group 1198">
                <a:extLst>
                  <a:ext uri="{FF2B5EF4-FFF2-40B4-BE49-F238E27FC236}">
                    <a16:creationId xmlns:a16="http://schemas.microsoft.com/office/drawing/2014/main" id="{6152D60A-B4D3-1F42-9402-FDC21C4C14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198" name="Line 1199">
                  <a:extLst>
                    <a:ext uri="{FF2B5EF4-FFF2-40B4-BE49-F238E27FC236}">
                      <a16:creationId xmlns:a16="http://schemas.microsoft.com/office/drawing/2014/main" id="{64ECBA3A-E3B8-D24C-BA24-74C5DD76B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99" name="Line 1200">
                  <a:extLst>
                    <a:ext uri="{FF2B5EF4-FFF2-40B4-BE49-F238E27FC236}">
                      <a16:creationId xmlns:a16="http://schemas.microsoft.com/office/drawing/2014/main" id="{72B7361A-D31F-F643-ABF2-B2C81105BB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00" name="Line 1201">
                  <a:extLst>
                    <a:ext uri="{FF2B5EF4-FFF2-40B4-BE49-F238E27FC236}">
                      <a16:creationId xmlns:a16="http://schemas.microsoft.com/office/drawing/2014/main" id="{66C1EDAA-54FE-7849-A6BD-17B5A8944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88" name="Group 1202">
                <a:extLst>
                  <a:ext uri="{FF2B5EF4-FFF2-40B4-BE49-F238E27FC236}">
                    <a16:creationId xmlns:a16="http://schemas.microsoft.com/office/drawing/2014/main" id="{33FD9054-E5DE-734F-9C22-1E55611040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195" name="Line 1203">
                  <a:extLst>
                    <a:ext uri="{FF2B5EF4-FFF2-40B4-BE49-F238E27FC236}">
                      <a16:creationId xmlns:a16="http://schemas.microsoft.com/office/drawing/2014/main" id="{01B25E95-37B6-594D-A7C2-52638A49B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96" name="Line 1204">
                  <a:extLst>
                    <a:ext uri="{FF2B5EF4-FFF2-40B4-BE49-F238E27FC236}">
                      <a16:creationId xmlns:a16="http://schemas.microsoft.com/office/drawing/2014/main" id="{C30F9907-13DD-364D-8AFD-739FA86FAA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97" name="Line 1205">
                  <a:extLst>
                    <a:ext uri="{FF2B5EF4-FFF2-40B4-BE49-F238E27FC236}">
                      <a16:creationId xmlns:a16="http://schemas.microsoft.com/office/drawing/2014/main" id="{5FA80104-3B73-074D-AD85-B295D19F84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189" name="Rectangle 1206">
                <a:extLst>
                  <a:ext uri="{FF2B5EF4-FFF2-40B4-BE49-F238E27FC236}">
                    <a16:creationId xmlns:a16="http://schemas.microsoft.com/office/drawing/2014/main" id="{17D35459-EE56-EC43-9526-2C0BAB922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90" name="Rectangle 1207">
                <a:extLst>
                  <a:ext uri="{FF2B5EF4-FFF2-40B4-BE49-F238E27FC236}">
                    <a16:creationId xmlns:a16="http://schemas.microsoft.com/office/drawing/2014/main" id="{74F19908-8A55-E54D-A743-4752DBBBA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91" name="Line 1208">
                <a:extLst>
                  <a:ext uri="{FF2B5EF4-FFF2-40B4-BE49-F238E27FC236}">
                    <a16:creationId xmlns:a16="http://schemas.microsoft.com/office/drawing/2014/main" id="{CBAFE828-3667-6B4A-B9CA-68A263337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92" name="Line 1209">
                <a:extLst>
                  <a:ext uri="{FF2B5EF4-FFF2-40B4-BE49-F238E27FC236}">
                    <a16:creationId xmlns:a16="http://schemas.microsoft.com/office/drawing/2014/main" id="{387A29EF-4E5A-614C-A1C8-6B8EE3FD9D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93" name="Rectangle 1210">
                <a:extLst>
                  <a:ext uri="{FF2B5EF4-FFF2-40B4-BE49-F238E27FC236}">
                    <a16:creationId xmlns:a16="http://schemas.microsoft.com/office/drawing/2014/main" id="{17FFA533-770C-6646-A54F-A458F0B29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94" name="Text Box 1211">
                <a:extLst>
                  <a:ext uri="{FF2B5EF4-FFF2-40B4-BE49-F238E27FC236}">
                    <a16:creationId xmlns:a16="http://schemas.microsoft.com/office/drawing/2014/main" id="{3E3AF5A6-E62D-7045-A959-A90C15D20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4" name="Group 1212">
              <a:extLst>
                <a:ext uri="{FF2B5EF4-FFF2-40B4-BE49-F238E27FC236}">
                  <a16:creationId xmlns:a16="http://schemas.microsoft.com/office/drawing/2014/main" id="{F406A6C2-A080-364F-BB9E-078DB15E9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2771"/>
              <a:ext cx="513" cy="442"/>
              <a:chOff x="3937" y="633"/>
              <a:chExt cx="513" cy="442"/>
            </a:xfrm>
          </p:grpSpPr>
          <p:sp>
            <p:nvSpPr>
              <p:cNvPr id="44159" name="Line 1213">
                <a:extLst>
                  <a:ext uri="{FF2B5EF4-FFF2-40B4-BE49-F238E27FC236}">
                    <a16:creationId xmlns:a16="http://schemas.microsoft.com/office/drawing/2014/main" id="{9EAE7E2D-51E2-7646-8616-346F3B5F5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60" name="Line 1214">
                <a:extLst>
                  <a:ext uri="{FF2B5EF4-FFF2-40B4-BE49-F238E27FC236}">
                    <a16:creationId xmlns:a16="http://schemas.microsoft.com/office/drawing/2014/main" id="{D63CDF92-6AEA-8340-909E-972678934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61" name="Oval 1215">
                <a:extLst>
                  <a:ext uri="{FF2B5EF4-FFF2-40B4-BE49-F238E27FC236}">
                    <a16:creationId xmlns:a16="http://schemas.microsoft.com/office/drawing/2014/main" id="{9C090120-6E4F-0A4C-BCD1-82BDC0636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62" name="Line 1216">
                <a:extLst>
                  <a:ext uri="{FF2B5EF4-FFF2-40B4-BE49-F238E27FC236}">
                    <a16:creationId xmlns:a16="http://schemas.microsoft.com/office/drawing/2014/main" id="{D98456A0-6B5B-6347-B57F-5974FF906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63" name="Line 1217">
                <a:extLst>
                  <a:ext uri="{FF2B5EF4-FFF2-40B4-BE49-F238E27FC236}">
                    <a16:creationId xmlns:a16="http://schemas.microsoft.com/office/drawing/2014/main" id="{394A2736-89D0-FD40-A75B-06B0302CD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64" name="Rectangle 1218">
                <a:extLst>
                  <a:ext uri="{FF2B5EF4-FFF2-40B4-BE49-F238E27FC236}">
                    <a16:creationId xmlns:a16="http://schemas.microsoft.com/office/drawing/2014/main" id="{962AC4AB-A1E6-264F-AB2C-FC6FD126E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165" name="Oval 1219">
                <a:extLst>
                  <a:ext uri="{FF2B5EF4-FFF2-40B4-BE49-F238E27FC236}">
                    <a16:creationId xmlns:a16="http://schemas.microsoft.com/office/drawing/2014/main" id="{8E0B297D-8649-E543-9E88-AA23460C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166" name="Group 1220">
                <a:extLst>
                  <a:ext uri="{FF2B5EF4-FFF2-40B4-BE49-F238E27FC236}">
                    <a16:creationId xmlns:a16="http://schemas.microsoft.com/office/drawing/2014/main" id="{FF69A507-4AC6-D049-8406-4992962782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177" name="Line 1221">
                  <a:extLst>
                    <a:ext uri="{FF2B5EF4-FFF2-40B4-BE49-F238E27FC236}">
                      <a16:creationId xmlns:a16="http://schemas.microsoft.com/office/drawing/2014/main" id="{790174E6-7EBA-8A4E-BDF5-EBA2917F90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78" name="Line 1222">
                  <a:extLst>
                    <a:ext uri="{FF2B5EF4-FFF2-40B4-BE49-F238E27FC236}">
                      <a16:creationId xmlns:a16="http://schemas.microsoft.com/office/drawing/2014/main" id="{B1281FEF-4E9E-BC46-A455-1D95520B9E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79" name="Line 1223">
                  <a:extLst>
                    <a:ext uri="{FF2B5EF4-FFF2-40B4-BE49-F238E27FC236}">
                      <a16:creationId xmlns:a16="http://schemas.microsoft.com/office/drawing/2014/main" id="{205A343D-F513-DA4E-86F5-C590E37DD6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67" name="Group 1224">
                <a:extLst>
                  <a:ext uri="{FF2B5EF4-FFF2-40B4-BE49-F238E27FC236}">
                    <a16:creationId xmlns:a16="http://schemas.microsoft.com/office/drawing/2014/main" id="{7DB54604-77A6-4D4D-AF8B-5EC82313E9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174" name="Line 1225">
                  <a:extLst>
                    <a:ext uri="{FF2B5EF4-FFF2-40B4-BE49-F238E27FC236}">
                      <a16:creationId xmlns:a16="http://schemas.microsoft.com/office/drawing/2014/main" id="{D3E87B6B-AFA9-CD4B-AB15-77E63A30F1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75" name="Line 1226">
                  <a:extLst>
                    <a:ext uri="{FF2B5EF4-FFF2-40B4-BE49-F238E27FC236}">
                      <a16:creationId xmlns:a16="http://schemas.microsoft.com/office/drawing/2014/main" id="{D73F0B84-3A3A-6A4A-98C4-712905343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76" name="Line 1227">
                  <a:extLst>
                    <a:ext uri="{FF2B5EF4-FFF2-40B4-BE49-F238E27FC236}">
                      <a16:creationId xmlns:a16="http://schemas.microsoft.com/office/drawing/2014/main" id="{AE2943A7-A316-0E46-9D1A-C5F8BD07F8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168" name="Rectangle 1228">
                <a:extLst>
                  <a:ext uri="{FF2B5EF4-FFF2-40B4-BE49-F238E27FC236}">
                    <a16:creationId xmlns:a16="http://schemas.microsoft.com/office/drawing/2014/main" id="{3CCF1579-BC9A-9D4F-B1F6-BD1F6CFBD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69" name="Rectangle 1229">
                <a:extLst>
                  <a:ext uri="{FF2B5EF4-FFF2-40B4-BE49-F238E27FC236}">
                    <a16:creationId xmlns:a16="http://schemas.microsoft.com/office/drawing/2014/main" id="{FF543730-D791-0341-9989-BD99C2D6D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70" name="Line 1230">
                <a:extLst>
                  <a:ext uri="{FF2B5EF4-FFF2-40B4-BE49-F238E27FC236}">
                    <a16:creationId xmlns:a16="http://schemas.microsoft.com/office/drawing/2014/main" id="{8118D98B-8083-F244-B14D-0123DE2F1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71" name="Line 1231">
                <a:extLst>
                  <a:ext uri="{FF2B5EF4-FFF2-40B4-BE49-F238E27FC236}">
                    <a16:creationId xmlns:a16="http://schemas.microsoft.com/office/drawing/2014/main" id="{ECE53A49-7551-8E4D-BB2F-10F0D7C2E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72" name="Rectangle 1232">
                <a:extLst>
                  <a:ext uri="{FF2B5EF4-FFF2-40B4-BE49-F238E27FC236}">
                    <a16:creationId xmlns:a16="http://schemas.microsoft.com/office/drawing/2014/main" id="{3AB5B404-3B1E-7B4F-9127-94D9F3533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73" name="Text Box 1233">
                <a:extLst>
                  <a:ext uri="{FF2B5EF4-FFF2-40B4-BE49-F238E27FC236}">
                    <a16:creationId xmlns:a16="http://schemas.microsoft.com/office/drawing/2014/main" id="{D05C7FB9-9593-1841-86D2-1C253E899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5" name="Group 1234">
              <a:extLst>
                <a:ext uri="{FF2B5EF4-FFF2-40B4-BE49-F238E27FC236}">
                  <a16:creationId xmlns:a16="http://schemas.microsoft.com/office/drawing/2014/main" id="{9787B141-CA9C-4049-B174-FFCF141AC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9" y="2640"/>
              <a:ext cx="513" cy="442"/>
              <a:chOff x="3937" y="633"/>
              <a:chExt cx="513" cy="442"/>
            </a:xfrm>
          </p:grpSpPr>
          <p:sp>
            <p:nvSpPr>
              <p:cNvPr id="44138" name="Line 1235">
                <a:extLst>
                  <a:ext uri="{FF2B5EF4-FFF2-40B4-BE49-F238E27FC236}">
                    <a16:creationId xmlns:a16="http://schemas.microsoft.com/office/drawing/2014/main" id="{33E4BC00-8281-8C49-9FB3-D1294F689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39" name="Line 1236">
                <a:extLst>
                  <a:ext uri="{FF2B5EF4-FFF2-40B4-BE49-F238E27FC236}">
                    <a16:creationId xmlns:a16="http://schemas.microsoft.com/office/drawing/2014/main" id="{7755084F-6C66-E049-8656-92A9A2ADE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40" name="Oval 1237">
                <a:extLst>
                  <a:ext uri="{FF2B5EF4-FFF2-40B4-BE49-F238E27FC236}">
                    <a16:creationId xmlns:a16="http://schemas.microsoft.com/office/drawing/2014/main" id="{4832CAEF-11B0-934F-B165-768346817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41" name="Line 1238">
                <a:extLst>
                  <a:ext uri="{FF2B5EF4-FFF2-40B4-BE49-F238E27FC236}">
                    <a16:creationId xmlns:a16="http://schemas.microsoft.com/office/drawing/2014/main" id="{E4067368-1FF5-AD48-AC98-1118535C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42" name="Line 1239">
                <a:extLst>
                  <a:ext uri="{FF2B5EF4-FFF2-40B4-BE49-F238E27FC236}">
                    <a16:creationId xmlns:a16="http://schemas.microsoft.com/office/drawing/2014/main" id="{6EE4DD7B-4043-6E47-AA1C-CFBAB0B84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43" name="Rectangle 1240">
                <a:extLst>
                  <a:ext uri="{FF2B5EF4-FFF2-40B4-BE49-F238E27FC236}">
                    <a16:creationId xmlns:a16="http://schemas.microsoft.com/office/drawing/2014/main" id="{775EFCD0-6BDB-0241-AFAA-0A978ED81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144" name="Oval 1241">
                <a:extLst>
                  <a:ext uri="{FF2B5EF4-FFF2-40B4-BE49-F238E27FC236}">
                    <a16:creationId xmlns:a16="http://schemas.microsoft.com/office/drawing/2014/main" id="{7ED76ED1-9DD6-7F40-A273-4B92BA4CA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145" name="Group 1242">
                <a:extLst>
                  <a:ext uri="{FF2B5EF4-FFF2-40B4-BE49-F238E27FC236}">
                    <a16:creationId xmlns:a16="http://schemas.microsoft.com/office/drawing/2014/main" id="{5E3FB2BB-66BA-244A-B4AF-F5CC9E3287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156" name="Line 1243">
                  <a:extLst>
                    <a:ext uri="{FF2B5EF4-FFF2-40B4-BE49-F238E27FC236}">
                      <a16:creationId xmlns:a16="http://schemas.microsoft.com/office/drawing/2014/main" id="{E2ED79FB-BB74-504B-80A6-5F1A797936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57" name="Line 1244">
                  <a:extLst>
                    <a:ext uri="{FF2B5EF4-FFF2-40B4-BE49-F238E27FC236}">
                      <a16:creationId xmlns:a16="http://schemas.microsoft.com/office/drawing/2014/main" id="{866AEB15-3F76-A541-9D33-C5C19432BD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58" name="Line 1245">
                  <a:extLst>
                    <a:ext uri="{FF2B5EF4-FFF2-40B4-BE49-F238E27FC236}">
                      <a16:creationId xmlns:a16="http://schemas.microsoft.com/office/drawing/2014/main" id="{AC294671-CC1C-764F-84A6-DCC50379BD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46" name="Group 1246">
                <a:extLst>
                  <a:ext uri="{FF2B5EF4-FFF2-40B4-BE49-F238E27FC236}">
                    <a16:creationId xmlns:a16="http://schemas.microsoft.com/office/drawing/2014/main" id="{B1E212D6-22EC-2D48-8055-2670F5A164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153" name="Line 1247">
                  <a:extLst>
                    <a:ext uri="{FF2B5EF4-FFF2-40B4-BE49-F238E27FC236}">
                      <a16:creationId xmlns:a16="http://schemas.microsoft.com/office/drawing/2014/main" id="{0BE3B12D-8E4E-174F-8862-9E16F57FA2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54" name="Line 1248">
                  <a:extLst>
                    <a:ext uri="{FF2B5EF4-FFF2-40B4-BE49-F238E27FC236}">
                      <a16:creationId xmlns:a16="http://schemas.microsoft.com/office/drawing/2014/main" id="{0266366F-A2CD-DF41-846B-07D9010C36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55" name="Line 1249">
                  <a:extLst>
                    <a:ext uri="{FF2B5EF4-FFF2-40B4-BE49-F238E27FC236}">
                      <a16:creationId xmlns:a16="http://schemas.microsoft.com/office/drawing/2014/main" id="{F0DFBF0F-EC0A-E84B-A112-172090C672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147" name="Rectangle 1250">
                <a:extLst>
                  <a:ext uri="{FF2B5EF4-FFF2-40B4-BE49-F238E27FC236}">
                    <a16:creationId xmlns:a16="http://schemas.microsoft.com/office/drawing/2014/main" id="{CA03DFAE-344C-C143-85D4-CF56690C6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48" name="Rectangle 1251">
                <a:extLst>
                  <a:ext uri="{FF2B5EF4-FFF2-40B4-BE49-F238E27FC236}">
                    <a16:creationId xmlns:a16="http://schemas.microsoft.com/office/drawing/2014/main" id="{253B9BC6-2CCD-224D-BC6E-AAB75747E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49" name="Line 1252">
                <a:extLst>
                  <a:ext uri="{FF2B5EF4-FFF2-40B4-BE49-F238E27FC236}">
                    <a16:creationId xmlns:a16="http://schemas.microsoft.com/office/drawing/2014/main" id="{F5FF0228-2BAB-2847-8148-2BF0920D4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50" name="Line 1253">
                <a:extLst>
                  <a:ext uri="{FF2B5EF4-FFF2-40B4-BE49-F238E27FC236}">
                    <a16:creationId xmlns:a16="http://schemas.microsoft.com/office/drawing/2014/main" id="{82D283A8-3A6D-E843-BDD1-652C6D412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51" name="Rectangle 1254">
                <a:extLst>
                  <a:ext uri="{FF2B5EF4-FFF2-40B4-BE49-F238E27FC236}">
                    <a16:creationId xmlns:a16="http://schemas.microsoft.com/office/drawing/2014/main" id="{5581139E-6644-2A41-A73B-6B5CA8B85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52" name="Text Box 1255">
                <a:extLst>
                  <a:ext uri="{FF2B5EF4-FFF2-40B4-BE49-F238E27FC236}">
                    <a16:creationId xmlns:a16="http://schemas.microsoft.com/office/drawing/2014/main" id="{D94346E1-149C-8041-9223-688DF528D1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  <p:grpSp>
          <p:nvGrpSpPr>
            <p:cNvPr id="44116" name="Group 1256">
              <a:extLst>
                <a:ext uri="{FF2B5EF4-FFF2-40B4-BE49-F238E27FC236}">
                  <a16:creationId xmlns:a16="http://schemas.microsoft.com/office/drawing/2014/main" id="{EF4A9098-D331-3449-AFA0-47D27D7FC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" y="2866"/>
              <a:ext cx="513" cy="442"/>
              <a:chOff x="3937" y="633"/>
              <a:chExt cx="513" cy="442"/>
            </a:xfrm>
          </p:grpSpPr>
          <p:sp>
            <p:nvSpPr>
              <p:cNvPr id="44117" name="Line 1257">
                <a:extLst>
                  <a:ext uri="{FF2B5EF4-FFF2-40B4-BE49-F238E27FC236}">
                    <a16:creationId xmlns:a16="http://schemas.microsoft.com/office/drawing/2014/main" id="{94E30C24-FED9-4643-8203-643AB075A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8" name="Line 1258">
                <a:extLst>
                  <a:ext uri="{FF2B5EF4-FFF2-40B4-BE49-F238E27FC236}">
                    <a16:creationId xmlns:a16="http://schemas.microsoft.com/office/drawing/2014/main" id="{BEC5BEE0-347B-5647-A2C0-0B11E6BF1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9" name="Oval 1259">
                <a:extLst>
                  <a:ext uri="{FF2B5EF4-FFF2-40B4-BE49-F238E27FC236}">
                    <a16:creationId xmlns:a16="http://schemas.microsoft.com/office/drawing/2014/main" id="{CEA547A5-6D16-A64D-ACFD-52C6984FC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20" name="Line 1260">
                <a:extLst>
                  <a:ext uri="{FF2B5EF4-FFF2-40B4-BE49-F238E27FC236}">
                    <a16:creationId xmlns:a16="http://schemas.microsoft.com/office/drawing/2014/main" id="{DFF0B034-0D8C-E643-86B4-95A1256FA6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21" name="Line 1261">
                <a:extLst>
                  <a:ext uri="{FF2B5EF4-FFF2-40B4-BE49-F238E27FC236}">
                    <a16:creationId xmlns:a16="http://schemas.microsoft.com/office/drawing/2014/main" id="{BE2D4D75-C18A-1746-B14D-F8C27BD7C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22" name="Rectangle 1262">
                <a:extLst>
                  <a:ext uri="{FF2B5EF4-FFF2-40B4-BE49-F238E27FC236}">
                    <a16:creationId xmlns:a16="http://schemas.microsoft.com/office/drawing/2014/main" id="{4EFFA7EA-4D0E-3646-B1B6-0B4DA83E7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4123" name="Oval 1263">
                <a:extLst>
                  <a:ext uri="{FF2B5EF4-FFF2-40B4-BE49-F238E27FC236}">
                    <a16:creationId xmlns:a16="http://schemas.microsoft.com/office/drawing/2014/main" id="{FB7A9AEC-51CA-0D41-8A4F-9291F56F0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44124" name="Group 1264">
                <a:extLst>
                  <a:ext uri="{FF2B5EF4-FFF2-40B4-BE49-F238E27FC236}">
                    <a16:creationId xmlns:a16="http://schemas.microsoft.com/office/drawing/2014/main" id="{715BBC78-7F00-C540-B69F-05CC252A79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4135" name="Line 1265">
                  <a:extLst>
                    <a:ext uri="{FF2B5EF4-FFF2-40B4-BE49-F238E27FC236}">
                      <a16:creationId xmlns:a16="http://schemas.microsoft.com/office/drawing/2014/main" id="{E8BAAD11-C4AF-1048-A528-838684913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36" name="Line 1266">
                  <a:extLst>
                    <a:ext uri="{FF2B5EF4-FFF2-40B4-BE49-F238E27FC236}">
                      <a16:creationId xmlns:a16="http://schemas.microsoft.com/office/drawing/2014/main" id="{FE8D7A07-1006-6D4B-9F3D-9771B2FA1A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37" name="Line 1267">
                  <a:extLst>
                    <a:ext uri="{FF2B5EF4-FFF2-40B4-BE49-F238E27FC236}">
                      <a16:creationId xmlns:a16="http://schemas.microsoft.com/office/drawing/2014/main" id="{52A363FF-640F-5949-8BF4-E0098B7531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125" name="Group 1268">
                <a:extLst>
                  <a:ext uri="{FF2B5EF4-FFF2-40B4-BE49-F238E27FC236}">
                    <a16:creationId xmlns:a16="http://schemas.microsoft.com/office/drawing/2014/main" id="{BF10BF8A-D680-7041-9A02-42583DF55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4132" name="Line 1269">
                  <a:extLst>
                    <a:ext uri="{FF2B5EF4-FFF2-40B4-BE49-F238E27FC236}">
                      <a16:creationId xmlns:a16="http://schemas.microsoft.com/office/drawing/2014/main" id="{42656C6F-9C13-0540-A718-9405305300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33" name="Line 1270">
                  <a:extLst>
                    <a:ext uri="{FF2B5EF4-FFF2-40B4-BE49-F238E27FC236}">
                      <a16:creationId xmlns:a16="http://schemas.microsoft.com/office/drawing/2014/main" id="{C37630FF-A1B2-3D47-A3E4-6381859EA3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34" name="Line 1271">
                  <a:extLst>
                    <a:ext uri="{FF2B5EF4-FFF2-40B4-BE49-F238E27FC236}">
                      <a16:creationId xmlns:a16="http://schemas.microsoft.com/office/drawing/2014/main" id="{3F8D4A99-C836-B045-BE95-2DCE5B936D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126" name="Rectangle 1272">
                <a:extLst>
                  <a:ext uri="{FF2B5EF4-FFF2-40B4-BE49-F238E27FC236}">
                    <a16:creationId xmlns:a16="http://schemas.microsoft.com/office/drawing/2014/main" id="{8D52F9C8-1431-AB46-B4E2-70F94BEFF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27" name="Rectangle 1273">
                <a:extLst>
                  <a:ext uri="{FF2B5EF4-FFF2-40B4-BE49-F238E27FC236}">
                    <a16:creationId xmlns:a16="http://schemas.microsoft.com/office/drawing/2014/main" id="{1047B11B-8C51-B34E-9BBD-52213C80A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28" name="Line 1274">
                <a:extLst>
                  <a:ext uri="{FF2B5EF4-FFF2-40B4-BE49-F238E27FC236}">
                    <a16:creationId xmlns:a16="http://schemas.microsoft.com/office/drawing/2014/main" id="{FDCC21EB-83D9-5C43-A9B2-1AF53922B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29" name="Line 1275">
                <a:extLst>
                  <a:ext uri="{FF2B5EF4-FFF2-40B4-BE49-F238E27FC236}">
                    <a16:creationId xmlns:a16="http://schemas.microsoft.com/office/drawing/2014/main" id="{84F180B0-89E4-E747-87AD-010A41B4C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30" name="Rectangle 1276">
                <a:extLst>
                  <a:ext uri="{FF2B5EF4-FFF2-40B4-BE49-F238E27FC236}">
                    <a16:creationId xmlns:a16="http://schemas.microsoft.com/office/drawing/2014/main" id="{3D9E336D-F7F0-1E41-9A96-B8D70D930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131" name="Text Box 1277">
                <a:extLst>
                  <a:ext uri="{FF2B5EF4-FFF2-40B4-BE49-F238E27FC236}">
                    <a16:creationId xmlns:a16="http://schemas.microsoft.com/office/drawing/2014/main" id="{D091C79A-480B-D446-90CF-818D121888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/>
              </a:p>
            </p:txBody>
          </p:sp>
        </p:grpSp>
      </p:grpSp>
      <p:sp>
        <p:nvSpPr>
          <p:cNvPr id="632064" name="Rectangle 1280">
            <a:extLst>
              <a:ext uri="{FF2B5EF4-FFF2-40B4-BE49-F238E27FC236}">
                <a16:creationId xmlns:a16="http://schemas.microsoft.com/office/drawing/2014/main" id="{C1E35731-B83C-FE48-B378-FBC371759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070" y="1237310"/>
            <a:ext cx="388938" cy="138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632066" name="Rectangle 1282">
            <a:extLst>
              <a:ext uri="{FF2B5EF4-FFF2-40B4-BE49-F238E27FC236}">
                <a16:creationId xmlns:a16="http://schemas.microsoft.com/office/drawing/2014/main" id="{4A39CB42-07DC-FF49-ACA2-316C4A644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736" y="4518859"/>
            <a:ext cx="388938" cy="138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44104" name="Slide Number Placeholder 5">
            <a:extLst>
              <a:ext uri="{FF2B5EF4-FFF2-40B4-BE49-F238E27FC236}">
                <a16:creationId xmlns:a16="http://schemas.microsoft.com/office/drawing/2014/main" id="{9F029C15-2641-1440-ACF3-C8EDB4E9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22B965D5-DC5F-C54A-B27C-6FFE063D6105}" type="slidenum">
              <a:rPr lang="en-US" altLang="en-US" sz="1200">
                <a:latin typeface="Tahoma" panose="020B0604030504040204" pitchFamily="34" charset="0"/>
              </a:rPr>
              <a:pPr/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4105" name="Footer Placeholder 2">
            <a:extLst>
              <a:ext uri="{FF2B5EF4-FFF2-40B4-BE49-F238E27FC236}">
                <a16:creationId xmlns:a16="http://schemas.microsoft.com/office/drawing/2014/main" id="{CF4DD010-6FF6-D448-9578-70D6E3DC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00139 0.046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00416 -0.0486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064" grpId="0" animBg="1"/>
      <p:bldP spid="632064" grpId="1" animBg="1"/>
      <p:bldP spid="632064" grpId="2" animBg="1"/>
      <p:bldP spid="632066" grpId="0" animBg="1"/>
      <p:bldP spid="632066" grpId="1" animBg="1"/>
      <p:bldP spid="632066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989" y="208773"/>
            <a:ext cx="8010121" cy="630408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Where is fragmentation done?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6341" y="1010476"/>
            <a:ext cx="8435714" cy="326723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/>
              <a:t>fragmentation is done by the IP layer on a host or router at an interface that has an MTU that is smaller than the presented datagram size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/>
              <a:t>fragments of the same datagram can be fragmented several times by routers on the path (S-D) when they encounter smaller MTUs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reassembly</a:t>
            </a:r>
            <a:r>
              <a:rPr lang="en-US" dirty="0"/>
              <a:t> of original datagram is only done at destination device IP layer</a:t>
            </a:r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69941"/>
              </p:ext>
            </p:extLst>
          </p:nvPr>
        </p:nvGraphicFramePr>
        <p:xfrm>
          <a:off x="1021270" y="4712693"/>
          <a:ext cx="6536531" cy="136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06" name="VISIO" r:id="rId3" imgW="8165592" imgH="1719072" progId="Visio.Drawing.4">
                  <p:embed/>
                </p:oleObj>
              </mc:Choice>
              <mc:Fallback>
                <p:oleObj name="VISIO" r:id="rId3" imgW="8165592" imgH="1719072" progId="Visio.Drawing.4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270" y="4712693"/>
                        <a:ext cx="6536531" cy="1364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54" descr="underline_base">
            <a:extLst>
              <a:ext uri="{FF2B5EF4-FFF2-40B4-BE49-F238E27FC236}">
                <a16:creationId xmlns:a16="http://schemas.microsoft.com/office/drawing/2014/main" id="{4D486B3C-96CD-EC40-8B4B-C5C276F04BC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7" y="833372"/>
            <a:ext cx="6937824" cy="9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DC153C6-C936-174A-978F-3928B4492C3C}"/>
              </a:ext>
            </a:extLst>
          </p:cNvPr>
          <p:cNvSpPr txBox="1">
            <a:spLocks/>
          </p:cNvSpPr>
          <p:nvPr/>
        </p:nvSpPr>
        <p:spPr>
          <a:xfrm>
            <a:off x="6778338" y="6381947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30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4204" y="105104"/>
            <a:ext cx="8005396" cy="515006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Fragmentation impact on IP header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23176" y="2666370"/>
            <a:ext cx="7232549" cy="980719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fragmentation affects the IP header (and of course the payload size</a:t>
            </a:r>
            <a:endParaRPr lang="en-US" sz="1500" dirty="0">
              <a:cs typeface="+mn-cs"/>
            </a:endParaRPr>
          </a:p>
          <a:p>
            <a:pPr>
              <a:defRPr/>
            </a:pPr>
            <a:endParaRPr lang="en-US" sz="1500" dirty="0">
              <a:cs typeface="+mn-cs"/>
            </a:endParaRPr>
          </a:p>
          <a:p>
            <a:pPr>
              <a:defRPr/>
            </a:pPr>
            <a:endParaRPr lang="en-US" sz="1500" dirty="0">
              <a:cs typeface="+mn-cs"/>
            </a:endParaRPr>
          </a:p>
          <a:p>
            <a:pPr>
              <a:defRPr/>
            </a:pPr>
            <a:endParaRPr lang="en-US" sz="1500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500" dirty="0">
              <a:cs typeface="+mn-cs"/>
            </a:endParaRPr>
          </a:p>
        </p:txBody>
      </p:sp>
      <p:graphicFrame>
        <p:nvGraphicFramePr>
          <p:cNvPr id="34821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217585" y="3898520"/>
          <a:ext cx="6457950" cy="137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95" name="Visio" r:id="rId3" imgW="6553200" imgH="1397000" progId="Visio.Drawing.6">
                  <p:embed/>
                </p:oleObj>
              </mc:Choice>
              <mc:Fallback>
                <p:oleObj name="Visio" r:id="rId3" imgW="6553200" imgH="1397000" progId="Visio.Drawing.6">
                  <p:embed/>
                  <p:pic>
                    <p:nvPicPr>
                      <p:cNvPr id="348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585" y="3898520"/>
                        <a:ext cx="6457950" cy="1372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54" descr="underline_base">
            <a:extLst>
              <a:ext uri="{FF2B5EF4-FFF2-40B4-BE49-F238E27FC236}">
                <a16:creationId xmlns:a16="http://schemas.microsoft.com/office/drawing/2014/main" id="{3F7B563A-AE03-9A4C-ADD3-4D9FF691909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4" y="677380"/>
            <a:ext cx="7255015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A1C0354-5036-5644-9E24-6A3D968D93DC}"/>
              </a:ext>
            </a:extLst>
          </p:cNvPr>
          <p:cNvSpPr txBox="1">
            <a:spLocks/>
          </p:cNvSpPr>
          <p:nvPr/>
        </p:nvSpPr>
        <p:spPr>
          <a:xfrm>
            <a:off x="6904462" y="6445009"/>
            <a:ext cx="2143610" cy="202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05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31</a:t>
            </a:fld>
            <a:endParaRPr lang="en-US" altLang="en-US" sz="105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EC7D03-B8E7-D246-B7D1-5F753EF8B4F2}"/>
              </a:ext>
            </a:extLst>
          </p:cNvPr>
          <p:cNvGrpSpPr/>
          <p:nvPr/>
        </p:nvGrpSpPr>
        <p:grpSpPr>
          <a:xfrm>
            <a:off x="1086454" y="883723"/>
            <a:ext cx="6536531" cy="1364456"/>
            <a:chOff x="1086454" y="883723"/>
            <a:chExt cx="6536531" cy="1364456"/>
          </a:xfrm>
        </p:grpSpPr>
        <p:graphicFrame>
          <p:nvGraphicFramePr>
            <p:cNvPr id="9" name="Object 4">
              <a:extLst>
                <a:ext uri="{FF2B5EF4-FFF2-40B4-BE49-F238E27FC236}">
                  <a16:creationId xmlns:a16="http://schemas.microsoft.com/office/drawing/2014/main" id="{41E9979E-5564-7744-89A6-20C818B356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9495744"/>
                </p:ext>
              </p:extLst>
            </p:nvPr>
          </p:nvGraphicFramePr>
          <p:xfrm>
            <a:off x="1086454" y="883723"/>
            <a:ext cx="6536531" cy="1364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96" name="VISIO" r:id="rId6" imgW="8165592" imgH="1719072" progId="Visio.Drawing.4">
                    <p:embed/>
                  </p:oleObj>
                </mc:Choice>
                <mc:Fallback>
                  <p:oleObj name="VISIO" r:id="rId6" imgW="8165592" imgH="1719072" progId="Visio.Drawing.4">
                    <p:embed/>
                    <p:pic>
                      <p:nvPicPr>
                        <p:cNvPr id="9" name="Object 4">
                          <a:extLst>
                            <a:ext uri="{FF2B5EF4-FFF2-40B4-BE49-F238E27FC236}">
                              <a16:creationId xmlns:a16="http://schemas.microsoft.com/office/drawing/2014/main" id="{41E9979E-5564-7744-89A6-20C818B356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454" y="883723"/>
                          <a:ext cx="6536531" cy="1364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5E4937-B037-BD4F-8ADA-3655CE76E48C}"/>
                </a:ext>
              </a:extLst>
            </p:cNvPr>
            <p:cNvSpPr/>
            <p:nvPr/>
          </p:nvSpPr>
          <p:spPr bwMode="auto">
            <a:xfrm>
              <a:off x="3110514" y="1292772"/>
              <a:ext cx="390746" cy="32731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2F7AD5-9E7B-DC44-A665-2F647EF70134}"/>
                </a:ext>
              </a:extLst>
            </p:cNvPr>
            <p:cNvSpPr/>
            <p:nvPr/>
          </p:nvSpPr>
          <p:spPr bwMode="auto">
            <a:xfrm>
              <a:off x="5936239" y="1302130"/>
              <a:ext cx="313660" cy="2935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B4519F-03BF-0B49-8770-467FB6F2E93B}"/>
                </a:ext>
              </a:extLst>
            </p:cNvPr>
            <p:cNvSpPr/>
            <p:nvPr/>
          </p:nvSpPr>
          <p:spPr bwMode="auto">
            <a:xfrm>
              <a:off x="7226846" y="1279310"/>
              <a:ext cx="313660" cy="30738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34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7C0-609F-3E4B-99E3-3F091203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7" y="303327"/>
            <a:ext cx="5829300" cy="512594"/>
          </a:xfrm>
        </p:spPr>
        <p:txBody>
          <a:bodyPr/>
          <a:lstStyle/>
          <a:p>
            <a:r>
              <a:rPr lang="en-US" dirty="0"/>
              <a:t>Header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7752D-648B-AC4F-AC31-D4C1A61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BB5DA-1EB0-8D4C-A7EE-319850B6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32</a:t>
            </a:fld>
            <a:endParaRPr lang="en-US" altLang="en-US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112C190-A3FD-2046-BB6C-3749D93766E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448421"/>
              </p:ext>
            </p:extLst>
          </p:nvPr>
        </p:nvGraphicFramePr>
        <p:xfrm>
          <a:off x="1830252" y="1097674"/>
          <a:ext cx="49149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54" name="Visio" r:id="rId3" imgW="6553200" imgH="1397000" progId="Visio.Drawing.6">
                  <p:embed/>
                </p:oleObj>
              </mc:Choice>
              <mc:Fallback>
                <p:oleObj name="Visio" r:id="rId3" imgW="6553200" imgH="1397000" progId="Visio.Drawing.6">
                  <p:embed/>
                  <p:pic>
                    <p:nvPicPr>
                      <p:cNvPr id="6" name="Object 6">
                        <a:extLst>
                          <a:ext uri="{FF2B5EF4-FFF2-40B4-BE49-F238E27FC236}">
                            <a16:creationId xmlns:a16="http://schemas.microsoft.com/office/drawing/2014/main" id="{A112C190-A3FD-2046-BB6C-3749D9376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252" y="1097674"/>
                        <a:ext cx="49149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FFA11067-A595-7247-8245-C798ACA9B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03" y="2219300"/>
            <a:ext cx="8315297" cy="422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8575" tIns="34288" rIns="68575" bIns="3428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+mn-cs"/>
              </a:rPr>
              <a:t>Identification </a:t>
            </a:r>
            <a:r>
              <a:rPr lang="en-US" dirty="0">
                <a:latin typeface="Arial" charset="0"/>
              </a:rPr>
              <a:t>	w</a:t>
            </a:r>
            <a:r>
              <a:rPr lang="en-US" dirty="0">
                <a:latin typeface="Arial" charset="0"/>
                <a:cs typeface="+mn-cs"/>
              </a:rPr>
              <a:t>hen a datagram is fragmented, the </a:t>
            </a:r>
            <a:r>
              <a:rPr lang="en-US" dirty="0">
                <a:latin typeface="Arial" charset="0"/>
              </a:rPr>
              <a:t>identification is the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same</a:t>
            </a:r>
            <a:r>
              <a:rPr lang="en-US" dirty="0">
                <a:latin typeface="Arial" charset="0"/>
              </a:rPr>
              <a:t> 		in all fragme</a:t>
            </a:r>
            <a:r>
              <a:rPr lang="en-US" dirty="0">
                <a:latin typeface="Arial" charset="0"/>
                <a:cs typeface="+mn-cs"/>
              </a:rPr>
              <a:t>nts</a:t>
            </a:r>
          </a:p>
          <a:p>
            <a:pPr>
              <a:defRPr/>
            </a:pPr>
            <a:endParaRPr lang="en-US" dirty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+mn-cs"/>
              </a:rPr>
              <a:t>Flags </a:t>
            </a:r>
            <a:r>
              <a:rPr lang="en-US" dirty="0">
                <a:latin typeface="Arial" charset="0"/>
                <a:cs typeface="+mn-cs"/>
              </a:rPr>
              <a:t>		DF bit is set: 	“=1” datagram cannot be fragmented and 				must be discarded if MTU is too small to 				carry it</a:t>
            </a:r>
          </a:p>
          <a:p>
            <a:pPr>
              <a:defRPr/>
            </a:pPr>
            <a:r>
              <a:rPr lang="en-US" dirty="0">
                <a:latin typeface="Arial" charset="0"/>
                <a:cs typeface="+mn-cs"/>
              </a:rPr>
              <a:t>		MF bit set: 	“more” “bit = 1” - this datagram is a fragment 				and an additional fragment follows this one</a:t>
            </a:r>
          </a:p>
          <a:p>
            <a:pPr>
              <a:defRPr/>
            </a:pPr>
            <a:r>
              <a:rPr lang="en-US" dirty="0">
                <a:latin typeface="Arial" charset="0"/>
                <a:cs typeface="+mn-cs"/>
              </a:rPr>
              <a:t>				“bit = 0 – last fragment of original datagram, 				no more fragments after this one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</a:rPr>
              <a:t>Fragment offset </a:t>
            </a:r>
            <a:r>
              <a:rPr lang="en-US" dirty="0">
                <a:latin typeface="Arial" charset="0"/>
              </a:rPr>
              <a:t>	</a:t>
            </a:r>
            <a:r>
              <a:rPr lang="en-US" dirty="0">
                <a:latin typeface="Arial" charset="0"/>
                <a:sym typeface="Wingdings" pitchFamily="2" charset="2"/>
              </a:rPr>
              <a:t>byte </a:t>
            </a:r>
            <a:r>
              <a:rPr lang="en-US" dirty="0">
                <a:latin typeface="Arial" charset="0"/>
              </a:rPr>
              <a:t>offset of the payload of the fragment in the original 		datagram (i.e., byte number of the first byte of the fragment 		payload </a:t>
            </a:r>
            <a:r>
              <a:rPr lang="en-US" dirty="0" err="1">
                <a:latin typeface="Arial" charset="0"/>
              </a:rPr>
              <a:t>wrt</a:t>
            </a:r>
            <a:r>
              <a:rPr lang="en-US" dirty="0">
                <a:latin typeface="Arial" charset="0"/>
              </a:rPr>
              <a:t> to original datagram position</a:t>
            </a:r>
            <a:endParaRPr lang="en-US" dirty="0">
              <a:solidFill>
                <a:srgbClr val="C00000"/>
              </a:solidFill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			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Arial" charset="0"/>
              </a:rPr>
              <a:t>Total length </a:t>
            </a:r>
            <a:r>
              <a:rPr lang="en-US" dirty="0">
                <a:latin typeface="Arial" charset="0"/>
              </a:rPr>
              <a:t>	total length of the fragment</a:t>
            </a:r>
            <a:endParaRPr lang="en-US" dirty="0">
              <a:latin typeface="Arial" charset="0"/>
              <a:cs typeface="+mn-cs"/>
            </a:endParaRPr>
          </a:p>
        </p:txBody>
      </p:sp>
      <p:pic>
        <p:nvPicPr>
          <p:cNvPr id="8" name="Picture 154" descr="underline_base">
            <a:extLst>
              <a:ext uri="{FF2B5EF4-FFF2-40B4-BE49-F238E27FC236}">
                <a16:creationId xmlns:a16="http://schemas.microsoft.com/office/drawing/2014/main" id="{257A1828-11D0-B54A-8B70-B968DDEDAF7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7" y="866407"/>
            <a:ext cx="4753310" cy="1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77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67E7-4663-CE49-B0D0-6958B490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50" y="153776"/>
            <a:ext cx="5829300" cy="360738"/>
          </a:xfrm>
        </p:spPr>
        <p:txBody>
          <a:bodyPr/>
          <a:lstStyle/>
          <a:p>
            <a:r>
              <a:rPr lang="en-US" dirty="0"/>
              <a:t>Datagram to Fragments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F241-AD18-194C-A1F7-02144C7B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2BA7F20-B8D9-7D4D-97FA-E5CEFAF65AB9}" type="slidenum">
              <a:rPr lang="en-US" altLang="en-US" smtClean="0"/>
              <a:pPr/>
              <a:t>33</a:t>
            </a:fld>
            <a:endParaRPr lang="en-US" alt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016986-A8A1-2541-8E3B-3A03A21CE4E1}"/>
              </a:ext>
            </a:extLst>
          </p:cNvPr>
          <p:cNvGrpSpPr/>
          <p:nvPr/>
        </p:nvGrpSpPr>
        <p:grpSpPr>
          <a:xfrm>
            <a:off x="1536194" y="1905869"/>
            <a:ext cx="6040041" cy="364332"/>
            <a:chOff x="533400" y="1600200"/>
            <a:chExt cx="8053388" cy="485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99833F-A566-B84D-A020-4A437A0BF7BA}"/>
                </a:ext>
              </a:extLst>
            </p:cNvPr>
            <p:cNvSpPr/>
            <p:nvPr/>
          </p:nvSpPr>
          <p:spPr bwMode="auto">
            <a:xfrm>
              <a:off x="533400" y="1600200"/>
              <a:ext cx="8053388" cy="48577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latin typeface="Arial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F018CF-6E6E-6D46-89A5-2CD6CA7A5853}"/>
                </a:ext>
              </a:extLst>
            </p:cNvPr>
            <p:cNvCxnSpPr/>
            <p:nvPr/>
          </p:nvCxnSpPr>
          <p:spPr bwMode="auto">
            <a:xfrm>
              <a:off x="7929563" y="1600200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3997A-612C-ED42-B25A-BB7A9D8129AA}"/>
                </a:ext>
              </a:extLst>
            </p:cNvPr>
            <p:cNvSpPr txBox="1"/>
            <p:nvPr/>
          </p:nvSpPr>
          <p:spPr>
            <a:xfrm>
              <a:off x="8109475" y="1658421"/>
              <a:ext cx="39369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4AB4FF-3ECA-444B-A712-329455EA11AC}"/>
              </a:ext>
            </a:extLst>
          </p:cNvPr>
          <p:cNvGrpSpPr/>
          <p:nvPr/>
        </p:nvGrpSpPr>
        <p:grpSpPr>
          <a:xfrm>
            <a:off x="5112785" y="2352326"/>
            <a:ext cx="2457699" cy="364331"/>
            <a:chOff x="4952170" y="2214430"/>
            <a:chExt cx="3043724" cy="485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4F99B2-2E26-8D44-A9A0-32C0E7423694}"/>
                </a:ext>
              </a:extLst>
            </p:cNvPr>
            <p:cNvSpPr/>
            <p:nvPr/>
          </p:nvSpPr>
          <p:spPr bwMode="auto">
            <a:xfrm>
              <a:off x="4952170" y="2214430"/>
              <a:ext cx="3041945" cy="4508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D979F4-C22B-3940-BF81-AC1CB1BE77A1}"/>
                </a:ext>
              </a:extLst>
            </p:cNvPr>
            <p:cNvSpPr txBox="1"/>
            <p:nvPr/>
          </p:nvSpPr>
          <p:spPr>
            <a:xfrm>
              <a:off x="7524998" y="2237354"/>
              <a:ext cx="470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E200C4-2268-904F-9783-B89E264C3CC0}"/>
                </a:ext>
              </a:extLst>
            </p:cNvPr>
            <p:cNvCxnSpPr/>
            <p:nvPr/>
          </p:nvCxnSpPr>
          <p:spPr bwMode="auto">
            <a:xfrm>
              <a:off x="7383664" y="2214430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540EE-A2C3-9E42-BF85-D61969738288}"/>
              </a:ext>
            </a:extLst>
          </p:cNvPr>
          <p:cNvGrpSpPr/>
          <p:nvPr/>
        </p:nvGrpSpPr>
        <p:grpSpPr>
          <a:xfrm>
            <a:off x="3150247" y="2911101"/>
            <a:ext cx="2468903" cy="373713"/>
            <a:chOff x="4923693" y="2214430"/>
            <a:chExt cx="3291870" cy="49828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219931-D108-7549-B3C3-770E0143DE96}"/>
                </a:ext>
              </a:extLst>
            </p:cNvPr>
            <p:cNvSpPr/>
            <p:nvPr/>
          </p:nvSpPr>
          <p:spPr bwMode="auto">
            <a:xfrm>
              <a:off x="4923693" y="2214430"/>
              <a:ext cx="3224402" cy="48577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latin typeface="Arial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4A7786-4EB5-524F-BE9F-7917F5E0523B}"/>
                </a:ext>
              </a:extLst>
            </p:cNvPr>
            <p:cNvSpPr txBox="1"/>
            <p:nvPr/>
          </p:nvSpPr>
          <p:spPr>
            <a:xfrm>
              <a:off x="7669464" y="2299778"/>
              <a:ext cx="546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H2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4A8080-FB1D-5D43-95E8-552429B08308}"/>
                </a:ext>
              </a:extLst>
            </p:cNvPr>
            <p:cNvCxnSpPr/>
            <p:nvPr/>
          </p:nvCxnSpPr>
          <p:spPr bwMode="auto">
            <a:xfrm>
              <a:off x="7559135" y="2226939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CA2279-DCC2-B748-A089-D06F0D267D7C}"/>
              </a:ext>
            </a:extLst>
          </p:cNvPr>
          <p:cNvGrpSpPr/>
          <p:nvPr/>
        </p:nvGrpSpPr>
        <p:grpSpPr>
          <a:xfrm>
            <a:off x="4248018" y="5074818"/>
            <a:ext cx="3335072" cy="373713"/>
            <a:chOff x="4906953" y="2214430"/>
            <a:chExt cx="3087163" cy="49828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0DBC12-D938-5842-8818-E3A403C01EEC}"/>
                </a:ext>
              </a:extLst>
            </p:cNvPr>
            <p:cNvSpPr/>
            <p:nvPr/>
          </p:nvSpPr>
          <p:spPr bwMode="auto">
            <a:xfrm>
              <a:off x="4906953" y="2214430"/>
              <a:ext cx="3087163" cy="48577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86732F-AF3C-B64E-8951-F97C9BB9E4AD}"/>
                </a:ext>
              </a:extLst>
            </p:cNvPr>
            <p:cNvSpPr txBox="1"/>
            <p:nvPr/>
          </p:nvSpPr>
          <p:spPr>
            <a:xfrm>
              <a:off x="7601998" y="2295993"/>
              <a:ext cx="273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2D3DCE-1518-ED4B-B6B8-6ABA41A7E011}"/>
                </a:ext>
              </a:extLst>
            </p:cNvPr>
            <p:cNvCxnSpPr/>
            <p:nvPr/>
          </p:nvCxnSpPr>
          <p:spPr bwMode="auto">
            <a:xfrm>
              <a:off x="7559135" y="2226939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176F1A-C519-5649-A09A-A713C731FF43}"/>
              </a:ext>
            </a:extLst>
          </p:cNvPr>
          <p:cNvGrpSpPr/>
          <p:nvPr/>
        </p:nvGrpSpPr>
        <p:grpSpPr>
          <a:xfrm>
            <a:off x="1543051" y="3352211"/>
            <a:ext cx="2053829" cy="364332"/>
            <a:chOff x="4906952" y="2224877"/>
            <a:chExt cx="2738439" cy="48577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BCD87D-0FE2-4742-9D87-8FF64E397D63}"/>
                </a:ext>
              </a:extLst>
            </p:cNvPr>
            <p:cNvSpPr/>
            <p:nvPr/>
          </p:nvSpPr>
          <p:spPr bwMode="auto">
            <a:xfrm>
              <a:off x="4906952" y="2224877"/>
              <a:ext cx="2738439" cy="48577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latin typeface="Arial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7C5F3F-7F25-C947-8C27-818E55E3C44F}"/>
                </a:ext>
              </a:extLst>
            </p:cNvPr>
            <p:cNvSpPr txBox="1"/>
            <p:nvPr/>
          </p:nvSpPr>
          <p:spPr>
            <a:xfrm>
              <a:off x="7048730" y="2301334"/>
              <a:ext cx="54849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H3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A1BB4B-E88C-654F-92DE-987CDCB82266}"/>
                </a:ext>
              </a:extLst>
            </p:cNvPr>
            <p:cNvCxnSpPr/>
            <p:nvPr/>
          </p:nvCxnSpPr>
          <p:spPr bwMode="auto">
            <a:xfrm>
              <a:off x="7018324" y="2224877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517C6C7-A11E-2C40-B919-713872E2A3C5}"/>
              </a:ext>
            </a:extLst>
          </p:cNvPr>
          <p:cNvSpPr txBox="1"/>
          <p:nvPr/>
        </p:nvSpPr>
        <p:spPr>
          <a:xfrm>
            <a:off x="6851369" y="2799834"/>
            <a:ext cx="81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byte1</a:t>
            </a:r>
          </a:p>
          <a:p>
            <a:r>
              <a:rPr lang="en-US" sz="1200" dirty="0"/>
              <a:t>offset =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D4714E-6C56-D749-9188-C955205F993F}"/>
              </a:ext>
            </a:extLst>
          </p:cNvPr>
          <p:cNvSpPr txBox="1"/>
          <p:nvPr/>
        </p:nvSpPr>
        <p:spPr>
          <a:xfrm>
            <a:off x="4887906" y="3297333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byte1 is byteX+1</a:t>
            </a:r>
          </a:p>
          <a:p>
            <a:r>
              <a:rPr lang="en-US" sz="1200" dirty="0"/>
              <a:t>offset = X/8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07B59-260E-2349-AEA1-A38E0D5FBCF5}"/>
              </a:ext>
            </a:extLst>
          </p:cNvPr>
          <p:cNvSpPr/>
          <p:nvPr/>
        </p:nvSpPr>
        <p:spPr bwMode="auto">
          <a:xfrm>
            <a:off x="6965445" y="1907902"/>
            <a:ext cx="117872" cy="364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B82547-006F-C543-8B61-B99AF2CF00E1}"/>
              </a:ext>
            </a:extLst>
          </p:cNvPr>
          <p:cNvSpPr/>
          <p:nvPr/>
        </p:nvSpPr>
        <p:spPr bwMode="auto">
          <a:xfrm>
            <a:off x="3143563" y="1902826"/>
            <a:ext cx="117872" cy="36433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4A4501-D1CB-DB4A-BECE-C2E880068F22}"/>
              </a:ext>
            </a:extLst>
          </p:cNvPr>
          <p:cNvSpPr/>
          <p:nvPr/>
        </p:nvSpPr>
        <p:spPr bwMode="auto">
          <a:xfrm>
            <a:off x="3033938" y="1903675"/>
            <a:ext cx="117872" cy="364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E8D147-12D5-9E46-BDA1-2979538B4FE0}"/>
              </a:ext>
            </a:extLst>
          </p:cNvPr>
          <p:cNvSpPr/>
          <p:nvPr/>
        </p:nvSpPr>
        <p:spPr bwMode="auto">
          <a:xfrm>
            <a:off x="4990100" y="1905865"/>
            <a:ext cx="117872" cy="364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AD93D6-9621-FD4F-B386-83FDE51DFC89}"/>
              </a:ext>
            </a:extLst>
          </p:cNvPr>
          <p:cNvSpPr/>
          <p:nvPr/>
        </p:nvSpPr>
        <p:spPr bwMode="auto">
          <a:xfrm>
            <a:off x="2995390" y="3354356"/>
            <a:ext cx="117872" cy="364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181F3C-F84C-5440-9351-8AC152CC3D88}"/>
              </a:ext>
            </a:extLst>
          </p:cNvPr>
          <p:cNvSpPr/>
          <p:nvPr/>
        </p:nvSpPr>
        <p:spPr bwMode="auto">
          <a:xfrm>
            <a:off x="6965444" y="2349383"/>
            <a:ext cx="117872" cy="3381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07CC28-22D1-D141-BE81-30CCDF1B2C0B}"/>
              </a:ext>
            </a:extLst>
          </p:cNvPr>
          <p:cNvSpPr/>
          <p:nvPr/>
        </p:nvSpPr>
        <p:spPr bwMode="auto">
          <a:xfrm>
            <a:off x="5004878" y="2914192"/>
            <a:ext cx="117872" cy="364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B565E5-C55C-754B-AEFB-D04DA87BDC53}"/>
              </a:ext>
            </a:extLst>
          </p:cNvPr>
          <p:cNvSpPr/>
          <p:nvPr/>
        </p:nvSpPr>
        <p:spPr bwMode="auto">
          <a:xfrm>
            <a:off x="3149384" y="2901007"/>
            <a:ext cx="117872" cy="36433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8B91BE-4603-D540-9CDF-8CD70683AFD6}"/>
              </a:ext>
            </a:extLst>
          </p:cNvPr>
          <p:cNvSpPr/>
          <p:nvPr/>
        </p:nvSpPr>
        <p:spPr bwMode="auto">
          <a:xfrm>
            <a:off x="5107972" y="2344105"/>
            <a:ext cx="117944" cy="355774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6E8727-3283-8545-8678-F36E6616C5EC}"/>
              </a:ext>
            </a:extLst>
          </p:cNvPr>
          <p:cNvSpPr/>
          <p:nvPr/>
        </p:nvSpPr>
        <p:spPr bwMode="auto">
          <a:xfrm flipH="1">
            <a:off x="5114507" y="1902616"/>
            <a:ext cx="117872" cy="36433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2BE25F-46BF-4443-B6E3-C3AE80D403C6}"/>
              </a:ext>
            </a:extLst>
          </p:cNvPr>
          <p:cNvSpPr/>
          <p:nvPr/>
        </p:nvSpPr>
        <p:spPr bwMode="auto">
          <a:xfrm>
            <a:off x="1537489" y="1901790"/>
            <a:ext cx="117872" cy="36433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2DFB8A-7786-E043-8B5C-814C32D8362F}"/>
              </a:ext>
            </a:extLst>
          </p:cNvPr>
          <p:cNvSpPr/>
          <p:nvPr/>
        </p:nvSpPr>
        <p:spPr bwMode="auto">
          <a:xfrm>
            <a:off x="1543051" y="3357542"/>
            <a:ext cx="117872" cy="36433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920E8-2D93-674B-B2D8-B82002FEC77D}"/>
              </a:ext>
            </a:extLst>
          </p:cNvPr>
          <p:cNvSpPr txBox="1"/>
          <p:nvPr/>
        </p:nvSpPr>
        <p:spPr>
          <a:xfrm>
            <a:off x="5054802" y="1632438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 #X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54E1-85A8-8A45-BCD1-821E72502ED4}"/>
              </a:ext>
            </a:extLst>
          </p:cNvPr>
          <p:cNvSpPr txBox="1"/>
          <p:nvPr/>
        </p:nvSpPr>
        <p:spPr>
          <a:xfrm>
            <a:off x="4237883" y="1655881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byte# X+1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4840E6-510D-0240-AF2B-A171BF09FA49}"/>
              </a:ext>
            </a:extLst>
          </p:cNvPr>
          <p:cNvSpPr txBox="1"/>
          <p:nvPr/>
        </p:nvSpPr>
        <p:spPr>
          <a:xfrm>
            <a:off x="3094406" y="1638639"/>
            <a:ext cx="702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byte# 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6ED15C-B774-8B48-98F0-A108A1AF0AEC}"/>
              </a:ext>
            </a:extLst>
          </p:cNvPr>
          <p:cNvSpPr txBox="1"/>
          <p:nvPr/>
        </p:nvSpPr>
        <p:spPr>
          <a:xfrm>
            <a:off x="2945739" y="374604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byte1 is byteY+1</a:t>
            </a:r>
          </a:p>
          <a:p>
            <a:r>
              <a:rPr lang="en-US" sz="1200" dirty="0"/>
              <a:t>offset = Y/8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80A1D9-55BC-0B44-87E7-F794A5751C5C}"/>
              </a:ext>
            </a:extLst>
          </p:cNvPr>
          <p:cNvSpPr txBox="1"/>
          <p:nvPr/>
        </p:nvSpPr>
        <p:spPr>
          <a:xfrm>
            <a:off x="2285096" y="1652252"/>
            <a:ext cx="877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byte# Y+1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6DE89E-178F-8A47-98C1-83FE1977D9CD}"/>
              </a:ext>
            </a:extLst>
          </p:cNvPr>
          <p:cNvCxnSpPr>
            <a:cxnSpLocks/>
          </p:cNvCxnSpPr>
          <p:nvPr/>
        </p:nvCxnSpPr>
        <p:spPr bwMode="auto">
          <a:xfrm>
            <a:off x="3212383" y="2349383"/>
            <a:ext cx="0" cy="506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AE07551-87EB-854E-AE2A-0F1303BBD004}"/>
              </a:ext>
            </a:extLst>
          </p:cNvPr>
          <p:cNvSpPr txBox="1"/>
          <p:nvPr/>
        </p:nvSpPr>
        <p:spPr>
          <a:xfrm>
            <a:off x="1456868" y="162262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byteZ</a:t>
            </a:r>
            <a:endParaRPr lang="en-US" sz="12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2A65F7-F6FF-2C44-AB65-FD98F1F63C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596424" y="2380044"/>
            <a:ext cx="5561" cy="872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EB7DBE-93D1-8544-A2A1-2F381DEC8E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059473" y="2380044"/>
            <a:ext cx="16601" cy="872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7A3579D-E7ED-A443-A905-D48A177EF995}"/>
              </a:ext>
            </a:extLst>
          </p:cNvPr>
          <p:cNvCxnSpPr>
            <a:cxnSpLocks/>
          </p:cNvCxnSpPr>
          <p:nvPr/>
        </p:nvCxnSpPr>
        <p:spPr bwMode="auto">
          <a:xfrm>
            <a:off x="5004877" y="2364956"/>
            <a:ext cx="0" cy="4883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D974E5B-F9F2-CA4C-935F-088B2901896C}"/>
              </a:ext>
            </a:extLst>
          </p:cNvPr>
          <p:cNvSpPr txBox="1"/>
          <p:nvPr/>
        </p:nvSpPr>
        <p:spPr>
          <a:xfrm>
            <a:off x="1901970" y="340954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Fragment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E13FC1-F053-9540-91C9-DE1C2BB1F2A6}"/>
              </a:ext>
            </a:extLst>
          </p:cNvPr>
          <p:cNvSpPr txBox="1"/>
          <p:nvPr/>
        </p:nvSpPr>
        <p:spPr>
          <a:xfrm>
            <a:off x="3635429" y="2941585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Fragment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C43529-0778-414E-AD65-D23832727EE3}"/>
              </a:ext>
            </a:extLst>
          </p:cNvPr>
          <p:cNvSpPr txBox="1"/>
          <p:nvPr/>
        </p:nvSpPr>
        <p:spPr>
          <a:xfrm>
            <a:off x="5689383" y="2374089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Fragment 1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3307F0-737C-654D-93CF-BDA3B0FEC2E2}"/>
              </a:ext>
            </a:extLst>
          </p:cNvPr>
          <p:cNvCxnSpPr/>
          <p:nvPr/>
        </p:nvCxnSpPr>
        <p:spPr bwMode="auto">
          <a:xfrm>
            <a:off x="4572000" y="5084201"/>
            <a:ext cx="0" cy="3643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F621473-95F3-2042-96BD-05CE7A97D998}"/>
              </a:ext>
            </a:extLst>
          </p:cNvPr>
          <p:cNvSpPr txBox="1"/>
          <p:nvPr/>
        </p:nvSpPr>
        <p:spPr>
          <a:xfrm>
            <a:off x="4287860" y="515800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DF19BD-3416-B047-9800-C54210B658AF}"/>
              </a:ext>
            </a:extLst>
          </p:cNvPr>
          <p:cNvSpPr txBox="1"/>
          <p:nvPr/>
        </p:nvSpPr>
        <p:spPr>
          <a:xfrm>
            <a:off x="5496673" y="514811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MTU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2759E7-7793-C14F-BF2E-AC7714A76040}"/>
              </a:ext>
            </a:extLst>
          </p:cNvPr>
          <p:cNvSpPr txBox="1"/>
          <p:nvPr/>
        </p:nvSpPr>
        <p:spPr>
          <a:xfrm>
            <a:off x="5370067" y="465135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Frame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2CAC225-D0C8-E749-A231-A22F279146FE}"/>
              </a:ext>
            </a:extLst>
          </p:cNvPr>
          <p:cNvCxnSpPr>
            <a:cxnSpLocks/>
          </p:cNvCxnSpPr>
          <p:nvPr/>
        </p:nvCxnSpPr>
        <p:spPr bwMode="auto">
          <a:xfrm>
            <a:off x="4287861" y="4947497"/>
            <a:ext cx="32512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C16A394-F02C-614A-91A3-2ADF4E2C5A6C}"/>
              </a:ext>
            </a:extLst>
          </p:cNvPr>
          <p:cNvCxnSpPr>
            <a:cxnSpLocks/>
          </p:cNvCxnSpPr>
          <p:nvPr/>
        </p:nvCxnSpPr>
        <p:spPr bwMode="auto">
          <a:xfrm>
            <a:off x="6340918" y="2975112"/>
            <a:ext cx="15623" cy="230769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AF55F400-9EA5-1341-A69E-B44CE1DD3E6C}"/>
              </a:ext>
            </a:extLst>
          </p:cNvPr>
          <p:cNvSpPr/>
          <p:nvPr/>
        </p:nvSpPr>
        <p:spPr bwMode="auto">
          <a:xfrm rot="16200000">
            <a:off x="6250776" y="1582194"/>
            <a:ext cx="131850" cy="2505775"/>
          </a:xfrm>
          <a:prstGeom prst="leftBrace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pic>
        <p:nvPicPr>
          <p:cNvPr id="86" name="Picture 154" descr="underline_base">
            <a:extLst>
              <a:ext uri="{FF2B5EF4-FFF2-40B4-BE49-F238E27FC236}">
                <a16:creationId xmlns:a16="http://schemas.microsoft.com/office/drawing/2014/main" id="{E6D8AB0A-0AD9-444F-9020-53FEDFE3BC6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4" y="662800"/>
            <a:ext cx="5500687" cy="1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D88E589-CAB8-3A48-B43F-96099A304968}"/>
              </a:ext>
            </a:extLst>
          </p:cNvPr>
          <p:cNvSpPr/>
          <p:nvPr/>
        </p:nvSpPr>
        <p:spPr bwMode="auto">
          <a:xfrm>
            <a:off x="1519798" y="4442773"/>
            <a:ext cx="117944" cy="355774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D209217-69BB-E44D-BE6A-D3B89F0A74CE}"/>
              </a:ext>
            </a:extLst>
          </p:cNvPr>
          <p:cNvSpPr/>
          <p:nvPr/>
        </p:nvSpPr>
        <p:spPr bwMode="auto">
          <a:xfrm>
            <a:off x="1518982" y="5066287"/>
            <a:ext cx="117872" cy="3381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5D5402B-C76B-F44A-8F05-94EFEA5D1498}"/>
              </a:ext>
            </a:extLst>
          </p:cNvPr>
          <p:cNvSpPr txBox="1"/>
          <p:nvPr/>
        </p:nvSpPr>
        <p:spPr>
          <a:xfrm>
            <a:off x="1679551" y="509687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First byte in fragment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EB593F-FDAC-B945-9E6B-DADE3D6CA39D}"/>
              </a:ext>
            </a:extLst>
          </p:cNvPr>
          <p:cNvSpPr txBox="1"/>
          <p:nvPr/>
        </p:nvSpPr>
        <p:spPr>
          <a:xfrm>
            <a:off x="1664455" y="448215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Last byte in fragment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F61AFC6-BE3E-1543-98C5-25F0D3968D08}"/>
              </a:ext>
            </a:extLst>
          </p:cNvPr>
          <p:cNvSpPr txBox="1"/>
          <p:nvPr/>
        </p:nvSpPr>
        <p:spPr>
          <a:xfrm>
            <a:off x="6579026" y="1650368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byte1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9EE4FC-2DEF-D549-8F24-9E5B8C173FA4}"/>
              </a:ext>
            </a:extLst>
          </p:cNvPr>
          <p:cNvSpPr txBox="1"/>
          <p:nvPr/>
        </p:nvSpPr>
        <p:spPr>
          <a:xfrm>
            <a:off x="3162151" y="901835"/>
            <a:ext cx="31983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Byte number in original frame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B0C686-9ABB-3346-B484-64767FFC7717}"/>
              </a:ext>
            </a:extLst>
          </p:cNvPr>
          <p:cNvCxnSpPr>
            <a:cxnSpLocks/>
            <a:endCxn id="100" idx="0"/>
          </p:cNvCxnSpPr>
          <p:nvPr/>
        </p:nvCxnSpPr>
        <p:spPr bwMode="auto">
          <a:xfrm>
            <a:off x="6400800" y="1261241"/>
            <a:ext cx="458111" cy="389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A5A6437-62F1-6849-9517-E0A569755C0B}"/>
              </a:ext>
            </a:extLst>
          </p:cNvPr>
          <p:cNvCxnSpPr>
            <a:cxnSpLocks/>
          </p:cNvCxnSpPr>
          <p:nvPr/>
        </p:nvCxnSpPr>
        <p:spPr bwMode="auto">
          <a:xfrm flipH="1">
            <a:off x="1772736" y="1198179"/>
            <a:ext cx="1338326" cy="405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F9890E-4176-4B44-BC31-C38F0F5E3C40}"/>
              </a:ext>
            </a:extLst>
          </p:cNvPr>
          <p:cNvSpPr txBox="1"/>
          <p:nvPr/>
        </p:nvSpPr>
        <p:spPr>
          <a:xfrm>
            <a:off x="5515777" y="3919457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Fragment Length &lt;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MTU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6DD47-2821-BD4C-A4B3-F1FBF64A2551}"/>
              </a:ext>
            </a:extLst>
          </p:cNvPr>
          <p:cNvSpPr txBox="1"/>
          <p:nvPr/>
        </p:nvSpPr>
        <p:spPr>
          <a:xfrm>
            <a:off x="782294" y="5799782"/>
            <a:ext cx="819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Payload = (last byte# – first byte# +1) and the length is </a:t>
            </a:r>
            <a:r>
              <a:rPr lang="en-US" dirty="0">
                <a:solidFill>
                  <a:srgbClr val="C00000"/>
                </a:solidFill>
              </a:rPr>
              <a:t>divisible by 8</a:t>
            </a:r>
          </a:p>
          <a:p>
            <a:r>
              <a:rPr lang="en-US" dirty="0"/>
              <a:t>e.g., X=16, 16 – 1 = 15, +1 = 16/8 =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8A525-A315-ED45-A6D9-25E600840A99}"/>
              </a:ext>
            </a:extLst>
          </p:cNvPr>
          <p:cNvSpPr txBox="1"/>
          <p:nvPr/>
        </p:nvSpPr>
        <p:spPr>
          <a:xfrm>
            <a:off x="7126357" y="323270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Why divisible by 8?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F6B8F-B769-A640-B1F9-F9E62D0D2A98}"/>
              </a:ext>
            </a:extLst>
          </p:cNvPr>
          <p:cNvSpPr txBox="1"/>
          <p:nvPr/>
        </p:nvSpPr>
        <p:spPr>
          <a:xfrm>
            <a:off x="7131772" y="3493405"/>
            <a:ext cx="1983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The max IP datagram</a:t>
            </a:r>
          </a:p>
          <a:p>
            <a:r>
              <a:rPr lang="en-US" sz="1000" dirty="0"/>
              <a:t>length is 2</a:t>
            </a:r>
            <a:r>
              <a:rPr lang="en-US" sz="1000" baseline="30000" dirty="0"/>
              <a:t>16</a:t>
            </a:r>
          </a:p>
          <a:p>
            <a:r>
              <a:rPr lang="en-US" sz="1000" dirty="0"/>
              <a:t>The fragment offset</a:t>
            </a:r>
          </a:p>
          <a:p>
            <a:r>
              <a:rPr lang="en-US" sz="1000" dirty="0"/>
              <a:t>field is 2</a:t>
            </a:r>
            <a:r>
              <a:rPr lang="en-US" sz="1000" baseline="30000" dirty="0"/>
              <a:t>13</a:t>
            </a:r>
            <a:r>
              <a:rPr lang="en-US" sz="1000" dirty="0"/>
              <a:t>, it is &lt;2</a:t>
            </a:r>
            <a:r>
              <a:rPr lang="en-US" sz="1000" baseline="30000" dirty="0"/>
              <a:t>16</a:t>
            </a:r>
          </a:p>
          <a:p>
            <a:r>
              <a:rPr lang="en-US" sz="1000" dirty="0"/>
              <a:t>To ref. every byte we need to</a:t>
            </a:r>
          </a:p>
          <a:p>
            <a:r>
              <a:rPr lang="en-US" sz="1000" dirty="0"/>
              <a:t>divide the payload by a numeral</a:t>
            </a:r>
          </a:p>
          <a:p>
            <a:r>
              <a:rPr lang="en-US" sz="1000" dirty="0"/>
              <a:t>that will enable offset to</a:t>
            </a:r>
          </a:p>
          <a:p>
            <a:r>
              <a:rPr lang="en-US" sz="1000" dirty="0"/>
              <a:t>reference it 2</a:t>
            </a:r>
            <a:r>
              <a:rPr lang="en-US" sz="1000" baseline="30000" dirty="0"/>
              <a:t>16</a:t>
            </a:r>
            <a:r>
              <a:rPr lang="en-US" sz="1000" dirty="0"/>
              <a:t>/2</a:t>
            </a:r>
            <a:r>
              <a:rPr lang="en-US" sz="1000" baseline="30000" dirty="0"/>
              <a:t>13</a:t>
            </a:r>
            <a:r>
              <a:rPr lang="en-US" sz="1000" dirty="0"/>
              <a:t> = 2</a:t>
            </a:r>
            <a:r>
              <a:rPr lang="en-US" sz="1000" baseline="30000" dirty="0"/>
              <a:t>3</a:t>
            </a:r>
            <a:r>
              <a:rPr lang="en-US" sz="1000" dirty="0"/>
              <a:t> =8</a:t>
            </a:r>
            <a:endParaRPr lang="en-US" sz="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0DFFC-9142-774C-AC7F-4DE7647D48D2}"/>
              </a:ext>
            </a:extLst>
          </p:cNvPr>
          <p:cNvCxnSpPr>
            <a:cxnSpLocks/>
          </p:cNvCxnSpPr>
          <p:nvPr/>
        </p:nvCxnSpPr>
        <p:spPr bwMode="auto">
          <a:xfrm flipV="1">
            <a:off x="7893269" y="4719146"/>
            <a:ext cx="546538" cy="1114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85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49" name="Group 4">
            <a:extLst>
              <a:ext uri="{FF2B5EF4-FFF2-40B4-BE49-F238E27FC236}">
                <a16:creationId xmlns:a16="http://schemas.microsoft.com/office/drawing/2014/main" id="{9F4E2DDA-BF54-4C44-BC98-732026213BB5}"/>
              </a:ext>
            </a:extLst>
          </p:cNvPr>
          <p:cNvGrpSpPr>
            <a:grpSpLocks/>
          </p:cNvGrpSpPr>
          <p:nvPr/>
        </p:nvGrpSpPr>
        <p:grpSpPr bwMode="auto">
          <a:xfrm>
            <a:off x="3839766" y="2002635"/>
            <a:ext cx="3186113" cy="522686"/>
            <a:chOff x="3006" y="1205"/>
            <a:chExt cx="2676" cy="439"/>
          </a:xfrm>
        </p:grpSpPr>
        <p:sp>
          <p:nvSpPr>
            <p:cNvPr id="78903" name="Rectangle 5">
              <a:extLst>
                <a:ext uri="{FF2B5EF4-FFF2-40B4-BE49-F238E27FC236}">
                  <a16:creationId xmlns:a16="http://schemas.microsoft.com/office/drawing/2014/main" id="{8EBF2D93-153F-8B4E-9ADA-F32C6073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212"/>
              <a:ext cx="2634" cy="3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350"/>
            </a:p>
          </p:txBody>
        </p:sp>
        <p:sp>
          <p:nvSpPr>
            <p:cNvPr id="78904" name="Rectangle 6">
              <a:extLst>
                <a:ext uri="{FF2B5EF4-FFF2-40B4-BE49-F238E27FC236}">
                  <a16:creationId xmlns:a16="http://schemas.microsoft.com/office/drawing/2014/main" id="{0A184755-383C-6A4F-BA90-7CF2D59AE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1242"/>
              <a:ext cx="2634" cy="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78905" name="Text Box 7">
              <a:extLst>
                <a:ext uri="{FF2B5EF4-FFF2-40B4-BE49-F238E27FC236}">
                  <a16:creationId xmlns:a16="http://schemas.microsoft.com/office/drawing/2014/main" id="{047B4E02-78A6-7743-B2FF-2D78451DE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205"/>
              <a:ext cx="313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/>
                <a:t>ID</a:t>
              </a:r>
            </a:p>
            <a:p>
              <a:r>
                <a:rPr lang="en-US" altLang="en-US" sz="1350"/>
                <a:t>=x</a:t>
              </a:r>
            </a:p>
          </p:txBody>
        </p:sp>
        <p:sp>
          <p:nvSpPr>
            <p:cNvPr id="78906" name="Text Box 8">
              <a:extLst>
                <a:ext uri="{FF2B5EF4-FFF2-40B4-BE49-F238E27FC236}">
                  <a16:creationId xmlns:a16="http://schemas.microsoft.com/office/drawing/2014/main" id="{96A7853B-616A-194D-92B4-58CBE2446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" y="1217"/>
              <a:ext cx="508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/>
                <a:t>offset</a:t>
              </a:r>
            </a:p>
            <a:p>
              <a:pPr algn="ctr"/>
              <a:r>
                <a:rPr lang="en-US" altLang="en-US" sz="1350"/>
                <a:t>=0</a:t>
              </a:r>
            </a:p>
          </p:txBody>
        </p:sp>
        <p:sp>
          <p:nvSpPr>
            <p:cNvPr id="78907" name="Text Box 9">
              <a:extLst>
                <a:ext uri="{FF2B5EF4-FFF2-40B4-BE49-F238E27FC236}">
                  <a16:creationId xmlns:a16="http://schemas.microsoft.com/office/drawing/2014/main" id="{7CA1DCF4-1747-4247-842C-465E16D5F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" y="1217"/>
              <a:ext cx="64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350" dirty="0" err="1"/>
                <a:t>fragflag</a:t>
              </a:r>
              <a:endParaRPr lang="en-US" altLang="en-US" sz="1350" dirty="0"/>
            </a:p>
            <a:p>
              <a:pPr algn="ctr"/>
              <a:r>
                <a:rPr lang="en-US" altLang="en-US" sz="1350" dirty="0"/>
                <a:t>=0, =0</a:t>
              </a:r>
            </a:p>
          </p:txBody>
        </p:sp>
        <p:sp>
          <p:nvSpPr>
            <p:cNvPr id="78908" name="Text Box 10">
              <a:extLst>
                <a:ext uri="{FF2B5EF4-FFF2-40B4-BE49-F238E27FC236}">
                  <a16:creationId xmlns:a16="http://schemas.microsoft.com/office/drawing/2014/main" id="{D8B9AF41-4511-494D-B234-2F30A4D69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05"/>
              <a:ext cx="563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/>
                <a:t>length</a:t>
              </a:r>
            </a:p>
            <a:p>
              <a:r>
                <a:rPr lang="en-US" altLang="en-US" sz="1350"/>
                <a:t>=4000</a:t>
              </a:r>
            </a:p>
          </p:txBody>
        </p:sp>
        <p:sp>
          <p:nvSpPr>
            <p:cNvPr id="78909" name="Line 11">
              <a:extLst>
                <a:ext uri="{FF2B5EF4-FFF2-40B4-BE49-F238E27FC236}">
                  <a16:creationId xmlns:a16="http://schemas.microsoft.com/office/drawing/2014/main" id="{9AFEA70B-A237-294C-AB7F-AB489F037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0" name="Line 12">
              <a:extLst>
                <a:ext uri="{FF2B5EF4-FFF2-40B4-BE49-F238E27FC236}">
                  <a16:creationId xmlns:a16="http://schemas.microsoft.com/office/drawing/2014/main" id="{0FCC8529-943F-684E-9FCD-DE0A07915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1" name="Line 13">
              <a:extLst>
                <a:ext uri="{FF2B5EF4-FFF2-40B4-BE49-F238E27FC236}">
                  <a16:creationId xmlns:a16="http://schemas.microsoft.com/office/drawing/2014/main" id="{52CE2262-376D-6B40-B668-DFFD4F68A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254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2" name="Line 14">
              <a:extLst>
                <a:ext uri="{FF2B5EF4-FFF2-40B4-BE49-F238E27FC236}">
                  <a16:creationId xmlns:a16="http://schemas.microsoft.com/office/drawing/2014/main" id="{55DC1393-7FC7-C34F-B5BB-3AC6DA376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3" name="Line 15">
              <a:extLst>
                <a:ext uri="{FF2B5EF4-FFF2-40B4-BE49-F238E27FC236}">
                  <a16:creationId xmlns:a16="http://schemas.microsoft.com/office/drawing/2014/main" id="{6375A14E-66B1-4E48-B5DC-16B7DBA4D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4" name="Rectangle 16">
              <a:extLst>
                <a:ext uri="{FF2B5EF4-FFF2-40B4-BE49-F238E27FC236}">
                  <a16:creationId xmlns:a16="http://schemas.microsoft.com/office/drawing/2014/main" id="{FFCC1CD8-5E68-DE42-A522-4D51D41EF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212"/>
              <a:ext cx="138" cy="3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</p:grpSp>
      <p:grpSp>
        <p:nvGrpSpPr>
          <p:cNvPr id="3" name="Group 70">
            <a:extLst>
              <a:ext uri="{FF2B5EF4-FFF2-40B4-BE49-F238E27FC236}">
                <a16:creationId xmlns:a16="http://schemas.microsoft.com/office/drawing/2014/main" id="{69F3F0BF-8F83-B64F-A95B-C9B93572A8AA}"/>
              </a:ext>
            </a:extLst>
          </p:cNvPr>
          <p:cNvGrpSpPr>
            <a:grpSpLocks/>
          </p:cNvGrpSpPr>
          <p:nvPr/>
        </p:nvGrpSpPr>
        <p:grpSpPr bwMode="auto">
          <a:xfrm>
            <a:off x="3951685" y="3130750"/>
            <a:ext cx="3533775" cy="2486026"/>
            <a:chOff x="2321" y="1443"/>
            <a:chExt cx="2968" cy="2088"/>
          </a:xfrm>
        </p:grpSpPr>
        <p:grpSp>
          <p:nvGrpSpPr>
            <p:cNvPr id="78860" name="Group 17">
              <a:extLst>
                <a:ext uri="{FF2B5EF4-FFF2-40B4-BE49-F238E27FC236}">
                  <a16:creationId xmlns:a16="http://schemas.microsoft.com/office/drawing/2014/main" id="{2D0C2ACA-EEDA-4E49-A9F4-7875E1B96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3" y="2066"/>
              <a:ext cx="2676" cy="439"/>
              <a:chOff x="3006" y="1205"/>
              <a:chExt cx="2676" cy="439"/>
            </a:xfrm>
          </p:grpSpPr>
          <p:sp>
            <p:nvSpPr>
              <p:cNvPr id="78891" name="Rectangle 18">
                <a:extLst>
                  <a:ext uri="{FF2B5EF4-FFF2-40B4-BE49-F238E27FC236}">
                    <a16:creationId xmlns:a16="http://schemas.microsoft.com/office/drawing/2014/main" id="{28694526-73DB-C34E-92EE-2E1D0169F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" y="1212"/>
                <a:ext cx="2634" cy="342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350"/>
              </a:p>
            </p:txBody>
          </p:sp>
          <p:sp>
            <p:nvSpPr>
              <p:cNvPr id="78892" name="Rectangle 19">
                <a:extLst>
                  <a:ext uri="{FF2B5EF4-FFF2-40B4-BE49-F238E27FC236}">
                    <a16:creationId xmlns:a16="http://schemas.microsoft.com/office/drawing/2014/main" id="{2B0D74A2-283C-3540-9CBC-313B59F13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242"/>
                <a:ext cx="2634" cy="34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8893" name="Text Box 20">
                <a:extLst>
                  <a:ext uri="{FF2B5EF4-FFF2-40B4-BE49-F238E27FC236}">
                    <a16:creationId xmlns:a16="http://schemas.microsoft.com/office/drawing/2014/main" id="{F8E5E733-9431-E04F-8BFE-48B0D2EC82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4" y="1205"/>
                <a:ext cx="31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ID</a:t>
                </a:r>
              </a:p>
              <a:p>
                <a:r>
                  <a:rPr lang="en-US" altLang="en-US" sz="1350"/>
                  <a:t>=x</a:t>
                </a:r>
              </a:p>
            </p:txBody>
          </p:sp>
          <p:sp>
            <p:nvSpPr>
              <p:cNvPr id="78894" name="Text Box 21">
                <a:extLst>
                  <a:ext uri="{FF2B5EF4-FFF2-40B4-BE49-F238E27FC236}">
                    <a16:creationId xmlns:a16="http://schemas.microsoft.com/office/drawing/2014/main" id="{8782A0F6-7279-344E-94C4-A85AE5EFED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9" y="1217"/>
                <a:ext cx="508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 dirty="0"/>
                  <a:t>offset</a:t>
                </a:r>
              </a:p>
              <a:p>
                <a:pPr algn="ctr"/>
                <a:r>
                  <a:rPr lang="en-US" altLang="en-US" sz="1350" dirty="0"/>
                  <a:t>=0</a:t>
                </a:r>
              </a:p>
            </p:txBody>
          </p:sp>
          <p:sp>
            <p:nvSpPr>
              <p:cNvPr id="78895" name="Text Box 22">
                <a:extLst>
                  <a:ext uri="{FF2B5EF4-FFF2-40B4-BE49-F238E27FC236}">
                    <a16:creationId xmlns:a16="http://schemas.microsoft.com/office/drawing/2014/main" id="{BC7E93C7-07E3-414F-8C36-6AAFB1BDE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" y="1217"/>
                <a:ext cx="640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 dirty="0" err="1"/>
                  <a:t>fragflag</a:t>
                </a:r>
                <a:endParaRPr lang="en-US" altLang="en-US" sz="1350" dirty="0"/>
              </a:p>
              <a:p>
                <a:pPr algn="ctr"/>
                <a:r>
                  <a:rPr lang="en-US" altLang="en-US" sz="1350" dirty="0"/>
                  <a:t>=0, =1</a:t>
                </a:r>
              </a:p>
            </p:txBody>
          </p:sp>
          <p:sp>
            <p:nvSpPr>
              <p:cNvPr id="78896" name="Text Box 23">
                <a:extLst>
                  <a:ext uri="{FF2B5EF4-FFF2-40B4-BE49-F238E27FC236}">
                    <a16:creationId xmlns:a16="http://schemas.microsoft.com/office/drawing/2014/main" id="{D98940BD-5FAD-D647-887E-683F065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0" y="1205"/>
                <a:ext cx="56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length</a:t>
                </a:r>
              </a:p>
              <a:p>
                <a:r>
                  <a:rPr lang="en-US" altLang="en-US" sz="1350"/>
                  <a:t>=1500</a:t>
                </a:r>
              </a:p>
            </p:txBody>
          </p:sp>
          <p:sp>
            <p:nvSpPr>
              <p:cNvPr id="78897" name="Line 24">
                <a:extLst>
                  <a:ext uri="{FF2B5EF4-FFF2-40B4-BE49-F238E27FC236}">
                    <a16:creationId xmlns:a16="http://schemas.microsoft.com/office/drawing/2014/main" id="{E21DA6AF-8E19-A249-9696-B1D998474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6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98" name="Line 25">
                <a:extLst>
                  <a:ext uri="{FF2B5EF4-FFF2-40B4-BE49-F238E27FC236}">
                    <a16:creationId xmlns:a16="http://schemas.microsoft.com/office/drawing/2014/main" id="{BF40365E-C41A-1C40-8C6C-04693E95A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0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99" name="Line 26">
                <a:extLst>
                  <a:ext uri="{FF2B5EF4-FFF2-40B4-BE49-F238E27FC236}">
                    <a16:creationId xmlns:a16="http://schemas.microsoft.com/office/drawing/2014/main" id="{A6C906BB-4F19-C04C-AF5A-621128B3D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0" y="1254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00" name="Line 27">
                <a:extLst>
                  <a:ext uri="{FF2B5EF4-FFF2-40B4-BE49-F238E27FC236}">
                    <a16:creationId xmlns:a16="http://schemas.microsoft.com/office/drawing/2014/main" id="{68E670DB-29D9-984F-8746-94C865B0E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01" name="Line 28">
                <a:extLst>
                  <a:ext uri="{FF2B5EF4-FFF2-40B4-BE49-F238E27FC236}">
                    <a16:creationId xmlns:a16="http://schemas.microsoft.com/office/drawing/2014/main" id="{9180A5F3-9928-424F-ABE0-DA1E1B8C5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2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02" name="Rectangle 29">
                <a:extLst>
                  <a:ext uri="{FF2B5EF4-FFF2-40B4-BE49-F238E27FC236}">
                    <a16:creationId xmlns:a16="http://schemas.microsoft.com/office/drawing/2014/main" id="{1CE82352-67E8-F344-928C-68A47EBF6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1212"/>
                <a:ext cx="138" cy="3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8861" name="Group 30">
              <a:extLst>
                <a:ext uri="{FF2B5EF4-FFF2-40B4-BE49-F238E27FC236}">
                  <a16:creationId xmlns:a16="http://schemas.microsoft.com/office/drawing/2014/main" id="{32A756FC-684A-3348-8D4C-53E6EBC33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3" y="2570"/>
              <a:ext cx="2676" cy="439"/>
              <a:chOff x="3006" y="1205"/>
              <a:chExt cx="2676" cy="439"/>
            </a:xfrm>
          </p:grpSpPr>
          <p:sp>
            <p:nvSpPr>
              <p:cNvPr id="78879" name="Rectangle 31">
                <a:extLst>
                  <a:ext uri="{FF2B5EF4-FFF2-40B4-BE49-F238E27FC236}">
                    <a16:creationId xmlns:a16="http://schemas.microsoft.com/office/drawing/2014/main" id="{7DD6A0B0-79F2-9F46-84E9-231884D3B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" y="1212"/>
                <a:ext cx="2634" cy="342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350"/>
              </a:p>
            </p:txBody>
          </p:sp>
          <p:sp>
            <p:nvSpPr>
              <p:cNvPr id="78880" name="Rectangle 32">
                <a:extLst>
                  <a:ext uri="{FF2B5EF4-FFF2-40B4-BE49-F238E27FC236}">
                    <a16:creationId xmlns:a16="http://schemas.microsoft.com/office/drawing/2014/main" id="{B12BF781-C373-A34C-B8C0-387BD739E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242"/>
                <a:ext cx="2634" cy="34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8881" name="Text Box 33">
                <a:extLst>
                  <a:ext uri="{FF2B5EF4-FFF2-40B4-BE49-F238E27FC236}">
                    <a16:creationId xmlns:a16="http://schemas.microsoft.com/office/drawing/2014/main" id="{E1206578-543E-9943-83F7-3485582450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4" y="1205"/>
                <a:ext cx="31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ID</a:t>
                </a:r>
              </a:p>
              <a:p>
                <a:r>
                  <a:rPr lang="en-US" altLang="en-US" sz="1350"/>
                  <a:t>=x</a:t>
                </a:r>
              </a:p>
            </p:txBody>
          </p:sp>
          <p:sp>
            <p:nvSpPr>
              <p:cNvPr id="78882" name="Text Box 34">
                <a:extLst>
                  <a:ext uri="{FF2B5EF4-FFF2-40B4-BE49-F238E27FC236}">
                    <a16:creationId xmlns:a16="http://schemas.microsoft.com/office/drawing/2014/main" id="{7CACC9D0-A152-E342-AE9F-AADF415077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9" y="1217"/>
                <a:ext cx="508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/>
                  <a:t>offset</a:t>
                </a:r>
              </a:p>
              <a:p>
                <a:pPr algn="ctr"/>
                <a:r>
                  <a:rPr lang="en-US" altLang="en-US" sz="1350"/>
                  <a:t>=185</a:t>
                </a:r>
              </a:p>
            </p:txBody>
          </p:sp>
          <p:sp>
            <p:nvSpPr>
              <p:cNvPr id="78883" name="Text Box 35">
                <a:extLst>
                  <a:ext uri="{FF2B5EF4-FFF2-40B4-BE49-F238E27FC236}">
                    <a16:creationId xmlns:a16="http://schemas.microsoft.com/office/drawing/2014/main" id="{D0E0D00B-2EF3-E44E-9E41-33974F7CA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" y="1217"/>
                <a:ext cx="640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 dirty="0" err="1"/>
                  <a:t>fragflag</a:t>
                </a:r>
                <a:endParaRPr lang="en-US" altLang="en-US" sz="1350" dirty="0"/>
              </a:p>
              <a:p>
                <a:pPr algn="ctr"/>
                <a:r>
                  <a:rPr lang="en-US" altLang="en-US" sz="1350" dirty="0"/>
                  <a:t>=0, =1</a:t>
                </a:r>
              </a:p>
            </p:txBody>
          </p:sp>
          <p:sp>
            <p:nvSpPr>
              <p:cNvPr id="78884" name="Text Box 36">
                <a:extLst>
                  <a:ext uri="{FF2B5EF4-FFF2-40B4-BE49-F238E27FC236}">
                    <a16:creationId xmlns:a16="http://schemas.microsoft.com/office/drawing/2014/main" id="{9C90A15B-AA8B-9B40-AF73-F97EA7EA4D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0" y="1205"/>
                <a:ext cx="56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length</a:t>
                </a:r>
              </a:p>
              <a:p>
                <a:r>
                  <a:rPr lang="en-US" altLang="en-US" sz="1350"/>
                  <a:t>=1500</a:t>
                </a:r>
              </a:p>
            </p:txBody>
          </p:sp>
          <p:sp>
            <p:nvSpPr>
              <p:cNvPr id="78885" name="Line 37">
                <a:extLst>
                  <a:ext uri="{FF2B5EF4-FFF2-40B4-BE49-F238E27FC236}">
                    <a16:creationId xmlns:a16="http://schemas.microsoft.com/office/drawing/2014/main" id="{D50152B0-9693-164E-803F-DC3A1CCBC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6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6" name="Line 38">
                <a:extLst>
                  <a:ext uri="{FF2B5EF4-FFF2-40B4-BE49-F238E27FC236}">
                    <a16:creationId xmlns:a16="http://schemas.microsoft.com/office/drawing/2014/main" id="{D2B7D59E-EF8F-D74D-A5CF-6AFC6CF93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0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7" name="Line 39">
                <a:extLst>
                  <a:ext uri="{FF2B5EF4-FFF2-40B4-BE49-F238E27FC236}">
                    <a16:creationId xmlns:a16="http://schemas.microsoft.com/office/drawing/2014/main" id="{45A3F669-A468-034D-A342-451537306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0" y="1254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8" name="Line 40">
                <a:extLst>
                  <a:ext uri="{FF2B5EF4-FFF2-40B4-BE49-F238E27FC236}">
                    <a16:creationId xmlns:a16="http://schemas.microsoft.com/office/drawing/2014/main" id="{67A0D82E-7512-174F-88D3-7C6642E70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9" name="Line 41">
                <a:extLst>
                  <a:ext uri="{FF2B5EF4-FFF2-40B4-BE49-F238E27FC236}">
                    <a16:creationId xmlns:a16="http://schemas.microsoft.com/office/drawing/2014/main" id="{B60784A2-1C57-D241-800C-1079F719A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2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90" name="Rectangle 42">
                <a:extLst>
                  <a:ext uri="{FF2B5EF4-FFF2-40B4-BE49-F238E27FC236}">
                    <a16:creationId xmlns:a16="http://schemas.microsoft.com/office/drawing/2014/main" id="{1AD0350B-F2ED-224B-8611-F44C12B8C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1212"/>
                <a:ext cx="138" cy="3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grpSp>
          <p:nvGrpSpPr>
            <p:cNvPr id="78862" name="Group 43">
              <a:extLst>
                <a:ext uri="{FF2B5EF4-FFF2-40B4-BE49-F238E27FC236}">
                  <a16:creationId xmlns:a16="http://schemas.microsoft.com/office/drawing/2014/main" id="{93AF1470-E41F-D946-8C08-E82D1B135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3092"/>
              <a:ext cx="2676" cy="439"/>
              <a:chOff x="3006" y="1205"/>
              <a:chExt cx="2676" cy="439"/>
            </a:xfrm>
          </p:grpSpPr>
          <p:sp>
            <p:nvSpPr>
              <p:cNvPr id="78867" name="Rectangle 44">
                <a:extLst>
                  <a:ext uri="{FF2B5EF4-FFF2-40B4-BE49-F238E27FC236}">
                    <a16:creationId xmlns:a16="http://schemas.microsoft.com/office/drawing/2014/main" id="{4AFD651D-AA3F-9549-AA8F-FA59344F3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" y="1212"/>
                <a:ext cx="2634" cy="342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350"/>
              </a:p>
            </p:txBody>
          </p:sp>
          <p:sp>
            <p:nvSpPr>
              <p:cNvPr id="78868" name="Rectangle 45">
                <a:extLst>
                  <a:ext uri="{FF2B5EF4-FFF2-40B4-BE49-F238E27FC236}">
                    <a16:creationId xmlns:a16="http://schemas.microsoft.com/office/drawing/2014/main" id="{40D86E10-D44B-4144-BE9A-055F3B63F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242"/>
                <a:ext cx="2634" cy="34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78869" name="Text Box 46">
                <a:extLst>
                  <a:ext uri="{FF2B5EF4-FFF2-40B4-BE49-F238E27FC236}">
                    <a16:creationId xmlns:a16="http://schemas.microsoft.com/office/drawing/2014/main" id="{A5249F13-6728-D646-997A-45A7C62E6A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4" y="1205"/>
                <a:ext cx="31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ID</a:t>
                </a:r>
              </a:p>
              <a:p>
                <a:r>
                  <a:rPr lang="en-US" altLang="en-US" sz="1350"/>
                  <a:t>=x</a:t>
                </a:r>
              </a:p>
            </p:txBody>
          </p:sp>
          <p:sp>
            <p:nvSpPr>
              <p:cNvPr id="78870" name="Text Box 47">
                <a:extLst>
                  <a:ext uri="{FF2B5EF4-FFF2-40B4-BE49-F238E27FC236}">
                    <a16:creationId xmlns:a16="http://schemas.microsoft.com/office/drawing/2014/main" id="{57281954-BE81-D14A-98CC-8E3CAD4661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9" y="1217"/>
                <a:ext cx="508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/>
                  <a:t>offset</a:t>
                </a:r>
              </a:p>
              <a:p>
                <a:pPr algn="ctr"/>
                <a:r>
                  <a:rPr lang="en-US" altLang="en-US" sz="1350"/>
                  <a:t>=370</a:t>
                </a:r>
              </a:p>
            </p:txBody>
          </p:sp>
          <p:sp>
            <p:nvSpPr>
              <p:cNvPr id="78871" name="Text Box 48">
                <a:extLst>
                  <a:ext uri="{FF2B5EF4-FFF2-40B4-BE49-F238E27FC236}">
                    <a16:creationId xmlns:a16="http://schemas.microsoft.com/office/drawing/2014/main" id="{6F63B8B2-3786-0E48-87E5-3B26D04370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" y="1217"/>
                <a:ext cx="640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350" dirty="0" err="1"/>
                  <a:t>fragflag</a:t>
                </a:r>
                <a:endParaRPr lang="en-US" altLang="en-US" sz="1350" dirty="0"/>
              </a:p>
              <a:p>
                <a:pPr algn="ctr"/>
                <a:r>
                  <a:rPr lang="en-US" altLang="en-US" sz="1350" dirty="0"/>
                  <a:t>=0,=0</a:t>
                </a:r>
              </a:p>
            </p:txBody>
          </p:sp>
          <p:sp>
            <p:nvSpPr>
              <p:cNvPr id="78872" name="Text Box 49">
                <a:extLst>
                  <a:ext uri="{FF2B5EF4-FFF2-40B4-BE49-F238E27FC236}">
                    <a16:creationId xmlns:a16="http://schemas.microsoft.com/office/drawing/2014/main" id="{68F9781B-D345-1340-B3B4-E62033B39D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0" y="1205"/>
                <a:ext cx="563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350"/>
                  <a:t>length</a:t>
                </a:r>
              </a:p>
              <a:p>
                <a:r>
                  <a:rPr lang="en-US" altLang="en-US" sz="1350"/>
                  <a:t>=1040</a:t>
                </a:r>
              </a:p>
            </p:txBody>
          </p:sp>
          <p:sp>
            <p:nvSpPr>
              <p:cNvPr id="78873" name="Line 50">
                <a:extLst>
                  <a:ext uri="{FF2B5EF4-FFF2-40B4-BE49-F238E27FC236}">
                    <a16:creationId xmlns:a16="http://schemas.microsoft.com/office/drawing/2014/main" id="{C7F34C57-7CBF-E141-BE5D-F84675A72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6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4" name="Line 51">
                <a:extLst>
                  <a:ext uri="{FF2B5EF4-FFF2-40B4-BE49-F238E27FC236}">
                    <a16:creationId xmlns:a16="http://schemas.microsoft.com/office/drawing/2014/main" id="{E638DEE9-E3B2-5F4E-97E8-AEDE6A59F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0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5" name="Line 52">
                <a:extLst>
                  <a:ext uri="{FF2B5EF4-FFF2-40B4-BE49-F238E27FC236}">
                    <a16:creationId xmlns:a16="http://schemas.microsoft.com/office/drawing/2014/main" id="{48CC2D9B-CF9F-9348-92B7-2BDEB1A4A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0" y="1254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6" name="Line 53">
                <a:extLst>
                  <a:ext uri="{FF2B5EF4-FFF2-40B4-BE49-F238E27FC236}">
                    <a16:creationId xmlns:a16="http://schemas.microsoft.com/office/drawing/2014/main" id="{81F44CFC-CDF0-D74B-97F5-C982E2C69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7" name="Line 54">
                <a:extLst>
                  <a:ext uri="{FF2B5EF4-FFF2-40B4-BE49-F238E27FC236}">
                    <a16:creationId xmlns:a16="http://schemas.microsoft.com/office/drawing/2014/main" id="{27A1DDD6-25FE-764D-9635-B28E53095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2" y="1242"/>
                <a:ext cx="0" cy="3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8" name="Rectangle 55">
                <a:extLst>
                  <a:ext uri="{FF2B5EF4-FFF2-40B4-BE49-F238E27FC236}">
                    <a16:creationId xmlns:a16="http://schemas.microsoft.com/office/drawing/2014/main" id="{41447131-7351-2C47-A23E-8BE9AF3FE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1212"/>
                <a:ext cx="138" cy="3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78863" name="Freeform 56">
              <a:extLst>
                <a:ext uri="{FF2B5EF4-FFF2-40B4-BE49-F238E27FC236}">
                  <a16:creationId xmlns:a16="http://schemas.microsoft.com/office/drawing/2014/main" id="{88CC5B6B-D355-1342-9E6C-14D9DBCF8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1443"/>
              <a:ext cx="210" cy="1362"/>
            </a:xfrm>
            <a:custGeom>
              <a:avLst/>
              <a:gdLst>
                <a:gd name="T0" fmla="*/ 0 w 210"/>
                <a:gd name="T1" fmla="*/ 0 h 1362"/>
                <a:gd name="T2" fmla="*/ 0 w 210"/>
                <a:gd name="T3" fmla="*/ 1362 h 1362"/>
                <a:gd name="T4" fmla="*/ 210 w 210"/>
                <a:gd name="T5" fmla="*/ 858 h 1362"/>
                <a:gd name="T6" fmla="*/ 0 60000 65536"/>
                <a:gd name="T7" fmla="*/ 0 60000 65536"/>
                <a:gd name="T8" fmla="*/ 0 60000 65536"/>
                <a:gd name="T9" fmla="*/ 0 w 210"/>
                <a:gd name="T10" fmla="*/ 0 h 1362"/>
                <a:gd name="T11" fmla="*/ 210 w 210"/>
                <a:gd name="T12" fmla="*/ 1362 h 1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1362">
                  <a:moveTo>
                    <a:pt x="0" y="0"/>
                  </a:moveTo>
                  <a:lnTo>
                    <a:pt x="0" y="1362"/>
                  </a:lnTo>
                  <a:lnTo>
                    <a:pt x="210" y="858"/>
                  </a:ln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Line 57">
              <a:extLst>
                <a:ext uri="{FF2B5EF4-FFF2-40B4-BE49-F238E27FC236}">
                  <a16:creationId xmlns:a16="http://schemas.microsoft.com/office/drawing/2014/main" id="{D4EA886C-3692-5141-89E5-EB35D25F2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7" y="2787"/>
              <a:ext cx="228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5" name="Line 58">
              <a:extLst>
                <a:ext uri="{FF2B5EF4-FFF2-40B4-BE49-F238E27FC236}">
                  <a16:creationId xmlns:a16="http://schemas.microsoft.com/office/drawing/2014/main" id="{A1A6BBFA-B14B-4A49-AB86-708205301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2793"/>
              <a:ext cx="210" cy="49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6" name="Text Box 59">
              <a:extLst>
                <a:ext uri="{FF2B5EF4-FFF2-40B4-BE49-F238E27FC236}">
                  <a16:creationId xmlns:a16="http://schemas.microsoft.com/office/drawing/2014/main" id="{A8BC8E89-A00C-F446-B68C-EF8DCAFDF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1" y="1490"/>
              <a:ext cx="2045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50" i="1">
                  <a:solidFill>
                    <a:srgbClr val="CC0000"/>
                  </a:solidFill>
                </a:rPr>
                <a:t>one large datagram becomes</a:t>
              </a:r>
            </a:p>
            <a:p>
              <a:r>
                <a:rPr lang="en-US" altLang="en-US" sz="1350" i="1">
                  <a:solidFill>
                    <a:srgbClr val="CC0000"/>
                  </a:solidFill>
                </a:rPr>
                <a:t>several smaller datagrams</a:t>
              </a:r>
            </a:p>
          </p:txBody>
        </p:sp>
      </p:grpSp>
      <p:sp>
        <p:nvSpPr>
          <p:cNvPr id="78851" name="Rectangle 60">
            <a:extLst>
              <a:ext uri="{FF2B5EF4-FFF2-40B4-BE49-F238E27FC236}">
                <a16:creationId xmlns:a16="http://schemas.microsoft.com/office/drawing/2014/main" id="{E3D1A229-F8A9-3A47-809A-099A8A01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0" y="922129"/>
            <a:ext cx="3384681" cy="209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sz="2100" i="1" dirty="0">
                <a:solidFill>
                  <a:srgbClr val="CC0000"/>
                </a:solidFill>
                <a:latin typeface="Gill Sans MT" panose="020B0502020104020203" pitchFamily="34" charset="77"/>
              </a:rPr>
              <a:t>example: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en-US" sz="1500" dirty="0">
                <a:latin typeface="Gill Sans MT" panose="020B0502020104020203" pitchFamily="34" charset="77"/>
              </a:rPr>
              <a:t>4000 byte datagram = 20 + 3980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en-US" sz="1500" dirty="0">
                <a:latin typeface="Gill Sans MT" panose="020B0502020104020203" pitchFamily="34" charset="77"/>
              </a:rPr>
              <a:t>MTU = 1500 bytes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en-US" sz="1500" dirty="0">
                <a:latin typeface="Gill Sans MT" panose="020B0502020104020203" pitchFamily="34" charset="77"/>
                <a:sym typeface="Wingdings" pitchFamily="2" charset="2"/>
              </a:rPr>
              <a:t>data = 1500-20 (IP  header) = 1480bytes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en-US" sz="1500" dirty="0">
                <a:latin typeface="Gill Sans MT" panose="020B0502020104020203" pitchFamily="34" charset="77"/>
                <a:sym typeface="Wingdings" pitchFamily="2" charset="2"/>
              </a:rPr>
              <a:t>3 fragments: 1480+1480+1020 = 3980</a:t>
            </a:r>
            <a:endParaRPr lang="en-US" altLang="en-US" sz="1500" dirty="0">
              <a:latin typeface="Gill Sans MT" panose="020B0502020104020203" pitchFamily="34" charset="77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 sz="1500" dirty="0">
              <a:latin typeface="Gill Sans MT" panose="020B0502020104020203" pitchFamily="34" charset="77"/>
            </a:endParaRPr>
          </a:p>
        </p:txBody>
      </p:sp>
      <p:sp>
        <p:nvSpPr>
          <p:cNvPr id="577597" name="Text Box 61">
            <a:extLst>
              <a:ext uri="{FF2B5EF4-FFF2-40B4-BE49-F238E27FC236}">
                <a16:creationId xmlns:a16="http://schemas.microsoft.com/office/drawing/2014/main" id="{C7F26CFB-0F75-544A-8212-DB6F8C511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329" y="3981600"/>
            <a:ext cx="14430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1480 +20 bytes in </a:t>
            </a:r>
            <a:br>
              <a:rPr lang="en-US" altLang="en-US" sz="1200" dirty="0"/>
            </a:br>
            <a:r>
              <a:rPr lang="en-US" altLang="en-US" sz="1200" dirty="0"/>
              <a:t>data field</a:t>
            </a:r>
          </a:p>
        </p:txBody>
      </p:sp>
      <p:sp>
        <p:nvSpPr>
          <p:cNvPr id="577599" name="Text Box 63">
            <a:extLst>
              <a:ext uri="{FF2B5EF4-FFF2-40B4-BE49-F238E27FC236}">
                <a16:creationId xmlns:a16="http://schemas.microsoft.com/office/drawing/2014/main" id="{9CD6732B-5892-BF4C-9F20-60C369A0C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498" y="4656313"/>
            <a:ext cx="14900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offset =1480/8=185 </a:t>
            </a:r>
          </a:p>
        </p:txBody>
      </p:sp>
      <p:sp>
        <p:nvSpPr>
          <p:cNvPr id="36873" name="Rectangle 66">
            <a:extLst>
              <a:ext uri="{FF2B5EF4-FFF2-40B4-BE49-F238E27FC236}">
                <a16:creationId xmlns:a16="http://schemas.microsoft.com/office/drawing/2014/main" id="{BB3EEF24-F220-AA44-ADD2-E09104DF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589" y="176625"/>
            <a:ext cx="8692632" cy="472011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 fragmentation – multiple segments </a:t>
            </a:r>
          </a:p>
        </p:txBody>
      </p:sp>
      <p:pic>
        <p:nvPicPr>
          <p:cNvPr id="78855" name="Picture 67" descr="underline_base">
            <a:extLst>
              <a:ext uri="{FF2B5EF4-FFF2-40B4-BE49-F238E27FC236}">
                <a16:creationId xmlns:a16="http://schemas.microsoft.com/office/drawing/2014/main" id="{4D1A5445-C8D4-1647-96C6-27C9CAE15C9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3971" y="755642"/>
            <a:ext cx="848063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604" name="Line 68">
            <a:extLst>
              <a:ext uri="{FF2B5EF4-FFF2-40B4-BE49-F238E27FC236}">
                <a16:creationId xmlns:a16="http://schemas.microsoft.com/office/drawing/2014/main" id="{3B7FC77A-6762-9E4D-8B29-80CAB13D8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3791" y="4264733"/>
            <a:ext cx="196453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7605" name="Line 69">
            <a:extLst>
              <a:ext uri="{FF2B5EF4-FFF2-40B4-BE49-F238E27FC236}">
                <a16:creationId xmlns:a16="http://schemas.microsoft.com/office/drawing/2014/main" id="{06290D2D-E468-AE48-A9ED-A6811EE4B6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9996" y="4813088"/>
            <a:ext cx="350400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8858" name="Slide Number Placeholder 5">
            <a:extLst>
              <a:ext uri="{FF2B5EF4-FFF2-40B4-BE49-F238E27FC236}">
                <a16:creationId xmlns:a16="http://schemas.microsoft.com/office/drawing/2014/main" id="{A3109DD1-13CB-3A44-959F-BA60077F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9765" y="6502085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>
                <a:latin typeface="Tahoma" panose="020B0604030504040204" pitchFamily="34" charset="0"/>
              </a:rPr>
              <a:t>4-</a:t>
            </a:r>
            <a:fld id="{5FD10554-E25C-0243-B25E-A55DA7A17B21}" type="slidenum">
              <a:rPr lang="en-US" altLang="en-US" sz="900">
                <a:latin typeface="Tahoma" panose="020B0604030504040204" pitchFamily="34" charset="0"/>
              </a:rPr>
              <a:pPr/>
              <a:t>34</a:t>
            </a:fld>
            <a:endParaRPr lang="en-US" altLang="en-US" sz="900" dirty="0">
              <a:latin typeface="Tahoma" panose="020B0604030504040204" pitchFamily="34" charset="0"/>
            </a:endParaRPr>
          </a:p>
        </p:txBody>
      </p:sp>
      <p:sp>
        <p:nvSpPr>
          <p:cNvPr id="78859" name="Footer Placeholder 2">
            <a:extLst>
              <a:ext uri="{FF2B5EF4-FFF2-40B4-BE49-F238E27FC236}">
                <a16:creationId xmlns:a16="http://schemas.microsoft.com/office/drawing/2014/main" id="{4FDE3148-EBCA-3E48-B9BC-6B8467C4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301405" y="6512596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68" name="Text Box 63">
            <a:extLst>
              <a:ext uri="{FF2B5EF4-FFF2-40B4-BE49-F238E27FC236}">
                <a16:creationId xmlns:a16="http://schemas.microsoft.com/office/drawing/2014/main" id="{EA427350-CE3F-4F47-8A82-952950C9E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034" y="5246347"/>
            <a:ext cx="16972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offset =2x1480/8=370 </a:t>
            </a:r>
          </a:p>
        </p:txBody>
      </p:sp>
      <p:sp>
        <p:nvSpPr>
          <p:cNvPr id="69" name="Line 69">
            <a:extLst>
              <a:ext uri="{FF2B5EF4-FFF2-40B4-BE49-F238E27FC236}">
                <a16:creationId xmlns:a16="http://schemas.microsoft.com/office/drawing/2014/main" id="{20C6C6D0-B14C-F042-A8F1-5A74153288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2806" y="5373305"/>
            <a:ext cx="3445669" cy="75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9F135D-F970-3B49-8F17-CD9C5A8DC80F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5385" y="3429001"/>
            <a:ext cx="221456" cy="6384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986C00-F629-2141-B9E1-B648BB71F57D}"/>
              </a:ext>
            </a:extLst>
          </p:cNvPr>
          <p:cNvCxnSpPr>
            <a:cxnSpLocks/>
          </p:cNvCxnSpPr>
          <p:nvPr/>
        </p:nvCxnSpPr>
        <p:spPr bwMode="auto">
          <a:xfrm>
            <a:off x="6404372" y="2348806"/>
            <a:ext cx="709613" cy="9408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C0441-B984-5444-8E00-64C2AEA90301}"/>
              </a:ext>
            </a:extLst>
          </p:cNvPr>
          <p:cNvSpPr txBox="1"/>
          <p:nvPr/>
        </p:nvSpPr>
        <p:spPr>
          <a:xfrm>
            <a:off x="7113985" y="3164437"/>
            <a:ext cx="5325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1</a:t>
            </a:r>
            <a:r>
              <a:rPr lang="en-US" sz="825" baseline="30000" dirty="0"/>
              <a:t>st</a:t>
            </a:r>
            <a:r>
              <a:rPr lang="en-US" sz="825" dirty="0"/>
              <a:t>byte</a:t>
            </a:r>
          </a:p>
          <a:p>
            <a:r>
              <a:rPr lang="en-US" sz="825" dirty="0"/>
              <a:t>byte #1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EBC5F1-0CB8-6A43-B6C1-B5FFE5C53C95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7380386" y="3979435"/>
            <a:ext cx="293193" cy="81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D46959-59E3-8E4F-903F-773AEA423DB3}"/>
              </a:ext>
            </a:extLst>
          </p:cNvPr>
          <p:cNvSpPr txBox="1"/>
          <p:nvPr/>
        </p:nvSpPr>
        <p:spPr>
          <a:xfrm>
            <a:off x="7393931" y="3506229"/>
            <a:ext cx="5592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last byte </a:t>
            </a:r>
          </a:p>
          <a:p>
            <a:r>
              <a:rPr lang="en-US" sz="825" dirty="0"/>
              <a:t>byte #x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B59ECE-2D20-574E-B144-4A6B32E8831B}"/>
              </a:ext>
            </a:extLst>
          </p:cNvPr>
          <p:cNvCxnSpPr>
            <a:cxnSpLocks/>
            <a:endCxn id="87" idx="1"/>
          </p:cNvCxnSpPr>
          <p:nvPr/>
        </p:nvCxnSpPr>
        <p:spPr bwMode="auto">
          <a:xfrm flipV="1">
            <a:off x="6861573" y="4458622"/>
            <a:ext cx="591106" cy="29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1511D1D-A4C3-1F4A-BD32-78C234747BC8}"/>
              </a:ext>
            </a:extLst>
          </p:cNvPr>
          <p:cNvSpPr txBox="1"/>
          <p:nvPr/>
        </p:nvSpPr>
        <p:spPr>
          <a:xfrm>
            <a:off x="7452679" y="4285497"/>
            <a:ext cx="64793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1</a:t>
            </a:r>
            <a:r>
              <a:rPr lang="en-US" sz="825" baseline="30000" dirty="0"/>
              <a:t>st</a:t>
            </a:r>
            <a:r>
              <a:rPr lang="en-US" sz="825" dirty="0"/>
              <a:t>byte</a:t>
            </a:r>
          </a:p>
          <a:p>
            <a:r>
              <a:rPr lang="en-US" sz="825" dirty="0"/>
              <a:t>byte #x+1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AE4EEBA-9054-6E4A-A89B-33C016DD1C76}"/>
              </a:ext>
            </a:extLst>
          </p:cNvPr>
          <p:cNvSpPr txBox="1"/>
          <p:nvPr/>
        </p:nvSpPr>
        <p:spPr>
          <a:xfrm>
            <a:off x="7015163" y="2441851"/>
            <a:ext cx="5592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last byte </a:t>
            </a:r>
          </a:p>
          <a:p>
            <a:r>
              <a:rPr lang="en-US" sz="825" dirty="0"/>
              <a:t>byte #z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01E85A-D2FE-3F43-AABA-D78C4C59EC8D}"/>
              </a:ext>
            </a:extLst>
          </p:cNvPr>
          <p:cNvCxnSpPr/>
          <p:nvPr/>
        </p:nvCxnSpPr>
        <p:spPr bwMode="auto">
          <a:xfrm flipH="1" flipV="1">
            <a:off x="6881962" y="2311399"/>
            <a:ext cx="44054" cy="1865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FC10CB7-4317-FE42-B109-3378295CF2B0}"/>
              </a:ext>
            </a:extLst>
          </p:cNvPr>
          <p:cNvSpPr txBox="1"/>
          <p:nvPr/>
        </p:nvSpPr>
        <p:spPr>
          <a:xfrm>
            <a:off x="7554064" y="5352403"/>
            <a:ext cx="5592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last byte </a:t>
            </a:r>
          </a:p>
          <a:p>
            <a:r>
              <a:rPr lang="en-US" sz="825" dirty="0"/>
              <a:t>byte #z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AA8F13-D298-B547-B1A0-10A19349347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53832" y="5319461"/>
            <a:ext cx="262598" cy="180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E830AC7-105B-3A46-BB4F-F1D368A88FFF}"/>
              </a:ext>
            </a:extLst>
          </p:cNvPr>
          <p:cNvSpPr txBox="1"/>
          <p:nvPr/>
        </p:nvSpPr>
        <p:spPr>
          <a:xfrm>
            <a:off x="7452678" y="4763364"/>
            <a:ext cx="5592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last byte </a:t>
            </a:r>
          </a:p>
          <a:p>
            <a:r>
              <a:rPr lang="en-US" sz="825" dirty="0"/>
              <a:t>byte #Y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698E18-5F85-2444-910B-55FE785608B4}"/>
              </a:ext>
            </a:extLst>
          </p:cNvPr>
          <p:cNvCxnSpPr/>
          <p:nvPr/>
        </p:nvCxnSpPr>
        <p:spPr bwMode="auto">
          <a:xfrm flipH="1" flipV="1">
            <a:off x="7338864" y="4757233"/>
            <a:ext cx="157808" cy="184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493B2F-FD93-B443-AA49-DCE3577D8E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042422" y="5373306"/>
            <a:ext cx="858441" cy="340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2B12711-984B-3340-B4A3-E83AFF79194C}"/>
              </a:ext>
            </a:extLst>
          </p:cNvPr>
          <p:cNvSpPr txBox="1"/>
          <p:nvPr/>
        </p:nvSpPr>
        <p:spPr>
          <a:xfrm>
            <a:off x="5489338" y="5601758"/>
            <a:ext cx="64793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1</a:t>
            </a:r>
            <a:r>
              <a:rPr lang="en-US" sz="825" baseline="30000" dirty="0"/>
              <a:t>st</a:t>
            </a:r>
            <a:r>
              <a:rPr lang="en-US" sz="825" dirty="0"/>
              <a:t>byte</a:t>
            </a:r>
          </a:p>
          <a:p>
            <a:r>
              <a:rPr lang="en-US" sz="825" dirty="0"/>
              <a:t>byte #y+1</a:t>
            </a:r>
          </a:p>
        </p:txBody>
      </p:sp>
    </p:spTree>
    <p:extLst>
      <p:ext uri="{BB962C8B-B14F-4D97-AF65-F5344CB8AC3E}">
        <p14:creationId xmlns:p14="http://schemas.microsoft.com/office/powerpoint/2010/main" val="552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97" grpId="0"/>
      <p:bldP spid="577599" grpId="0"/>
      <p:bldP spid="68" grpId="0"/>
      <p:bldP spid="9" grpId="0"/>
      <p:bldP spid="14" grpId="0"/>
      <p:bldP spid="87" grpId="0"/>
      <p:bldP spid="92" grpId="0"/>
      <p:bldP spid="95" grpId="0"/>
      <p:bldP spid="100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65112"/>
            <a:ext cx="8991600" cy="441844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Example of fragmentation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42987"/>
            <a:ext cx="8915400" cy="4876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cs typeface="+mn-cs"/>
              </a:rPr>
              <a:t>A datagram with size 2400 bytes must be fragmented to fit in an MTU of size 1000 bytes (</a:t>
            </a:r>
            <a:r>
              <a:rPr lang="en-US" sz="2400" dirty="0">
                <a:solidFill>
                  <a:srgbClr val="FF0000"/>
                </a:solidFill>
                <a:cs typeface="+mn-cs"/>
              </a:rPr>
              <a:t>IP header is 20bytes</a:t>
            </a:r>
            <a:r>
              <a:rPr lang="en-US" sz="2400" dirty="0">
                <a:cs typeface="+mn-cs"/>
              </a:rPr>
              <a:t>)</a:t>
            </a:r>
          </a:p>
        </p:txBody>
      </p:sp>
      <p:graphicFrame>
        <p:nvGraphicFramePr>
          <p:cNvPr id="36868" name="Object 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697345187"/>
              </p:ext>
            </p:extLst>
          </p:nvPr>
        </p:nvGraphicFramePr>
        <p:xfrm>
          <a:off x="1009422" y="4932496"/>
          <a:ext cx="74041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0" name="Visio" r:id="rId3" imgW="7416800" imgH="1054100" progId="Visio.Drawing.6">
                  <p:embed/>
                </p:oleObj>
              </mc:Choice>
              <mc:Fallback>
                <p:oleObj name="Visio" r:id="rId3" imgW="7416800" imgH="1054100" progId="Visio.Drawing.6">
                  <p:embed/>
                  <p:pic>
                    <p:nvPicPr>
                      <p:cNvPr id="3686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422" y="4932496"/>
                        <a:ext cx="74041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616210130"/>
              </p:ext>
            </p:extLst>
          </p:nvPr>
        </p:nvGraphicFramePr>
        <p:xfrm>
          <a:off x="147234" y="2788169"/>
          <a:ext cx="2122487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1" name="Visio" r:id="rId5" imgW="1778000" imgH="1778000" progId="Visio.Drawing.6">
                  <p:embed/>
                </p:oleObj>
              </mc:Choice>
              <mc:Fallback>
                <p:oleObj name="Visio" r:id="rId5" imgW="1778000" imgH="1778000" progId="Visio.Drawing.6">
                  <p:embed/>
                  <p:pic>
                    <p:nvPicPr>
                      <p:cNvPr id="3686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34" y="2788169"/>
                        <a:ext cx="2122487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509469"/>
              </p:ext>
            </p:extLst>
          </p:nvPr>
        </p:nvGraphicFramePr>
        <p:xfrm>
          <a:off x="6765521" y="2800869"/>
          <a:ext cx="2122488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2" name="Visio" r:id="rId7" imgW="1778000" imgH="1778000" progId="Visio.Drawing.6">
                  <p:embed/>
                </p:oleObj>
              </mc:Choice>
              <mc:Fallback>
                <p:oleObj name="Visio" r:id="rId7" imgW="1778000" imgH="1778000" progId="Visio.Drawing.6">
                  <p:embed/>
                  <p:pic>
                    <p:nvPicPr>
                      <p:cNvPr id="1822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521" y="2800869"/>
                        <a:ext cx="2122488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653495"/>
              </p:ext>
            </p:extLst>
          </p:nvPr>
        </p:nvGraphicFramePr>
        <p:xfrm>
          <a:off x="4631921" y="2788169"/>
          <a:ext cx="2122488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3" name="Visio" r:id="rId9" imgW="1778000" imgH="1778000" progId="Visio.Drawing.6">
                  <p:embed/>
                </p:oleObj>
              </mc:Choice>
              <mc:Fallback>
                <p:oleObj name="Visio" r:id="rId9" imgW="1778000" imgH="1778000" progId="Visio.Drawing.6">
                  <p:embed/>
                  <p:pic>
                    <p:nvPicPr>
                      <p:cNvPr id="1822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921" y="2788169"/>
                        <a:ext cx="2122488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981599"/>
              </p:ext>
            </p:extLst>
          </p:nvPr>
        </p:nvGraphicFramePr>
        <p:xfrm>
          <a:off x="2422121" y="2788169"/>
          <a:ext cx="2238375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4" name="Visio" r:id="rId11" imgW="1879600" imgH="1778000" progId="Visio.Drawing.6">
                  <p:embed/>
                </p:oleObj>
              </mc:Choice>
              <mc:Fallback>
                <p:oleObj name="Visio" r:id="rId11" imgW="1879600" imgH="1778000" progId="Visio.Drawing.6">
                  <p:embed/>
                  <p:pic>
                    <p:nvPicPr>
                      <p:cNvPr id="1822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121" y="2788169"/>
                        <a:ext cx="2238375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2321" y="1873769"/>
            <a:ext cx="6507163" cy="2800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u="sng" dirty="0"/>
              <a:t>First Fragment</a:t>
            </a:r>
            <a:r>
              <a:rPr lang="en-US" sz="1600" dirty="0"/>
              <a:t>:</a:t>
            </a:r>
          </a:p>
          <a:p>
            <a:pPr>
              <a:defRPr/>
            </a:pPr>
            <a:r>
              <a:rPr lang="en-US" sz="1600" dirty="0"/>
              <a:t>MTU = 1000</a:t>
            </a:r>
          </a:p>
          <a:p>
            <a:pPr>
              <a:defRPr/>
            </a:pPr>
            <a:r>
              <a:rPr lang="en-US" sz="1600" dirty="0"/>
              <a:t>Datagram  = 2400 = 20 header + 2380 payload</a:t>
            </a:r>
          </a:p>
          <a:p>
            <a:pPr>
              <a:defRPr/>
            </a:pPr>
            <a:r>
              <a:rPr lang="en-US" sz="1600" dirty="0"/>
              <a:t>MTU can carry 1000 – 20 (Header) = 980 data bytes</a:t>
            </a:r>
          </a:p>
          <a:p>
            <a:pPr>
              <a:defRPr/>
            </a:pPr>
            <a:r>
              <a:rPr lang="en-US" sz="1600" dirty="0"/>
              <a:t>Fragments have to be multiple of 8 in size (2</a:t>
            </a:r>
            <a:r>
              <a:rPr lang="en-US" sz="1600" baseline="30000" dirty="0"/>
              <a:t>13</a:t>
            </a:r>
            <a:r>
              <a:rPr lang="en-US" sz="1600" dirty="0"/>
              <a:t>). </a:t>
            </a:r>
          </a:p>
          <a:p>
            <a:pPr>
              <a:defRPr/>
            </a:pPr>
            <a:r>
              <a:rPr lang="en-US" sz="1600" dirty="0"/>
              <a:t>So 980/8=122</a:t>
            </a:r>
            <a:r>
              <a:rPr lang="en-US" sz="1600" dirty="0">
                <a:solidFill>
                  <a:srgbClr val="FF0000"/>
                </a:solidFill>
              </a:rPr>
              <a:t>R4</a:t>
            </a:r>
          </a:p>
          <a:p>
            <a:pPr>
              <a:defRPr/>
            </a:pPr>
            <a:r>
              <a:rPr lang="en-US" sz="1600" dirty="0"/>
              <a:t>Therefore carried payload will be 980-</a:t>
            </a:r>
            <a:r>
              <a:rPr lang="en-US" sz="1600" dirty="0">
                <a:solidFill>
                  <a:srgbClr val="FF0000"/>
                </a:solidFill>
              </a:rPr>
              <a:t>4</a:t>
            </a:r>
            <a:r>
              <a:rPr lang="en-US" sz="1600" dirty="0"/>
              <a:t>=976 bytes</a:t>
            </a:r>
          </a:p>
          <a:p>
            <a:pPr>
              <a:defRPr/>
            </a:pPr>
            <a:r>
              <a:rPr lang="en-US" sz="1600" dirty="0"/>
              <a:t>The first fragment will be 20 (Header) + 976 data = 996 in length.</a:t>
            </a:r>
          </a:p>
          <a:p>
            <a:pPr>
              <a:defRPr/>
            </a:pPr>
            <a:r>
              <a:rPr lang="en-US" sz="1600" dirty="0"/>
              <a:t>Fragment offset will be 0 bytes. </a:t>
            </a:r>
          </a:p>
          <a:p>
            <a:pPr>
              <a:defRPr/>
            </a:pPr>
            <a:r>
              <a:rPr lang="en-US" sz="1600" dirty="0"/>
              <a:t>Data remaining to be transmitted = 2380 – 976.</a:t>
            </a:r>
          </a:p>
          <a:p>
            <a:pPr>
              <a:defRPr/>
            </a:pPr>
            <a:r>
              <a:rPr lang="en-US" sz="1600" dirty="0"/>
              <a:t>Offset of next datagram will be 976/8 = 122  </a:t>
            </a:r>
            <a:endParaRPr lang="en-US" sz="18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6536" y="4866481"/>
            <a:ext cx="5840413" cy="1323975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1" u="sng" dirty="0"/>
              <a:t>Second Fragment</a:t>
            </a:r>
            <a:r>
              <a:rPr lang="en-US" sz="1600" dirty="0"/>
              <a:t>:</a:t>
            </a:r>
          </a:p>
          <a:p>
            <a:r>
              <a:rPr lang="en-US" sz="1600" dirty="0"/>
              <a:t>Data remaining to be carried: 2380 – 976 =  1404 &gt; 980 --&gt; 976</a:t>
            </a:r>
          </a:p>
          <a:p>
            <a:r>
              <a:rPr lang="en-US" sz="1600" dirty="0"/>
              <a:t>The second fragment will be 20 (Header) + 976 data = 996 in length.</a:t>
            </a:r>
          </a:p>
          <a:p>
            <a:r>
              <a:rPr lang="en-US" sz="1600" dirty="0"/>
              <a:t>Fragment offset will be 122 bytes (size of 1</a:t>
            </a:r>
            <a:r>
              <a:rPr lang="en-US" sz="1600" baseline="30000" dirty="0"/>
              <a:t>st</a:t>
            </a:r>
            <a:r>
              <a:rPr lang="en-US" sz="1600" dirty="0"/>
              <a:t> fragment payload). </a:t>
            </a:r>
          </a:p>
          <a:p>
            <a:r>
              <a:rPr lang="en-US" sz="1600" dirty="0"/>
              <a:t>Offset of next datagram will be 122 + 976/8 = 244  </a:t>
            </a:r>
          </a:p>
        </p:txBody>
      </p:sp>
      <p:pic>
        <p:nvPicPr>
          <p:cNvPr id="13" name="Picture 154" descr="underline_base">
            <a:extLst>
              <a:ext uri="{FF2B5EF4-FFF2-40B4-BE49-F238E27FC236}">
                <a16:creationId xmlns:a16="http://schemas.microsoft.com/office/drawing/2014/main" id="{94D1AE69-676E-4B46-B91D-4B4A04376E67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26777"/>
            <a:ext cx="6062420" cy="17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96F095F-5E38-2C43-8014-FF3935880F96}"/>
              </a:ext>
            </a:extLst>
          </p:cNvPr>
          <p:cNvSpPr txBox="1">
            <a:spLocks/>
          </p:cNvSpPr>
          <p:nvPr/>
        </p:nvSpPr>
        <p:spPr>
          <a:xfrm>
            <a:off x="6209654" y="6461125"/>
            <a:ext cx="2858146" cy="2696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 4-</a:t>
            </a:r>
            <a:fld id="{896C7202-21FD-A64B-BD9B-400EC6FBF071}" type="slidenum">
              <a:rPr lang="en-US" altLang="en-US" sz="1400" smtClean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/>
              <a:t>35</a:t>
            </a:fld>
            <a:endParaRPr lang="en-US" altLang="en-US" sz="1400" dirty="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54581" y="5656647"/>
            <a:ext cx="6181725" cy="10779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1" u="sng" dirty="0"/>
              <a:t>Third Fragment</a:t>
            </a:r>
            <a:r>
              <a:rPr lang="en-US" sz="1600" dirty="0"/>
              <a:t>:</a:t>
            </a:r>
          </a:p>
          <a:p>
            <a:r>
              <a:rPr lang="en-US" sz="1600" dirty="0"/>
              <a:t>Data remaining to be transmitted = 2380 – 976 – 976 = 428</a:t>
            </a:r>
          </a:p>
          <a:p>
            <a:r>
              <a:rPr lang="en-US" sz="1600" dirty="0"/>
              <a:t>The 3rd fragment will be 20 (Header) + 428 data = 448 in length.</a:t>
            </a:r>
          </a:p>
          <a:p>
            <a:r>
              <a:rPr lang="en-US" sz="1600" dirty="0"/>
              <a:t>Fragment offset will be 244 bytes (size of 1</a:t>
            </a:r>
            <a:r>
              <a:rPr lang="en-US" sz="1600" baseline="30000" dirty="0"/>
              <a:t>st</a:t>
            </a:r>
            <a:r>
              <a:rPr lang="en-US" sz="1600" dirty="0"/>
              <a:t> + 2</a:t>
            </a:r>
            <a:r>
              <a:rPr lang="en-US" sz="1600" baseline="30000" dirty="0"/>
              <a:t>nd</a:t>
            </a:r>
            <a:r>
              <a:rPr lang="en-US" sz="1600" dirty="0"/>
              <a:t> fragment payloads). </a:t>
            </a:r>
          </a:p>
        </p:txBody>
      </p:sp>
    </p:spTree>
    <p:extLst>
      <p:ext uri="{BB962C8B-B14F-4D97-AF65-F5344CB8AC3E}">
        <p14:creationId xmlns:p14="http://schemas.microsoft.com/office/powerpoint/2010/main" val="13711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36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3760655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2" y="215734"/>
            <a:ext cx="8360827" cy="444179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is an Internet address? 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512" y="1183328"/>
            <a:ext cx="8474239" cy="4660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dirty="0">
                <a:ea typeface="ＭＳ Ｐゴシック" charset="-128"/>
              </a:rPr>
              <a:t>an Internet address is usually referred to as the IP (Internet </a:t>
            </a:r>
            <a:r>
              <a:rPr lang="en-US" altLang="en-US" dirty="0" err="1">
                <a:ea typeface="ＭＳ Ｐゴシック" charset="-128"/>
              </a:rPr>
              <a:t>Procotol</a:t>
            </a:r>
            <a:r>
              <a:rPr lang="en-US" altLang="en-US" dirty="0">
                <a:ea typeface="ＭＳ Ｐゴシック" charset="-128"/>
              </a:rPr>
              <a:t>) address - henceforth we will refer to it as an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IP address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dirty="0">
                <a:ea typeface="ＭＳ Ｐゴシック" charset="-128"/>
              </a:rPr>
              <a:t>an IP address is a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unique</a:t>
            </a:r>
            <a:r>
              <a:rPr lang="en-US" altLang="en-US" dirty="0">
                <a:ea typeface="ＭＳ Ｐゴシック" charset="-128"/>
              </a:rPr>
              <a:t> global address for a network device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interface card</a:t>
            </a:r>
            <a:endParaRPr lang="en-US" altLang="en-US" dirty="0">
              <a:ea typeface="ＭＳ Ｐゴシック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dirty="0">
                <a:ea typeface="ＭＳ Ｐゴシック" charset="-128"/>
              </a:rPr>
              <a:t>an IP address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uniquely identifies</a:t>
            </a:r>
            <a:r>
              <a:rPr lang="en-US" altLang="en-US" dirty="0">
                <a:ea typeface="ＭＳ Ｐゴシック" charset="-128"/>
              </a:rPr>
              <a:t> the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network</a:t>
            </a:r>
            <a:r>
              <a:rPr lang="en-US" altLang="en-US" dirty="0">
                <a:ea typeface="ＭＳ Ｐゴシック" charset="-128"/>
              </a:rPr>
              <a:t> that a device/host is attached to via an interface card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dirty="0">
                <a:ea typeface="ＭＳ Ｐゴシック" charset="-128"/>
              </a:rPr>
              <a:t>a device can have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multiple</a:t>
            </a:r>
            <a:r>
              <a:rPr lang="en-US" altLang="en-US" dirty="0">
                <a:ea typeface="ＭＳ Ｐゴシック" charset="-128"/>
              </a:rPr>
              <a:t> network interface cards,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each</a:t>
            </a:r>
            <a:r>
              <a:rPr lang="en-US" altLang="en-US" dirty="0">
                <a:ea typeface="ＭＳ Ｐゴシック" charset="-128"/>
              </a:rPr>
              <a:t> will have an IP address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identifying</a:t>
            </a:r>
            <a:r>
              <a:rPr lang="en-US" altLang="en-US" dirty="0">
                <a:ea typeface="ＭＳ Ｐゴシック" charset="-128"/>
              </a:rPr>
              <a:t> the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network</a:t>
            </a:r>
            <a:r>
              <a:rPr lang="en-US" altLang="en-US" dirty="0">
                <a:ea typeface="ＭＳ Ｐゴシック" charset="-128"/>
              </a:rPr>
              <a:t> it is connected to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28750" y="4057650"/>
            <a:ext cx="6286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5" tIns="34288" rIns="68575" bIns="34288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charset="0"/>
            </a:endParaRPr>
          </a:p>
        </p:txBody>
      </p:sp>
      <p:pic>
        <p:nvPicPr>
          <p:cNvPr id="5" name="Picture 99" descr="underline_base">
            <a:extLst>
              <a:ext uri="{FF2B5EF4-FFF2-40B4-BE49-F238E27FC236}">
                <a16:creationId xmlns:a16="http://schemas.microsoft.com/office/drawing/2014/main" id="{E717899F-3150-4F41-B62F-3E2EB358FC3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3" y="740732"/>
            <a:ext cx="6448147" cy="14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0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>
            <a:extLst>
              <a:ext uri="{FF2B5EF4-FFF2-40B4-BE49-F238E27FC236}">
                <a16:creationId xmlns:a16="http://schemas.microsoft.com/office/drawing/2014/main" id="{8EEBC514-4F47-004D-B073-DF4EBCEAEC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379" y="153099"/>
            <a:ext cx="5829300" cy="630194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Internet Addressing: Specifics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070BF7A6-DB34-5649-A5ED-B842BFE5FA5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7671" y="916051"/>
            <a:ext cx="4130039" cy="61258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address: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32-bit identifier for host, router associated with a network interface</a:t>
            </a:r>
          </a:p>
          <a:p>
            <a:pPr>
              <a:spcBef>
                <a:spcPts val="600"/>
              </a:spcBef>
            </a:pP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interface: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connection between host/router and physical link</a:t>
            </a:r>
          </a:p>
          <a:p>
            <a:pPr lvl="1">
              <a:spcBef>
                <a:spcPts val="600"/>
              </a:spcBef>
            </a:pPr>
            <a:r>
              <a:rPr lang="en-US" altLang="en-US" sz="20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router’</a:t>
            </a:r>
            <a:r>
              <a:rPr lang="en-US" altLang="ja-JP" sz="20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s typically have multiple interfaces</a:t>
            </a:r>
          </a:p>
          <a:p>
            <a:pPr lvl="2">
              <a:spcBef>
                <a:spcPts val="600"/>
              </a:spcBef>
            </a:pPr>
            <a:r>
              <a:rPr lang="en-US" altLang="ja-JP" sz="18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each interface </a:t>
            </a:r>
            <a:r>
              <a:rPr lang="en-US" altLang="ja-JP" sz="1800" b="1" i="1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creates</a:t>
            </a:r>
            <a:r>
              <a:rPr lang="en-US" altLang="ja-JP" sz="18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a </a:t>
            </a:r>
            <a:r>
              <a:rPr lang="en-US" altLang="ja-JP" sz="1800" u="sng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distinct/separate</a:t>
            </a:r>
            <a:r>
              <a:rPr lang="en-US" altLang="ja-JP" sz="1800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 </a:t>
            </a:r>
            <a:r>
              <a:rPr lang="en-US" altLang="ja-JP" sz="18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network</a:t>
            </a:r>
            <a:endParaRPr lang="en-US" altLang="ja-JP" sz="12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en-US" altLang="en-US" sz="20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hosts typically have one or two interfaces (e.g., wired Ethernet, wireless 802.11)</a:t>
            </a:r>
          </a:p>
          <a:p>
            <a:pPr lvl="2">
              <a:spcBef>
                <a:spcPts val="600"/>
              </a:spcBef>
            </a:pPr>
            <a:r>
              <a:rPr lang="en-US" altLang="en-US" sz="18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interfaces may or may not be on the same network</a:t>
            </a:r>
          </a:p>
          <a:p>
            <a:pPr lvl="2">
              <a:spcBef>
                <a:spcPts val="600"/>
              </a:spcBef>
            </a:pPr>
            <a:r>
              <a:rPr lang="en-US" altLang="en-US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an IP address is associated with </a:t>
            </a:r>
            <a:r>
              <a:rPr lang="en-US" altLang="en-US" sz="18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interface</a:t>
            </a:r>
          </a:p>
        </p:txBody>
      </p:sp>
      <p:pic>
        <p:nvPicPr>
          <p:cNvPr id="80935" name="Picture 108" descr="underline_base">
            <a:extLst>
              <a:ext uri="{FF2B5EF4-FFF2-40B4-BE49-F238E27FC236}">
                <a16:creationId xmlns:a16="http://schemas.microsoft.com/office/drawing/2014/main" id="{A4B6B1E5-EF35-3046-8CA5-28FB54AB6D3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6" y="760272"/>
            <a:ext cx="4700843" cy="13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40" name="Slide Number Placeholder 5">
            <a:extLst>
              <a:ext uri="{FF2B5EF4-FFF2-40B4-BE49-F238E27FC236}">
                <a16:creationId xmlns:a16="http://schemas.microsoft.com/office/drawing/2014/main" id="{6BDD64C2-D274-804F-A61C-855A673B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5461" y="5713810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220D36F5-F9EB-244D-80B3-F6AA99EC06C6}" type="slidenum">
              <a:rPr lang="en-US" altLang="en-US" sz="900">
                <a:latin typeface="Tahoma" panose="020B0604030504040204" pitchFamily="34" charset="0"/>
              </a:rPr>
              <a:pPr/>
              <a:t>38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80941" name="Footer Placeholder 2">
            <a:extLst>
              <a:ext uri="{FF2B5EF4-FFF2-40B4-BE49-F238E27FC236}">
                <a16:creationId xmlns:a16="http://schemas.microsoft.com/office/drawing/2014/main" id="{6631CDBA-AB5C-2446-8183-05BF21B9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924550" y="5713810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3D9BE2-02D8-804A-B034-E09B5D386D8C}"/>
              </a:ext>
            </a:extLst>
          </p:cNvPr>
          <p:cNvGrpSpPr/>
          <p:nvPr/>
        </p:nvGrpSpPr>
        <p:grpSpPr>
          <a:xfrm>
            <a:off x="3951890" y="1282765"/>
            <a:ext cx="4868955" cy="2877117"/>
            <a:chOff x="2220261" y="1282700"/>
            <a:chExt cx="6491939" cy="3836156"/>
          </a:xfrm>
        </p:grpSpPr>
        <p:sp>
          <p:nvSpPr>
            <p:cNvPr id="80897" name="Freeform 140">
              <a:extLst>
                <a:ext uri="{FF2B5EF4-FFF2-40B4-BE49-F238E27FC236}">
                  <a16:creationId xmlns:a16="http://schemas.microsoft.com/office/drawing/2014/main" id="{747C60FF-320C-E04F-A2B0-BA263BE0CD3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203156" y="3196432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8" name="Freeform 140">
              <a:extLst>
                <a:ext uri="{FF2B5EF4-FFF2-40B4-BE49-F238E27FC236}">
                  <a16:creationId xmlns:a16="http://schemas.microsoft.com/office/drawing/2014/main" id="{5B59FD89-3E78-054A-8866-17DC52E9EB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0900" y="1870075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9" name="Freeform 140">
              <a:extLst>
                <a:ext uri="{FF2B5EF4-FFF2-40B4-BE49-F238E27FC236}">
                  <a16:creationId xmlns:a16="http://schemas.microsoft.com/office/drawing/2014/main" id="{A085F828-13DD-B340-A957-94F621970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725" y="1452563"/>
              <a:ext cx="1038225" cy="1927225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2" name="Text Box 26">
              <a:extLst>
                <a:ext uri="{FF2B5EF4-FFF2-40B4-BE49-F238E27FC236}">
                  <a16:creationId xmlns:a16="http://schemas.microsoft.com/office/drawing/2014/main" id="{381BB001-B8C3-1C47-B206-B91EB54B8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1282700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223.1.1.1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grpSp>
          <p:nvGrpSpPr>
            <p:cNvPr id="80903" name="Group 27">
              <a:extLst>
                <a:ext uri="{FF2B5EF4-FFF2-40B4-BE49-F238E27FC236}">
                  <a16:creationId xmlns:a16="http://schemas.microsoft.com/office/drawing/2014/main" id="{FABC6896-0186-3948-A6B2-25FE68BB04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4763" y="2243141"/>
              <a:ext cx="920750" cy="307976"/>
              <a:chOff x="3251" y="608"/>
              <a:chExt cx="580" cy="194"/>
            </a:xfrm>
          </p:grpSpPr>
          <p:sp>
            <p:nvSpPr>
              <p:cNvPr id="80966" name="Rectangle 28">
                <a:extLst>
                  <a:ext uri="{FF2B5EF4-FFF2-40B4-BE49-F238E27FC236}">
                    <a16:creationId xmlns:a16="http://schemas.microsoft.com/office/drawing/2014/main" id="{888F5760-00D4-A748-83B2-834529787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657"/>
                <a:ext cx="525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900"/>
              </a:p>
            </p:txBody>
          </p:sp>
          <p:sp>
            <p:nvSpPr>
              <p:cNvPr id="80967" name="Text Box 29">
                <a:extLst>
                  <a:ext uri="{FF2B5EF4-FFF2-40B4-BE49-F238E27FC236}">
                    <a16:creationId xmlns:a16="http://schemas.microsoft.com/office/drawing/2014/main" id="{53FE7F41-14F1-B74C-AFA0-440108FC7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1" y="608"/>
                <a:ext cx="55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900"/>
                  <a:t>223.1.1.2</a:t>
                </a:r>
                <a:endParaRPr lang="en-US" altLang="en-US" sz="900">
                  <a:latin typeface="Comic Sans MS" panose="030F0902030302020204" pitchFamily="66" charset="0"/>
                </a:endParaRPr>
              </a:p>
            </p:txBody>
          </p:sp>
        </p:grpSp>
        <p:sp>
          <p:nvSpPr>
            <p:cNvPr id="80904" name="Text Box 30">
              <a:extLst>
                <a:ext uri="{FF2B5EF4-FFF2-40B4-BE49-F238E27FC236}">
                  <a16:creationId xmlns:a16="http://schemas.microsoft.com/office/drawing/2014/main" id="{DBE89CD5-EBDB-314C-8A8F-5B4A1AB8D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963" y="3238500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223.1.1.3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sp>
          <p:nvSpPr>
            <p:cNvPr id="80905" name="Text Box 31">
              <a:extLst>
                <a:ext uri="{FF2B5EF4-FFF2-40B4-BE49-F238E27FC236}">
                  <a16:creationId xmlns:a16="http://schemas.microsoft.com/office/drawing/2014/main" id="{11F25EAD-7E84-3A4F-800F-64FED62C5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3100" y="2368551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223.1.1.4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sp>
          <p:nvSpPr>
            <p:cNvPr id="80906" name="Line 32">
              <a:extLst>
                <a:ext uri="{FF2B5EF4-FFF2-40B4-BE49-F238E27FC236}">
                  <a16:creationId xmlns:a16="http://schemas.microsoft.com/office/drawing/2014/main" id="{63E00338-5582-3C47-A132-A28F42B11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825" y="2668588"/>
              <a:ext cx="581025" cy="476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7" name="Text Box 33">
              <a:extLst>
                <a:ext uri="{FF2B5EF4-FFF2-40B4-BE49-F238E27FC236}">
                  <a16:creationId xmlns:a16="http://schemas.microsoft.com/office/drawing/2014/main" id="{90AAB3E2-6FE1-7940-9C47-6ADEBA52E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9414" y="2378075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223.1.2.9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sp>
          <p:nvSpPr>
            <p:cNvPr id="80908" name="Line 36">
              <a:extLst>
                <a:ext uri="{FF2B5EF4-FFF2-40B4-BE49-F238E27FC236}">
                  <a16:creationId xmlns:a16="http://schemas.microsoft.com/office/drawing/2014/main" id="{67A84C24-CF5A-0B4C-A481-7964E1199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8763" y="1978025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Line 38">
              <a:extLst>
                <a:ext uri="{FF2B5EF4-FFF2-40B4-BE49-F238E27FC236}">
                  <a16:creationId xmlns:a16="http://schemas.microsoft.com/office/drawing/2014/main" id="{198BBEE0-4175-844C-BBCC-272C88CEE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8763" y="3249613"/>
              <a:ext cx="23495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Text Box 41">
              <a:extLst>
                <a:ext uri="{FF2B5EF4-FFF2-40B4-BE49-F238E27FC236}">
                  <a16:creationId xmlns:a16="http://schemas.microsoft.com/office/drawing/2014/main" id="{76ADDCF0-75C1-7C40-8B03-0D414D445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8075" y="3349625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223.1.2.2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sp>
          <p:nvSpPr>
            <p:cNvPr id="80911" name="Text Box 44">
              <a:extLst>
                <a:ext uri="{FF2B5EF4-FFF2-40B4-BE49-F238E27FC236}">
                  <a16:creationId xmlns:a16="http://schemas.microsoft.com/office/drawing/2014/main" id="{A6B88341-6D83-944D-B5AA-091D57EA9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0113" y="1743075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/>
                <a:t>223.1.2.1</a:t>
              </a:r>
              <a:endParaRPr lang="en-US" altLang="en-US" sz="900">
                <a:latin typeface="Comic Sans MS" panose="030F0902030302020204" pitchFamily="66" charset="0"/>
              </a:endParaRPr>
            </a:p>
          </p:txBody>
        </p:sp>
        <p:sp>
          <p:nvSpPr>
            <p:cNvPr id="80912" name="Line 45">
              <a:extLst>
                <a:ext uri="{FF2B5EF4-FFF2-40B4-BE49-F238E27FC236}">
                  <a16:creationId xmlns:a16="http://schemas.microsoft.com/office/drawing/2014/main" id="{F437306D-9C10-1B4A-8B2B-C9B60C0F2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6700" y="3006725"/>
              <a:ext cx="0" cy="75723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" name="Line 47">
              <a:extLst>
                <a:ext uri="{FF2B5EF4-FFF2-40B4-BE49-F238E27FC236}">
                  <a16:creationId xmlns:a16="http://schemas.microsoft.com/office/drawing/2014/main" id="{DD72B75B-8AEC-714F-AA61-F13F545FF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03924" y="4279900"/>
              <a:ext cx="261942" cy="2631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" name="Line 48">
              <a:extLst>
                <a:ext uri="{FF2B5EF4-FFF2-40B4-BE49-F238E27FC236}">
                  <a16:creationId xmlns:a16="http://schemas.microsoft.com/office/drawing/2014/main" id="{616B935E-4741-834A-B035-2ACBF3F3D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180263" y="4284663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5" name="Text Box 53">
              <a:extLst>
                <a:ext uri="{FF2B5EF4-FFF2-40B4-BE49-F238E27FC236}">
                  <a16:creationId xmlns:a16="http://schemas.microsoft.com/office/drawing/2014/main" id="{071A4A60-98B2-9247-811E-4575E958D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2013" y="4344988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 dirty="0"/>
                <a:t>223.1.3.2</a:t>
              </a:r>
              <a:endParaRPr lang="en-US" altLang="en-US" sz="900" dirty="0">
                <a:latin typeface="Comic Sans MS" panose="030F0902030302020204" pitchFamily="66" charset="0"/>
              </a:endParaRPr>
            </a:p>
          </p:txBody>
        </p:sp>
        <p:sp>
          <p:nvSpPr>
            <p:cNvPr id="80916" name="Text Box 56">
              <a:extLst>
                <a:ext uri="{FF2B5EF4-FFF2-40B4-BE49-F238E27FC236}">
                  <a16:creationId xmlns:a16="http://schemas.microsoft.com/office/drawing/2014/main" id="{FCFF74E5-685C-9B40-8561-F04D026C7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398" y="4392907"/>
              <a:ext cx="887423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 dirty="0"/>
                <a:t>223.1.3.1</a:t>
              </a:r>
              <a:endParaRPr lang="en-US" altLang="en-US" sz="900" dirty="0">
                <a:latin typeface="Comic Sans MS" panose="030F0902030302020204" pitchFamily="66" charset="0"/>
              </a:endParaRPr>
            </a:p>
          </p:txBody>
        </p:sp>
        <p:grpSp>
          <p:nvGrpSpPr>
            <p:cNvPr id="80917" name="Group 57">
              <a:extLst>
                <a:ext uri="{FF2B5EF4-FFF2-40B4-BE49-F238E27FC236}">
                  <a16:creationId xmlns:a16="http://schemas.microsoft.com/office/drawing/2014/main" id="{5912370E-B71B-CC47-9F9D-72AAD2056B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3463" y="3101982"/>
              <a:ext cx="973137" cy="307976"/>
              <a:chOff x="4532" y="1229"/>
              <a:chExt cx="613" cy="194"/>
            </a:xfrm>
          </p:grpSpPr>
          <p:sp>
            <p:nvSpPr>
              <p:cNvPr id="80964" name="Rectangle 58">
                <a:extLst>
                  <a:ext uri="{FF2B5EF4-FFF2-40B4-BE49-F238E27FC236}">
                    <a16:creationId xmlns:a16="http://schemas.microsoft.com/office/drawing/2014/main" id="{6FEF6F38-81E0-E943-8797-E33088E24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900"/>
              </a:p>
            </p:txBody>
          </p:sp>
          <p:sp>
            <p:nvSpPr>
              <p:cNvPr id="80965" name="Text Box 59">
                <a:extLst>
                  <a:ext uri="{FF2B5EF4-FFF2-40B4-BE49-F238E27FC236}">
                    <a16:creationId xmlns:a16="http://schemas.microsoft.com/office/drawing/2014/main" id="{D566F4EF-A26F-D042-9CC0-55FAB91A74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2" y="1229"/>
                <a:ext cx="61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900"/>
                  <a:t>223.1.3.27</a:t>
                </a:r>
                <a:endParaRPr lang="en-US" altLang="en-US" sz="900">
                  <a:latin typeface="Comic Sans MS" panose="030F0902030302020204" pitchFamily="66" charset="0"/>
                </a:endParaRPr>
              </a:p>
            </p:txBody>
          </p:sp>
        </p:grpSp>
        <p:grpSp>
          <p:nvGrpSpPr>
            <p:cNvPr id="80927" name="Group 73">
              <a:extLst>
                <a:ext uri="{FF2B5EF4-FFF2-40B4-BE49-F238E27FC236}">
                  <a16:creationId xmlns:a16="http://schemas.microsoft.com/office/drawing/2014/main" id="{8941C398-028B-C94A-B511-BDE6CE104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3563" y="1528763"/>
              <a:ext cx="641350" cy="558800"/>
              <a:chOff x="-44" y="1473"/>
              <a:chExt cx="981" cy="1105"/>
            </a:xfrm>
          </p:grpSpPr>
          <p:pic>
            <p:nvPicPr>
              <p:cNvPr id="80962" name="Picture 74" descr="desktop_computer_stylized_medium">
                <a:extLst>
                  <a:ext uri="{FF2B5EF4-FFF2-40B4-BE49-F238E27FC236}">
                    <a16:creationId xmlns:a16="http://schemas.microsoft.com/office/drawing/2014/main" id="{C34ECA93-36C1-6441-8F69-9669B91D2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63" name="Freeform 75">
                <a:extLst>
                  <a:ext uri="{FF2B5EF4-FFF2-40B4-BE49-F238E27FC236}">
                    <a16:creationId xmlns:a16="http://schemas.microsoft.com/office/drawing/2014/main" id="{4CFDA277-CB45-4443-9E55-F398A10E6D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28" name="Group 80">
              <a:extLst>
                <a:ext uri="{FF2B5EF4-FFF2-40B4-BE49-F238E27FC236}">
                  <a16:creationId xmlns:a16="http://schemas.microsoft.com/office/drawing/2014/main" id="{2926F051-1556-D041-85E0-66B7632D9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800" y="2127250"/>
              <a:ext cx="641350" cy="558800"/>
              <a:chOff x="-44" y="1473"/>
              <a:chExt cx="981" cy="1105"/>
            </a:xfrm>
          </p:grpSpPr>
          <p:pic>
            <p:nvPicPr>
              <p:cNvPr id="80960" name="Picture 81" descr="desktop_computer_stylized_medium">
                <a:extLst>
                  <a:ext uri="{FF2B5EF4-FFF2-40B4-BE49-F238E27FC236}">
                    <a16:creationId xmlns:a16="http://schemas.microsoft.com/office/drawing/2014/main" id="{1E30E978-FB53-134B-A529-A64B336AE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61" name="Freeform 82">
                <a:extLst>
                  <a:ext uri="{FF2B5EF4-FFF2-40B4-BE49-F238E27FC236}">
                    <a16:creationId xmlns:a16="http://schemas.microsoft.com/office/drawing/2014/main" id="{C8030A8A-4524-D34B-8BCA-1AB7429F4A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29" name="Group 83">
              <a:extLst>
                <a:ext uri="{FF2B5EF4-FFF2-40B4-BE49-F238E27FC236}">
                  <a16:creationId xmlns:a16="http://schemas.microsoft.com/office/drawing/2014/main" id="{B0A280A4-096C-E14D-8C16-9C82AB0CD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7375" y="2736850"/>
              <a:ext cx="641350" cy="558800"/>
              <a:chOff x="-44" y="1473"/>
              <a:chExt cx="981" cy="1105"/>
            </a:xfrm>
          </p:grpSpPr>
          <p:pic>
            <p:nvPicPr>
              <p:cNvPr id="80958" name="Picture 84" descr="desktop_computer_stylized_medium">
                <a:extLst>
                  <a:ext uri="{FF2B5EF4-FFF2-40B4-BE49-F238E27FC236}">
                    <a16:creationId xmlns:a16="http://schemas.microsoft.com/office/drawing/2014/main" id="{4F97BAA7-24F7-8249-81D7-9D43A638B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59" name="Freeform 85">
                <a:extLst>
                  <a:ext uri="{FF2B5EF4-FFF2-40B4-BE49-F238E27FC236}">
                    <a16:creationId xmlns:a16="http://schemas.microsoft.com/office/drawing/2014/main" id="{E79870CD-4340-5543-9756-5731BEEC91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30" name="Group 87">
              <a:extLst>
                <a:ext uri="{FF2B5EF4-FFF2-40B4-BE49-F238E27FC236}">
                  <a16:creationId xmlns:a16="http://schemas.microsoft.com/office/drawing/2014/main" id="{9EBBC894-3A14-974F-B7BE-C751A361913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56563" y="1685925"/>
              <a:ext cx="641350" cy="558800"/>
              <a:chOff x="-44" y="1473"/>
              <a:chExt cx="981" cy="1105"/>
            </a:xfrm>
          </p:grpSpPr>
          <p:pic>
            <p:nvPicPr>
              <p:cNvPr id="80956" name="Picture 88" descr="desktop_computer_stylized_medium">
                <a:extLst>
                  <a:ext uri="{FF2B5EF4-FFF2-40B4-BE49-F238E27FC236}">
                    <a16:creationId xmlns:a16="http://schemas.microsoft.com/office/drawing/2014/main" id="{8832984E-EC35-8243-B68A-38E3B7599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57" name="Freeform 89">
                <a:extLst>
                  <a:ext uri="{FF2B5EF4-FFF2-40B4-BE49-F238E27FC236}">
                    <a16:creationId xmlns:a16="http://schemas.microsoft.com/office/drawing/2014/main" id="{53063FA9-3C6B-3542-B0B0-1D40EE9847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31" name="Group 90">
              <a:extLst>
                <a:ext uri="{FF2B5EF4-FFF2-40B4-BE49-F238E27FC236}">
                  <a16:creationId xmlns:a16="http://schemas.microsoft.com/office/drawing/2014/main" id="{1B75D253-A972-B343-951A-F553DBB94BC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70850" y="2965450"/>
              <a:ext cx="641350" cy="558800"/>
              <a:chOff x="-44" y="1473"/>
              <a:chExt cx="981" cy="1105"/>
            </a:xfrm>
          </p:grpSpPr>
          <p:pic>
            <p:nvPicPr>
              <p:cNvPr id="80954" name="Picture 91" descr="desktop_computer_stylized_medium">
                <a:extLst>
                  <a:ext uri="{FF2B5EF4-FFF2-40B4-BE49-F238E27FC236}">
                    <a16:creationId xmlns:a16="http://schemas.microsoft.com/office/drawing/2014/main" id="{CA8815EA-5074-0B43-AC23-80A1779DD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55" name="Freeform 92">
                <a:extLst>
                  <a:ext uri="{FF2B5EF4-FFF2-40B4-BE49-F238E27FC236}">
                    <a16:creationId xmlns:a16="http://schemas.microsoft.com/office/drawing/2014/main" id="{4B2B405F-2EAA-284B-92ED-823F9F0B03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32" name="Group 93">
              <a:extLst>
                <a:ext uri="{FF2B5EF4-FFF2-40B4-BE49-F238E27FC236}">
                  <a16:creationId xmlns:a16="http://schemas.microsoft.com/office/drawing/2014/main" id="{A7F7E175-22EC-3F4A-8E79-302DDDE4BC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972300" y="4489450"/>
              <a:ext cx="641350" cy="558800"/>
              <a:chOff x="-44" y="1473"/>
              <a:chExt cx="981" cy="1105"/>
            </a:xfrm>
          </p:grpSpPr>
          <p:pic>
            <p:nvPicPr>
              <p:cNvPr id="80952" name="Picture 94" descr="desktop_computer_stylized_medium">
                <a:extLst>
                  <a:ext uri="{FF2B5EF4-FFF2-40B4-BE49-F238E27FC236}">
                    <a16:creationId xmlns:a16="http://schemas.microsoft.com/office/drawing/2014/main" id="{EDAA0E1C-BCE5-0D47-8880-92B7AADE1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53" name="Freeform 95">
                <a:extLst>
                  <a:ext uri="{FF2B5EF4-FFF2-40B4-BE49-F238E27FC236}">
                    <a16:creationId xmlns:a16="http://schemas.microsoft.com/office/drawing/2014/main" id="{3C7B2CC1-3508-614F-AACA-12E850B827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33" name="Group 96">
              <a:extLst>
                <a:ext uri="{FF2B5EF4-FFF2-40B4-BE49-F238E27FC236}">
                  <a16:creationId xmlns:a16="http://schemas.microsoft.com/office/drawing/2014/main" id="{E35082D3-2626-F343-844E-9C68628A5F0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108091" y="4560056"/>
              <a:ext cx="641350" cy="558800"/>
              <a:chOff x="-502" y="1531"/>
              <a:chExt cx="981" cy="1105"/>
            </a:xfrm>
          </p:grpSpPr>
          <p:pic>
            <p:nvPicPr>
              <p:cNvPr id="80950" name="Picture 97" descr="desktop_computer_stylized_medium">
                <a:extLst>
                  <a:ext uri="{FF2B5EF4-FFF2-40B4-BE49-F238E27FC236}">
                    <a16:creationId xmlns:a16="http://schemas.microsoft.com/office/drawing/2014/main" id="{981D24DD-9CB1-D44A-87D1-78B7FD325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502" y="1531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51" name="Freeform 98">
                <a:extLst>
                  <a:ext uri="{FF2B5EF4-FFF2-40B4-BE49-F238E27FC236}">
                    <a16:creationId xmlns:a16="http://schemas.microsoft.com/office/drawing/2014/main" id="{B344EC77-1005-2E4E-B596-E81E917AC4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-84" y="1637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0934" name="Group 99">
              <a:extLst>
                <a:ext uri="{FF2B5EF4-FFF2-40B4-BE49-F238E27FC236}">
                  <a16:creationId xmlns:a16="http://schemas.microsoft.com/office/drawing/2014/main" id="{C196B58B-E505-8144-B91A-1A817F73C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7288" y="2624138"/>
              <a:ext cx="698500" cy="355600"/>
              <a:chOff x="4396" y="1245"/>
              <a:chExt cx="672" cy="248"/>
            </a:xfrm>
          </p:grpSpPr>
          <p:sp>
            <p:nvSpPr>
              <p:cNvPr id="80942" name="Oval 407">
                <a:extLst>
                  <a:ext uri="{FF2B5EF4-FFF2-40B4-BE49-F238E27FC236}">
                    <a16:creationId xmlns:a16="http://schemas.microsoft.com/office/drawing/2014/main" id="{2B165670-07CD-3A45-8C76-D5A442A1B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9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943" name="Rectangle 410">
                <a:extLst>
                  <a:ext uri="{FF2B5EF4-FFF2-40B4-BE49-F238E27FC236}">
                    <a16:creationId xmlns:a16="http://schemas.microsoft.com/office/drawing/2014/main" id="{D1F7009A-B46C-EF47-A769-EC3CA0F44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9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944" name="Oval 411">
                <a:extLst>
                  <a:ext uri="{FF2B5EF4-FFF2-40B4-BE49-F238E27FC236}">
                    <a16:creationId xmlns:a16="http://schemas.microsoft.com/office/drawing/2014/main" id="{87AB5C67-8BF7-B348-AD47-F3FA7C887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9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0945" name="Group 103">
                <a:extLst>
                  <a:ext uri="{FF2B5EF4-FFF2-40B4-BE49-F238E27FC236}">
                    <a16:creationId xmlns:a16="http://schemas.microsoft.com/office/drawing/2014/main" id="{3E271351-B145-6C41-A463-C62A331B9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80948" name="Freeform 104">
                  <a:extLst>
                    <a:ext uri="{FF2B5EF4-FFF2-40B4-BE49-F238E27FC236}">
                      <a16:creationId xmlns:a16="http://schemas.microsoft.com/office/drawing/2014/main" id="{EABE16E3-D79E-B54A-9569-4647343DC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49" name="Freeform 105">
                  <a:extLst>
                    <a:ext uri="{FF2B5EF4-FFF2-40B4-BE49-F238E27FC236}">
                      <a16:creationId xmlns:a16="http://schemas.microsoft.com/office/drawing/2014/main" id="{2687FDD5-6D15-6540-98B7-695BA1FFF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946" name="Line 106">
                <a:extLst>
                  <a:ext uri="{FF2B5EF4-FFF2-40B4-BE49-F238E27FC236}">
                    <a16:creationId xmlns:a16="http://schemas.microsoft.com/office/drawing/2014/main" id="{3379C1B5-B44E-FF4F-B43D-25C24D847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47" name="Line 107">
                <a:extLst>
                  <a:ext uri="{FF2B5EF4-FFF2-40B4-BE49-F238E27FC236}">
                    <a16:creationId xmlns:a16="http://schemas.microsoft.com/office/drawing/2014/main" id="{CAC6716E-936A-8D4E-A722-4DBF59FC9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936" name="Line 5">
              <a:extLst>
                <a:ext uri="{FF2B5EF4-FFF2-40B4-BE49-F238E27FC236}">
                  <a16:creationId xmlns:a16="http://schemas.microsoft.com/office/drawing/2014/main" id="{B51971D0-74BE-C644-B699-A79FAAF1A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1816100"/>
              <a:ext cx="390525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7" name="Line 7">
              <a:extLst>
                <a:ext uri="{FF2B5EF4-FFF2-40B4-BE49-F238E27FC236}">
                  <a16:creationId xmlns:a16="http://schemas.microsoft.com/office/drawing/2014/main" id="{98D2D1D3-C778-664C-AEFB-D21D974BD9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4913" y="2555875"/>
              <a:ext cx="277812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8" name="Line 8">
              <a:extLst>
                <a:ext uri="{FF2B5EF4-FFF2-40B4-BE49-F238E27FC236}">
                  <a16:creationId xmlns:a16="http://schemas.microsoft.com/office/drawing/2014/main" id="{A510EA8F-0561-484F-AB2A-E4BC8AA22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025" y="3087688"/>
              <a:ext cx="422275" cy="47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9" name="Line 11">
              <a:extLst>
                <a:ext uri="{FF2B5EF4-FFF2-40B4-BE49-F238E27FC236}">
                  <a16:creationId xmlns:a16="http://schemas.microsoft.com/office/drawing/2014/main" id="{6466C08B-3860-884D-A07E-67D540038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0088" y="2663825"/>
              <a:ext cx="561975" cy="158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05326A7-19D7-B34F-90FE-149C62BBF40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20261" y="2686052"/>
              <a:ext cx="2334448" cy="148281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7D1DBD5-2B67-E843-A92B-CE0E4742D3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88426" y="3259139"/>
              <a:ext cx="5168074" cy="10358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077C9DE-2F30-6A43-81D7-AD9CB3174A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04344" y="4267199"/>
              <a:ext cx="3475745" cy="3080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53983-C80D-C440-BE0B-F7B043E30118}"/>
              </a:ext>
            </a:extLst>
          </p:cNvPr>
          <p:cNvCxnSpPr>
            <a:cxnSpLocks/>
            <a:stCxn id="80950" idx="2"/>
          </p:cNvCxnSpPr>
          <p:nvPr/>
        </p:nvCxnSpPr>
        <p:spPr bwMode="auto">
          <a:xfrm flipH="1">
            <a:off x="7069124" y="4159883"/>
            <a:ext cx="39146" cy="1907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Freeform 140">
            <a:extLst>
              <a:ext uri="{FF2B5EF4-FFF2-40B4-BE49-F238E27FC236}">
                <a16:creationId xmlns:a16="http://schemas.microsoft.com/office/drawing/2014/main" id="{EF12AE2D-8F12-8642-BD72-EC00D504D858}"/>
              </a:ext>
            </a:extLst>
          </p:cNvPr>
          <p:cNvSpPr>
            <a:spLocks/>
          </p:cNvSpPr>
          <p:nvPr/>
        </p:nvSpPr>
        <p:spPr bwMode="auto">
          <a:xfrm rot="16200000">
            <a:off x="6905128" y="3886120"/>
            <a:ext cx="308468" cy="1195388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 Box 53">
            <a:extLst>
              <a:ext uri="{FF2B5EF4-FFF2-40B4-BE49-F238E27FC236}">
                <a16:creationId xmlns:a16="http://schemas.microsoft.com/office/drawing/2014/main" id="{19112649-40C9-A349-9110-FF0BC1286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146" y="4157223"/>
            <a:ext cx="72968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/>
              <a:t>148.5.29.2</a:t>
            </a:r>
            <a:endParaRPr lang="en-US" altLang="en-US" sz="900" dirty="0">
              <a:latin typeface="Comic Sans MS" panose="030F0902030302020204" pitchFamily="66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3559BD7-F9C0-C849-9DC4-75675C481840}"/>
              </a:ext>
            </a:extLst>
          </p:cNvPr>
          <p:cNvCxnSpPr>
            <a:cxnSpLocks/>
            <a:endCxn id="84" idx="2"/>
          </p:cNvCxnSpPr>
          <p:nvPr/>
        </p:nvCxnSpPr>
        <p:spPr bwMode="auto">
          <a:xfrm flipV="1">
            <a:off x="3541986" y="4388055"/>
            <a:ext cx="3093004" cy="1487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4DCA1C-2D9D-274D-8F5E-03159AA66A6B}"/>
              </a:ext>
            </a:extLst>
          </p:cNvPr>
          <p:cNvCxnSpPr>
            <a:cxnSpLocks/>
            <a:endCxn id="80916" idx="2"/>
          </p:cNvCxnSpPr>
          <p:nvPr/>
        </p:nvCxnSpPr>
        <p:spPr bwMode="auto">
          <a:xfrm flipV="1">
            <a:off x="3965867" y="3846252"/>
            <a:ext cx="2595910" cy="1664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1176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4982" y="173652"/>
            <a:ext cx="8098190" cy="444179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Addresses and Interface Cards 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317" y="1098558"/>
            <a:ext cx="7496762" cy="4129216"/>
          </a:xfrm>
        </p:spPr>
        <p:txBody>
          <a:bodyPr/>
          <a:lstStyle/>
          <a:p>
            <a:pPr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sz="2400" dirty="0">
                <a:ea typeface="ＭＳ Ｐゴシック" charset="-128"/>
              </a:rPr>
              <a:t>in a host</a:t>
            </a:r>
          </a:p>
          <a:p>
            <a:pPr lvl="1"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sz="2100" dirty="0">
                <a:latin typeface="+mn-lt"/>
                <a:ea typeface="ＭＳ Ｐゴシック" charset="-128"/>
              </a:rPr>
              <a:t>if the interface cards are attached to the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same</a:t>
            </a:r>
            <a:r>
              <a:rPr lang="en-US" altLang="en-US" sz="2100" dirty="0">
                <a:latin typeface="+mn-lt"/>
                <a:ea typeface="ＭＳ Ｐゴシック" charset="-128"/>
              </a:rPr>
              <a:t> network (e.g., for redundancy) they will all identify the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same network</a:t>
            </a:r>
            <a:r>
              <a:rPr lang="en-US" altLang="en-US" sz="2100" dirty="0">
                <a:latin typeface="+mn-lt"/>
                <a:ea typeface="ＭＳ Ｐゴシック" charset="-128"/>
              </a:rPr>
              <a:t> but will differ in some (least important) bits in the address (sometimes referred to as “host bits”)</a:t>
            </a:r>
          </a:p>
          <a:p>
            <a:pPr lvl="1"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an interface can have </a:t>
            </a:r>
            <a:r>
              <a:rPr lang="en-US" altLang="en-US" sz="2100" dirty="0">
                <a:solidFill>
                  <a:srgbClr val="CC0000"/>
                </a:solidFill>
                <a:latin typeface="+mn-lt"/>
                <a:cs typeface="ＭＳ Ｐゴシック" panose="020B0600070205080204" pitchFamily="34" charset="-128"/>
              </a:rPr>
              <a:t>multiple IP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cs typeface="ＭＳ Ｐゴシック" panose="020B0600070205080204" pitchFamily="34" charset="-128"/>
              </a:rPr>
              <a:t>addresses</a:t>
            </a:r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 assigned to it –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cs typeface="ＭＳ Ｐゴシック" panose="020B0600070205080204" pitchFamily="34" charset="-128"/>
              </a:rPr>
              <a:t>IP aliasing</a:t>
            </a:r>
          </a:p>
          <a:p>
            <a:pPr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sz="2400" dirty="0">
                <a:ea typeface="ＭＳ Ｐゴシック" charset="-128"/>
              </a:rPr>
              <a:t>in a router</a:t>
            </a:r>
          </a:p>
          <a:p>
            <a:pPr lvl="1">
              <a:tabLst>
                <a:tab pos="1371600" algn="l"/>
                <a:tab pos="2657475" algn="l"/>
                <a:tab pos="4245769" algn="l"/>
              </a:tabLst>
            </a:pPr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a router can have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cs typeface="ＭＳ Ｐゴシック" panose="020B0600070205080204" pitchFamily="34" charset="-128"/>
              </a:rPr>
              <a:t>two networks on one interface </a:t>
            </a:r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– unusual (secondary address) </a:t>
            </a:r>
          </a:p>
          <a:p>
            <a:pPr marL="342900" lvl="1" indent="0">
              <a:buNone/>
            </a:pPr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BUT</a:t>
            </a:r>
          </a:p>
          <a:p>
            <a:pPr marL="473869" lvl="1" indent="-214313"/>
            <a:r>
              <a:rPr lang="en-US" altLang="en-US" sz="2100" dirty="0">
                <a:latin typeface="+mn-lt"/>
                <a:cs typeface="ＭＳ Ｐゴシック" panose="020B0600070205080204" pitchFamily="34" charset="-128"/>
              </a:rPr>
              <a:t>a router cannot have </a:t>
            </a:r>
            <a:r>
              <a:rPr lang="en-US" altLang="en-US" sz="2100" dirty="0">
                <a:solidFill>
                  <a:srgbClr val="C00000"/>
                </a:solidFill>
                <a:latin typeface="+mn-lt"/>
                <a:cs typeface="ＭＳ Ｐゴシック" panose="020B0600070205080204" pitchFamily="34" charset="-128"/>
              </a:rPr>
              <a:t>two interfaces on same network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28750" y="4057650"/>
            <a:ext cx="6286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5" tIns="34288" rIns="68575" bIns="34288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charset="0"/>
            </a:endParaRPr>
          </a:p>
        </p:txBody>
      </p:sp>
      <p:pic>
        <p:nvPicPr>
          <p:cNvPr id="5" name="Picture 99" descr="underline_base">
            <a:extLst>
              <a:ext uri="{FF2B5EF4-FFF2-40B4-BE49-F238E27FC236}">
                <a16:creationId xmlns:a16="http://schemas.microsoft.com/office/drawing/2014/main" id="{E717899F-3150-4F41-B62F-3E2EB358FC3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5" y="708957"/>
            <a:ext cx="7005114" cy="16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4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6" descr="underline_base">
            <a:extLst>
              <a:ext uri="{FF2B5EF4-FFF2-40B4-BE49-F238E27FC236}">
                <a16:creationId xmlns:a16="http://schemas.microsoft.com/office/drawing/2014/main" id="{28078D61-3CA1-BD4B-B4DF-4864B69DD43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6CD0EF7C-B110-0547-B646-D303D9BED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Two key network-layer functions</a:t>
            </a:r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B6CE573-2F12-4B41-86C7-83087719A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1825" y="2014538"/>
            <a:ext cx="3556811" cy="4454527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network-layer functions:</a:t>
            </a:r>
          </a:p>
          <a:p>
            <a:pPr marL="0" indent="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move packets from router’</a:t>
            </a:r>
            <a:r>
              <a:rPr lang="en-US" altLang="ja-JP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input to appropriate router output</a:t>
            </a:r>
          </a:p>
          <a:p>
            <a:pPr marL="0" indent="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determine route (router by router) taken by packets from source to destination</a:t>
            </a:r>
          </a:p>
          <a:p>
            <a:pPr lvl="1">
              <a:spcBef>
                <a:spcPts val="600"/>
              </a:spcBef>
            </a:pPr>
            <a:r>
              <a:rPr lang="en-US" altLang="en-US" i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routing algorithms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57854F7-F583-FE42-A054-6D1C3654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795EDC7A-CC42-B443-9ADD-F7B6FB5B394C}" type="slidenum">
              <a:rPr lang="en-US" altLang="en-US" sz="1200">
                <a:latin typeface="Tahoma" panose="020B0604030504040204" pitchFamily="34" charset="0"/>
              </a:rPr>
              <a:pPr/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5063" name="Footer Placeholder 2">
            <a:extLst>
              <a:ext uri="{FF2B5EF4-FFF2-40B4-BE49-F238E27FC236}">
                <a16:creationId xmlns:a16="http://schemas.microsoft.com/office/drawing/2014/main" id="{E3BC0759-3D16-6349-A90D-F219B760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C63397-FBED-9348-8B70-E1347389CE82}"/>
              </a:ext>
            </a:extLst>
          </p:cNvPr>
          <p:cNvGrpSpPr>
            <a:grpSpLocks/>
          </p:cNvGrpSpPr>
          <p:nvPr/>
        </p:nvGrpSpPr>
        <p:grpSpPr bwMode="auto">
          <a:xfrm>
            <a:off x="4915650" y="2643220"/>
            <a:ext cx="3547173" cy="914400"/>
            <a:chOff x="938213" y="5436399"/>
            <a:chExt cx="3548006" cy="914549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3D4AF0DD-C8BA-8948-BAF0-50D848AF8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7A91D9-BF6B-E84E-AE3C-405561BAFB9A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0E7853-5F96-EB49-B0E7-040F82A85389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512320-69A9-4140-A44D-9B1D0336AF43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2C4F11-6AB8-FC48-81AE-748BAB81B121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65">
              <a:extLst>
                <a:ext uri="{FF2B5EF4-FFF2-40B4-BE49-F238E27FC236}">
                  <a16:creationId xmlns:a16="http://schemas.microsoft.com/office/drawing/2014/main" id="{EF6359F9-6411-194D-8C9C-EFA13E68D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1</a:t>
              </a:r>
            </a:p>
          </p:txBody>
        </p:sp>
        <p:sp>
          <p:nvSpPr>
            <p:cNvPr id="16" name="TextBox 281">
              <a:extLst>
                <a:ext uri="{FF2B5EF4-FFF2-40B4-BE49-F238E27FC236}">
                  <a16:creationId xmlns:a16="http://schemas.microsoft.com/office/drawing/2014/main" id="{6A013538-8AD7-934B-92A5-7E5BF6943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</a:t>
              </a:r>
            </a:p>
          </p:txBody>
        </p:sp>
        <p:sp>
          <p:nvSpPr>
            <p:cNvPr id="17" name="TextBox 282">
              <a:extLst>
                <a:ext uri="{FF2B5EF4-FFF2-40B4-BE49-F238E27FC236}">
                  <a16:creationId xmlns:a16="http://schemas.microsoft.com/office/drawing/2014/main" id="{F4B88861-8033-8A4E-B782-D7F892448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3</a:t>
              </a:r>
            </a:p>
          </p:txBody>
        </p:sp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40FE761A-2F80-8A4E-856B-822BE3519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484312"/>
              <a:ext cx="1616075" cy="277044"/>
              <a:chOff x="-4079003" y="2965119"/>
              <a:chExt cx="1616718" cy="277677"/>
            </a:xfrm>
          </p:grpSpPr>
          <p:sp>
            <p:nvSpPr>
              <p:cNvPr id="31" name="Rectangle 97">
                <a:extLst>
                  <a:ext uri="{FF2B5EF4-FFF2-40B4-BE49-F238E27FC236}">
                    <a16:creationId xmlns:a16="http://schemas.microsoft.com/office/drawing/2014/main" id="{13C8FE39-5BAB-B749-AA29-BB1AB6CC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" name="Rectangle 98">
                <a:extLst>
                  <a:ext uri="{FF2B5EF4-FFF2-40B4-BE49-F238E27FC236}">
                    <a16:creationId xmlns:a16="http://schemas.microsoft.com/office/drawing/2014/main" id="{4C797694-BA65-D44F-A336-A7258C4CC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3" name="Line 99">
                <a:extLst>
                  <a:ext uri="{FF2B5EF4-FFF2-40B4-BE49-F238E27FC236}">
                    <a16:creationId xmlns:a16="http://schemas.microsoft.com/office/drawing/2014/main" id="{0F75C1C4-4436-A047-950B-333135F2B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104">
                <a:extLst>
                  <a:ext uri="{FF2B5EF4-FFF2-40B4-BE49-F238E27FC236}">
                    <a16:creationId xmlns:a16="http://schemas.microsoft.com/office/drawing/2014/main" id="{54C6D55D-A356-6A41-A4EE-ECDA3279D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5" name="Text Box 105">
                <a:extLst>
                  <a:ext uri="{FF2B5EF4-FFF2-40B4-BE49-F238E27FC236}">
                    <a16:creationId xmlns:a16="http://schemas.microsoft.com/office/drawing/2014/main" id="{9BC0F550-8D1E-1449-9A13-BAB4B4B3E3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184848" cy="277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200" dirty="0"/>
              </a:p>
            </p:txBody>
          </p:sp>
        </p:grpSp>
        <p:grpSp>
          <p:nvGrpSpPr>
            <p:cNvPr id="20" name="Group 357">
              <a:extLst>
                <a:ext uri="{FF2B5EF4-FFF2-40B4-BE49-F238E27FC236}">
                  <a16:creationId xmlns:a16="http://schemas.microsoft.com/office/drawing/2014/main" id="{E8C92F25-C4E0-1D4C-9867-8A3886F4F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253A381-B6EC-3B43-AC2B-BF0A6008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797C7D-E17F-4942-9F0D-2980B7D7058A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F83FD53-3730-D140-8301-5BD8FFBE3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91DEE17-906C-004E-9D95-A264E1EA4ECA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D4E7930-D9FB-1448-8FF5-A06CFB42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B42E278-98D3-6A40-8FBF-EF93F6BCD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65E1D44-CE50-DA4D-80B0-EF6178CB3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5CEF25D-A3ED-6B4B-87F6-A989D977900D}"/>
                  </a:ext>
                </a:extLst>
              </p:cNvPr>
              <p:cNvCxnSpPr>
                <a:cxnSpLocks noChangeShapeType="1"/>
                <a:endCxn id="24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DF35C4-8BE9-9D40-ADFD-82EB2330EB8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C124E4F1-2587-3946-ACF1-388B59A2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46C39D-ECBC-5845-9E99-4672EB5CCF93}"/>
              </a:ext>
            </a:extLst>
          </p:cNvPr>
          <p:cNvGrpSpPr/>
          <p:nvPr/>
        </p:nvGrpSpPr>
        <p:grpSpPr>
          <a:xfrm>
            <a:off x="4256705" y="4477273"/>
            <a:ext cx="4274380" cy="939800"/>
            <a:chOff x="4146698" y="3990941"/>
            <a:chExt cx="4274380" cy="939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1E8FE6-BFC0-384A-B951-06FA3FC50B08}"/>
                </a:ext>
              </a:extLst>
            </p:cNvPr>
            <p:cNvGrpSpPr/>
            <p:nvPr/>
          </p:nvGrpSpPr>
          <p:grpSpPr>
            <a:xfrm>
              <a:off x="4361656" y="3990941"/>
              <a:ext cx="4027487" cy="939800"/>
              <a:chOff x="2592388" y="5437188"/>
              <a:chExt cx="4027487" cy="939800"/>
            </a:xfrm>
          </p:grpSpPr>
          <p:sp>
            <p:nvSpPr>
              <p:cNvPr id="37" name="Freeform 2">
                <a:extLst>
                  <a:ext uri="{FF2B5EF4-FFF2-40B4-BE49-F238E27FC236}">
                    <a16:creationId xmlns:a16="http://schemas.microsoft.com/office/drawing/2014/main" id="{A08210E2-A311-6342-99C5-721A6A426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437188"/>
                <a:ext cx="4027487" cy="939800"/>
              </a:xfrm>
              <a:custGeom>
                <a:avLst/>
                <a:gdLst>
                  <a:gd name="T0" fmla="*/ 2147483647 w 10001"/>
                  <a:gd name="T1" fmla="*/ 2147483647 h 10125"/>
                  <a:gd name="T2" fmla="*/ 2147483647 w 10001"/>
                  <a:gd name="T3" fmla="*/ 2147483647 h 10125"/>
                  <a:gd name="T4" fmla="*/ 2147483647 w 10001"/>
                  <a:gd name="T5" fmla="*/ 2147483647 h 10125"/>
                  <a:gd name="T6" fmla="*/ 2147483647 w 10001"/>
                  <a:gd name="T7" fmla="*/ 0 h 10125"/>
                  <a:gd name="T8" fmla="*/ 2147483647 w 10001"/>
                  <a:gd name="T9" fmla="*/ 2147483647 h 10125"/>
                  <a:gd name="T10" fmla="*/ 2147483647 w 10001"/>
                  <a:gd name="T11" fmla="*/ 2147483647 h 10125"/>
                  <a:gd name="T12" fmla="*/ 2147483647 w 10001"/>
                  <a:gd name="T13" fmla="*/ 2147483647 h 10125"/>
                  <a:gd name="T14" fmla="*/ 2147483647 w 10001"/>
                  <a:gd name="T15" fmla="*/ 2147483647 h 10125"/>
                  <a:gd name="T16" fmla="*/ 2147483647 w 10001"/>
                  <a:gd name="T17" fmla="*/ 2147483647 h 10125"/>
                  <a:gd name="T18" fmla="*/ 2147483647 w 10001"/>
                  <a:gd name="T19" fmla="*/ 2147483647 h 10125"/>
                  <a:gd name="T20" fmla="*/ 2147483647 w 10001"/>
                  <a:gd name="T21" fmla="*/ 2147483647 h 10125"/>
                  <a:gd name="T22" fmla="*/ 2147483647 w 10001"/>
                  <a:gd name="T23" fmla="*/ 2147483647 h 10125"/>
                  <a:gd name="T24" fmla="*/ 2147483647 w 10001"/>
                  <a:gd name="T25" fmla="*/ 2147483647 h 10125"/>
                  <a:gd name="T26" fmla="*/ 2147483647 w 10001"/>
                  <a:gd name="T27" fmla="*/ 2147483647 h 10125"/>
                  <a:gd name="T28" fmla="*/ 2147483647 w 10001"/>
                  <a:gd name="T29" fmla="*/ 2147483647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8" name="Group 7">
                <a:extLst>
                  <a:ext uri="{FF2B5EF4-FFF2-40B4-BE49-F238E27FC236}">
                    <a16:creationId xmlns:a16="http://schemas.microsoft.com/office/drawing/2014/main" id="{D6095625-F0FE-C14A-A74F-0A9EBD28F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1413" y="6015038"/>
                <a:ext cx="563562" cy="293687"/>
                <a:chOff x="1871277" y="1576300"/>
                <a:chExt cx="1128371" cy="43786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C89C397-E84C-F947-9023-A9C2BC12E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55" y="1694641"/>
                  <a:ext cx="1125193" cy="31952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D1B767E-63BF-C144-BF96-CA2F7E92CD14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0"/>
                  <a:ext cx="1128371" cy="1159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91144CE-1AE6-9B4E-BFCA-0BA519DEB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193" cy="31952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90D5A00A-F95C-334B-A611-FC25EEF3193D}"/>
                    </a:ext>
                  </a:extLst>
                </p:cNvPr>
                <p:cNvSpPr/>
                <p:nvPr/>
              </p:nvSpPr>
              <p:spPr bwMode="auto">
                <a:xfrm>
                  <a:off x="2160521" y="1673339"/>
                  <a:ext cx="546704" cy="160944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47A47BD2-C664-C842-BBA1-F6311B0A0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3307" y="1633104"/>
                  <a:ext cx="661131" cy="111240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331 w 3723451"/>
                    <a:gd name="T3" fmla="*/ 321 h 932950"/>
                    <a:gd name="T4" fmla="*/ 329509 w 3723451"/>
                    <a:gd name="T5" fmla="*/ 62069 h 932950"/>
                    <a:gd name="T6" fmla="*/ 532884 w 3723451"/>
                    <a:gd name="T7" fmla="*/ 0 h 932950"/>
                    <a:gd name="T8" fmla="*/ 661131 w 3723451"/>
                    <a:gd name="T9" fmla="*/ 24699 h 932950"/>
                    <a:gd name="T10" fmla="*/ 565716 w 3723451"/>
                    <a:gd name="T11" fmla="*/ 55071 h 932950"/>
                    <a:gd name="T12" fmla="*/ 534996 w 3723451"/>
                    <a:gd name="T13" fmla="*/ 46883 h 932950"/>
                    <a:gd name="T14" fmla="*/ 333255 w 3723451"/>
                    <a:gd name="T15" fmla="*/ 111240 h 932950"/>
                    <a:gd name="T16" fmla="*/ 126353 w 3723451"/>
                    <a:gd name="T17" fmla="*/ 49250 h 932950"/>
                    <a:gd name="T18" fmla="*/ 92901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6BED544B-3B53-6E48-94AF-916E3B41A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765" y="1727776"/>
                  <a:ext cx="241567" cy="9703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1567 w 1366596"/>
                    <a:gd name="T3" fmla="*/ 74985 h 809868"/>
                    <a:gd name="T4" fmla="*/ 152911 w 1366596"/>
                    <a:gd name="T5" fmla="*/ 97039 h 809868"/>
                    <a:gd name="T6" fmla="*/ 813 w 1366596"/>
                    <a:gd name="T7" fmla="*/ 51276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F67F6722-0610-EF4C-BA88-7E649B483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0593" y="1730143"/>
                  <a:ext cx="238389" cy="97040"/>
                </a:xfrm>
                <a:custGeom>
                  <a:avLst/>
                  <a:gdLst>
                    <a:gd name="T0" fmla="*/ 235135 w 1348191"/>
                    <a:gd name="T1" fmla="*/ 0 h 791462"/>
                    <a:gd name="T2" fmla="*/ 238389 w 1348191"/>
                    <a:gd name="T3" fmla="*/ 46827 h 791462"/>
                    <a:gd name="T4" fmla="*/ 86243 w 1348191"/>
                    <a:gd name="T5" fmla="*/ 97040 h 791462"/>
                    <a:gd name="T6" fmla="*/ 0 w 1348191"/>
                    <a:gd name="T7" fmla="*/ 75037 h 791462"/>
                    <a:gd name="T8" fmla="*/ 23513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E2A7AC2E-43D9-434B-B685-E1B5E8C6ADFB}"/>
                    </a:ext>
                  </a:extLst>
                </p:cNvPr>
                <p:cNvCxnSpPr>
                  <a:cxnSpLocks noChangeShapeType="1"/>
                  <a:endCxn id="41" idx="2"/>
                </p:cNvCxnSpPr>
                <p:nvPr/>
              </p:nvCxnSpPr>
              <p:spPr bwMode="auto">
                <a:xfrm flipH="1" flipV="1">
                  <a:off x="1871277" y="1737244"/>
                  <a:ext cx="3178" cy="1230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17CD617-E535-8848-9553-88D3009A85F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0" y="1734876"/>
                  <a:ext cx="3178" cy="1230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8" name="Group 327">
                <a:extLst>
                  <a:ext uri="{FF2B5EF4-FFF2-40B4-BE49-F238E27FC236}">
                    <a16:creationId xmlns:a16="http://schemas.microsoft.com/office/drawing/2014/main" id="{474D1FCA-DB10-054C-B7EF-D210388431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6738" y="5473700"/>
                <a:ext cx="565150" cy="292100"/>
                <a:chOff x="1871277" y="1576300"/>
                <a:chExt cx="1128371" cy="437861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0870736-1532-F647-96A2-9996F16F6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C54234D-FF25-5241-A720-2D6E31E3C2F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DFD715C-1D8E-8E4A-B6CD-5829D18F6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F8697B23-B465-6341-9A9E-695A191768D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A43CC408-E0C0-FD4D-B2A8-956D7F0E8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T0" fmla="*/ 0 w 3723451"/>
                    <a:gd name="T1" fmla="*/ 27363 h 932950"/>
                    <a:gd name="T2" fmla="*/ 116562 w 3723451"/>
                    <a:gd name="T3" fmla="*/ 322 h 932950"/>
                    <a:gd name="T4" fmla="*/ 330164 w 3723451"/>
                    <a:gd name="T5" fmla="*/ 62407 h 932950"/>
                    <a:gd name="T6" fmla="*/ 533943 w 3723451"/>
                    <a:gd name="T7" fmla="*/ 0 h 932950"/>
                    <a:gd name="T8" fmla="*/ 662444 w 3723451"/>
                    <a:gd name="T9" fmla="*/ 24834 h 932950"/>
                    <a:gd name="T10" fmla="*/ 566839 w 3723451"/>
                    <a:gd name="T11" fmla="*/ 55371 h 932950"/>
                    <a:gd name="T12" fmla="*/ 536059 w 3723451"/>
                    <a:gd name="T13" fmla="*/ 47138 h 932950"/>
                    <a:gd name="T14" fmla="*/ 333917 w 3723451"/>
                    <a:gd name="T15" fmla="*/ 111846 h 932950"/>
                    <a:gd name="T16" fmla="*/ 126604 w 3723451"/>
                    <a:gd name="T17" fmla="*/ 49519 h 932950"/>
                    <a:gd name="T18" fmla="*/ 93086 w 3723451"/>
                    <a:gd name="T19" fmla="*/ 56246 h 932950"/>
                    <a:gd name="T20" fmla="*/ 0 w 3723451"/>
                    <a:gd name="T21" fmla="*/ 2736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39A38D66-4CF9-3744-8F39-D854F93582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4057 w 1366596"/>
                    <a:gd name="T3" fmla="*/ 75393 h 809868"/>
                    <a:gd name="T4" fmla="*/ 154487 w 1366596"/>
                    <a:gd name="T5" fmla="*/ 97568 h 809868"/>
                    <a:gd name="T6" fmla="*/ 822 w 1366596"/>
                    <a:gd name="T7" fmla="*/ 51556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E30DF1A2-1B2F-C24A-9FE0-E6D21A9C4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T0" fmla="*/ 237599 w 1348191"/>
                    <a:gd name="T1" fmla="*/ 0 h 791462"/>
                    <a:gd name="T2" fmla="*/ 240888 w 1348191"/>
                    <a:gd name="T3" fmla="*/ 45933 h 791462"/>
                    <a:gd name="T4" fmla="*/ 87147 w 1348191"/>
                    <a:gd name="T5" fmla="*/ 95187 h 791462"/>
                    <a:gd name="T6" fmla="*/ 0 w 1348191"/>
                    <a:gd name="T7" fmla="*/ 73604 h 791462"/>
                    <a:gd name="T8" fmla="*/ 237599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061D3A1-EC81-124D-A5B4-98BE7EB3A0EE}"/>
                    </a:ext>
                  </a:extLst>
                </p:cNvPr>
                <p:cNvCxnSpPr>
                  <a:cxnSpLocks noChangeShapeType="1"/>
                  <a:endCxn id="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D9C514E-CB95-B543-84F2-6ED3E5F29C8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58" name="Group 337">
                <a:extLst>
                  <a:ext uri="{FF2B5EF4-FFF2-40B4-BE49-F238E27FC236}">
                    <a16:creationId xmlns:a16="http://schemas.microsoft.com/office/drawing/2014/main" id="{05A7DE4A-3F4E-FF4D-A614-D2C1E66BD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9675" y="5927725"/>
                <a:ext cx="563563" cy="293688"/>
                <a:chOff x="1871277" y="1576300"/>
                <a:chExt cx="1128371" cy="43786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064F87-1FD5-9C43-8BAD-29420CE2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57" y="1694641"/>
                  <a:ext cx="1125191" cy="31952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0BC5EDB-6271-8140-84EA-A18EDE880975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DEF460A-3823-1B4B-98C8-1A61308EF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191" cy="31952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1B1D135C-1EBE-C745-A0B4-A3599D6C1BCA}"/>
                    </a:ext>
                  </a:extLst>
                </p:cNvPr>
                <p:cNvSpPr/>
                <p:nvPr/>
              </p:nvSpPr>
              <p:spPr bwMode="auto">
                <a:xfrm>
                  <a:off x="2160522" y="1673340"/>
                  <a:ext cx="546703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185E7744-1C2A-7F43-A626-A12A47CD7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3309" y="1633103"/>
                  <a:ext cx="661129" cy="111241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330 w 3723451"/>
                    <a:gd name="T3" fmla="*/ 321 h 932950"/>
                    <a:gd name="T4" fmla="*/ 329508 w 3723451"/>
                    <a:gd name="T5" fmla="*/ 62070 h 932950"/>
                    <a:gd name="T6" fmla="*/ 532883 w 3723451"/>
                    <a:gd name="T7" fmla="*/ 0 h 932950"/>
                    <a:gd name="T8" fmla="*/ 661129 w 3723451"/>
                    <a:gd name="T9" fmla="*/ 24700 h 932950"/>
                    <a:gd name="T10" fmla="*/ 565714 w 3723451"/>
                    <a:gd name="T11" fmla="*/ 55072 h 932950"/>
                    <a:gd name="T12" fmla="*/ 534995 w 3723451"/>
                    <a:gd name="T13" fmla="*/ 46883 h 932950"/>
                    <a:gd name="T14" fmla="*/ 333254 w 3723451"/>
                    <a:gd name="T15" fmla="*/ 111241 h 932950"/>
                    <a:gd name="T16" fmla="*/ 126353 w 3723451"/>
                    <a:gd name="T17" fmla="*/ 49251 h 932950"/>
                    <a:gd name="T18" fmla="*/ 92901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2947A294-C44F-E041-93D7-DDC724D97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763" y="1727776"/>
                  <a:ext cx="241567" cy="9704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1567 w 1366596"/>
                    <a:gd name="T3" fmla="*/ 74985 h 809868"/>
                    <a:gd name="T4" fmla="*/ 152911 w 1366596"/>
                    <a:gd name="T5" fmla="*/ 97040 h 809868"/>
                    <a:gd name="T6" fmla="*/ 813 w 1366596"/>
                    <a:gd name="T7" fmla="*/ 51277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A3AE9421-B99C-614B-884E-1BF94237A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0595" y="1730144"/>
                  <a:ext cx="238387" cy="97039"/>
                </a:xfrm>
                <a:custGeom>
                  <a:avLst/>
                  <a:gdLst>
                    <a:gd name="T0" fmla="*/ 235133 w 1348191"/>
                    <a:gd name="T1" fmla="*/ 0 h 791462"/>
                    <a:gd name="T2" fmla="*/ 238387 w 1348191"/>
                    <a:gd name="T3" fmla="*/ 46827 h 791462"/>
                    <a:gd name="T4" fmla="*/ 86242 w 1348191"/>
                    <a:gd name="T5" fmla="*/ 97039 h 791462"/>
                    <a:gd name="T6" fmla="*/ 0 w 1348191"/>
                    <a:gd name="T7" fmla="*/ 75036 h 791462"/>
                    <a:gd name="T8" fmla="*/ 23513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C17CE86-ABA4-D144-B460-1B4FCAE75680}"/>
                    </a:ext>
                  </a:extLst>
                </p:cNvPr>
                <p:cNvCxnSpPr>
                  <a:cxnSpLocks noChangeShapeType="1"/>
                  <a:endCxn id="61" idx="2"/>
                </p:cNvCxnSpPr>
                <p:nvPr/>
              </p:nvCxnSpPr>
              <p:spPr bwMode="auto">
                <a:xfrm flipH="1" flipV="1">
                  <a:off x="1871277" y="1737243"/>
                  <a:ext cx="3180" cy="123074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09D533C-5C8B-234E-A886-C514A191633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68" y="1734877"/>
                  <a:ext cx="3180" cy="123074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68" name="Group 347">
                <a:extLst>
                  <a:ext uri="{FF2B5EF4-FFF2-40B4-BE49-F238E27FC236}">
                    <a16:creationId xmlns:a16="http://schemas.microsoft.com/office/drawing/2014/main" id="{90E835FF-E05C-8545-9033-15FB61F68B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1988" y="5613400"/>
                <a:ext cx="565150" cy="293688"/>
                <a:chOff x="1871277" y="1576300"/>
                <a:chExt cx="1128371" cy="437861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18C1C428-ADC8-4D40-8319-9D5B549E4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9DAFC1B-A134-4A43-840C-CC58AF3AE03C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3BB7F5AF-1BE3-4D40-BB79-D3423D6F5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44F8539F-9856-0F4A-9493-358144670F7D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46D98A65-5770-AB48-B875-EDE6A9FF4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562 w 3723451"/>
                    <a:gd name="T3" fmla="*/ 321 h 932950"/>
                    <a:gd name="T4" fmla="*/ 330164 w 3723451"/>
                    <a:gd name="T5" fmla="*/ 62070 h 932950"/>
                    <a:gd name="T6" fmla="*/ 533943 w 3723451"/>
                    <a:gd name="T7" fmla="*/ 0 h 932950"/>
                    <a:gd name="T8" fmla="*/ 662444 w 3723451"/>
                    <a:gd name="T9" fmla="*/ 24700 h 932950"/>
                    <a:gd name="T10" fmla="*/ 566839 w 3723451"/>
                    <a:gd name="T11" fmla="*/ 55072 h 932950"/>
                    <a:gd name="T12" fmla="*/ 536059 w 3723451"/>
                    <a:gd name="T13" fmla="*/ 46883 h 932950"/>
                    <a:gd name="T14" fmla="*/ 333917 w 3723451"/>
                    <a:gd name="T15" fmla="*/ 111241 h 932950"/>
                    <a:gd name="T16" fmla="*/ 126604 w 3723451"/>
                    <a:gd name="T17" fmla="*/ 49251 h 932950"/>
                    <a:gd name="T18" fmla="*/ 93086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94B39914-8300-0B45-9963-4E81C29C3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4057 w 1366596"/>
                    <a:gd name="T3" fmla="*/ 74985 h 809868"/>
                    <a:gd name="T4" fmla="*/ 154487 w 1366596"/>
                    <a:gd name="T5" fmla="*/ 97040 h 809868"/>
                    <a:gd name="T6" fmla="*/ 822 w 1366596"/>
                    <a:gd name="T7" fmla="*/ 51277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B98F8D92-2E71-894A-998C-4C8CF2099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T0" fmla="*/ 237599 w 1348191"/>
                    <a:gd name="T1" fmla="*/ 0 h 791462"/>
                    <a:gd name="T2" fmla="*/ 240888 w 1348191"/>
                    <a:gd name="T3" fmla="*/ 46827 h 791462"/>
                    <a:gd name="T4" fmla="*/ 87147 w 1348191"/>
                    <a:gd name="T5" fmla="*/ 97039 h 791462"/>
                    <a:gd name="T6" fmla="*/ 0 w 1348191"/>
                    <a:gd name="T7" fmla="*/ 75036 h 791462"/>
                    <a:gd name="T8" fmla="*/ 237599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55E32EF-1728-F34B-96A0-3B727ACC65D9}"/>
                    </a:ext>
                  </a:extLst>
                </p:cNvPr>
                <p:cNvCxnSpPr>
                  <a:cxnSpLocks noChangeShapeType="1"/>
                  <a:endCxn id="7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817B9CC-A376-E44C-89F6-442303556E8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78" name="Group 357">
                <a:extLst>
                  <a:ext uri="{FF2B5EF4-FFF2-40B4-BE49-F238E27FC236}">
                    <a16:creationId xmlns:a16="http://schemas.microsoft.com/office/drawing/2014/main" id="{980F2F43-5867-CA46-8C3C-B0FAA5B5F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4625" y="5659438"/>
                <a:ext cx="565150" cy="293687"/>
                <a:chOff x="1871277" y="1576300"/>
                <a:chExt cx="1128371" cy="437861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A0EB9BC5-2422-B646-A9B3-1264896DE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48" y="1694641"/>
                  <a:ext cx="1125200" cy="31952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0D5D35D-AA9A-9143-9322-693461F39A62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0"/>
                  <a:ext cx="1128371" cy="1159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C312D6B-89BF-4347-986D-29514E446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202" cy="31952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2D63130E-537C-274C-9BFA-BDFCBF51C7CA}"/>
                    </a:ext>
                  </a:extLst>
                </p:cNvPr>
                <p:cNvSpPr/>
                <p:nvPr/>
              </p:nvSpPr>
              <p:spPr bwMode="auto">
                <a:xfrm>
                  <a:off x="2159710" y="1673339"/>
                  <a:ext cx="548337" cy="160944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82D7AE76-B153-5342-AE12-E99D6891F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657" y="1633104"/>
                  <a:ext cx="662442" cy="111240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561 w 3723451"/>
                    <a:gd name="T3" fmla="*/ 321 h 932950"/>
                    <a:gd name="T4" fmla="*/ 330163 w 3723451"/>
                    <a:gd name="T5" fmla="*/ 62069 h 932950"/>
                    <a:gd name="T6" fmla="*/ 533941 w 3723451"/>
                    <a:gd name="T7" fmla="*/ 0 h 932950"/>
                    <a:gd name="T8" fmla="*/ 662442 w 3723451"/>
                    <a:gd name="T9" fmla="*/ 24699 h 932950"/>
                    <a:gd name="T10" fmla="*/ 566838 w 3723451"/>
                    <a:gd name="T11" fmla="*/ 55071 h 932950"/>
                    <a:gd name="T12" fmla="*/ 536057 w 3723451"/>
                    <a:gd name="T13" fmla="*/ 46883 h 932950"/>
                    <a:gd name="T14" fmla="*/ 333916 w 3723451"/>
                    <a:gd name="T15" fmla="*/ 111240 h 932950"/>
                    <a:gd name="T16" fmla="*/ 126604 w 3723451"/>
                    <a:gd name="T17" fmla="*/ 49250 h 932950"/>
                    <a:gd name="T18" fmla="*/ 93085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07D5D577-8CA6-F241-A0B8-907D5DB1A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889" y="1727776"/>
                  <a:ext cx="244059" cy="9703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4059 w 1366596"/>
                    <a:gd name="T3" fmla="*/ 74985 h 809868"/>
                    <a:gd name="T4" fmla="*/ 154488 w 1366596"/>
                    <a:gd name="T5" fmla="*/ 97039 h 809868"/>
                    <a:gd name="T6" fmla="*/ 822 w 1366596"/>
                    <a:gd name="T7" fmla="*/ 51276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23071EF7-1358-CA4C-80F4-9BCC7FC55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9979" y="1730143"/>
                  <a:ext cx="240888" cy="97040"/>
                </a:xfrm>
                <a:custGeom>
                  <a:avLst/>
                  <a:gdLst>
                    <a:gd name="T0" fmla="*/ 237599 w 1348191"/>
                    <a:gd name="T1" fmla="*/ 0 h 791462"/>
                    <a:gd name="T2" fmla="*/ 240888 w 1348191"/>
                    <a:gd name="T3" fmla="*/ 46827 h 791462"/>
                    <a:gd name="T4" fmla="*/ 87147 w 1348191"/>
                    <a:gd name="T5" fmla="*/ 97040 h 791462"/>
                    <a:gd name="T6" fmla="*/ 0 w 1348191"/>
                    <a:gd name="T7" fmla="*/ 75037 h 791462"/>
                    <a:gd name="T8" fmla="*/ 237599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B8BB522-4D91-1049-B06A-56EA272A5105}"/>
                    </a:ext>
                  </a:extLst>
                </p:cNvPr>
                <p:cNvCxnSpPr>
                  <a:cxnSpLocks noChangeShapeType="1"/>
                  <a:endCxn id="81" idx="2"/>
                </p:cNvCxnSpPr>
                <p:nvPr/>
              </p:nvCxnSpPr>
              <p:spPr bwMode="auto">
                <a:xfrm flipH="1" flipV="1">
                  <a:off x="1871277" y="1737244"/>
                  <a:ext cx="3171" cy="1230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C8E57BC-3C2B-FE47-9F40-37EA4E0F2AC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9" y="1734876"/>
                  <a:ext cx="3169" cy="1230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A33E823-51AA-A249-82B1-1CBDE86B4D44}"/>
                </a:ext>
              </a:extLst>
            </p:cNvPr>
            <p:cNvCxnSpPr>
              <a:cxnSpLocks/>
              <a:stCxn id="81" idx="6"/>
            </p:cNvCxnSpPr>
            <p:nvPr/>
          </p:nvCxnSpPr>
          <p:spPr>
            <a:xfrm>
              <a:off x="5047456" y="4320347"/>
              <a:ext cx="1727199" cy="26283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FD1BC7-D8D9-6545-9708-7CB8996C9271}"/>
                </a:ext>
              </a:extLst>
            </p:cNvPr>
            <p:cNvCxnSpPr>
              <a:cxnSpLocks/>
              <a:stCxn id="81" idx="7"/>
            </p:cNvCxnSpPr>
            <p:nvPr/>
          </p:nvCxnSpPr>
          <p:spPr>
            <a:xfrm>
              <a:off x="4964924" y="4396118"/>
              <a:ext cx="469883" cy="27268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A0CD1A-D425-F745-BA0B-00131D677166}"/>
                </a:ext>
              </a:extLst>
            </p:cNvPr>
            <p:cNvCxnSpPr>
              <a:cxnSpLocks/>
              <a:stCxn id="41" idx="7"/>
              <a:endCxn id="59" idx="2"/>
            </p:cNvCxnSpPr>
            <p:nvPr/>
          </p:nvCxnSpPr>
          <p:spPr>
            <a:xfrm flipV="1">
              <a:off x="5930357" y="4668009"/>
              <a:ext cx="860174" cy="8370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B56922-7443-7F49-9E6E-EC6BC8AF55D8}"/>
                </a:ext>
              </a:extLst>
            </p:cNvPr>
            <p:cNvCxnSpPr/>
            <p:nvPr/>
          </p:nvCxnSpPr>
          <p:spPr>
            <a:xfrm>
              <a:off x="6500019" y="4152883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28577D-2754-B24B-B7A8-90644FDBF044}"/>
                </a:ext>
              </a:extLst>
            </p:cNvPr>
            <p:cNvCxnSpPr>
              <a:cxnSpLocks/>
              <a:stCxn id="41" idx="5"/>
              <a:endCxn id="69" idx="2"/>
            </p:cNvCxnSpPr>
            <p:nvPr/>
          </p:nvCxnSpPr>
          <p:spPr>
            <a:xfrm flipV="1">
              <a:off x="5930357" y="4353684"/>
              <a:ext cx="1582486" cy="2464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9F7A15E-407E-A94D-BD6E-C5A09B978D04}"/>
                </a:ext>
              </a:extLst>
            </p:cNvPr>
            <p:cNvCxnSpPr>
              <a:cxnSpLocks/>
              <a:stCxn id="61" idx="6"/>
              <a:endCxn id="71" idx="1"/>
            </p:cNvCxnSpPr>
            <p:nvPr/>
          </p:nvCxnSpPr>
          <p:spPr>
            <a:xfrm flipV="1">
              <a:off x="7350918" y="4350081"/>
              <a:ext cx="242870" cy="23855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277A225-43DC-F647-8366-319D78761792}"/>
                </a:ext>
              </a:extLst>
            </p:cNvPr>
            <p:cNvCxnSpPr>
              <a:cxnSpLocks/>
              <a:stCxn id="51" idx="0"/>
              <a:endCxn id="61" idx="3"/>
            </p:cNvCxnSpPr>
            <p:nvPr/>
          </p:nvCxnSpPr>
          <p:spPr>
            <a:xfrm>
              <a:off x="6427787" y="4241766"/>
              <a:ext cx="443455" cy="27109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D1DEC83-DC61-1649-8F6F-68B5AFEB9855}"/>
                </a:ext>
              </a:extLst>
            </p:cNvPr>
            <p:cNvCxnSpPr>
              <a:endCxn id="51" idx="2"/>
            </p:cNvCxnSpPr>
            <p:nvPr/>
          </p:nvCxnSpPr>
          <p:spPr bwMode="auto">
            <a:xfrm flipV="1">
              <a:off x="4998243" y="4134609"/>
              <a:ext cx="1147763" cy="913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700D6BB-9E30-4F40-86D8-5738E2753E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98243" y="4031802"/>
              <a:ext cx="1061858" cy="11140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8A096EF-BCFC-E147-8D4E-4D7D67198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12039" y="4041029"/>
              <a:ext cx="908754" cy="7460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E74D1E7-EC8A-2040-8383-470C229984B4}"/>
                </a:ext>
              </a:extLst>
            </p:cNvPr>
            <p:cNvCxnSpPr>
              <a:cxnSpLocks/>
              <a:endCxn id="81" idx="2"/>
            </p:cNvCxnSpPr>
            <p:nvPr/>
          </p:nvCxnSpPr>
          <p:spPr bwMode="auto">
            <a:xfrm flipV="1">
              <a:off x="4146698" y="4320347"/>
              <a:ext cx="337195" cy="119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06811BB-D0DF-4047-A88C-02C45DBC07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83883" y="4314791"/>
              <a:ext cx="337195" cy="119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" y="816518"/>
            <a:ext cx="8915400" cy="5896798"/>
          </a:xfrm>
        </p:spPr>
        <p:txBody>
          <a:bodyPr/>
          <a:lstStyle/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2000" dirty="0">
                <a:ea typeface="ＭＳ Ｐゴシック" charset="-128"/>
              </a:rPr>
              <a:t>an IP address: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is a </a:t>
            </a:r>
            <a:r>
              <a:rPr lang="en-US" altLang="en-US" sz="1800" dirty="0">
                <a:solidFill>
                  <a:srgbClr val="C00000"/>
                </a:solidFill>
                <a:ea typeface="ＭＳ Ｐゴシック" charset="-128"/>
              </a:rPr>
              <a:t>32 bit long </a:t>
            </a:r>
            <a:r>
              <a:rPr lang="en-US" altLang="en-US" sz="1800" dirty="0">
                <a:ea typeface="ＭＳ Ｐゴシック" charset="-128"/>
              </a:rPr>
              <a:t>identifier – 4bytes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encodes a network part referred to as </a:t>
            </a:r>
            <a:r>
              <a:rPr lang="en-US" altLang="en-US" sz="1800" dirty="0">
                <a:solidFill>
                  <a:srgbClr val="C00000"/>
                </a:solidFill>
                <a:ea typeface="ＭＳ Ｐゴシック" charset="-128"/>
              </a:rPr>
              <a:t>network number </a:t>
            </a:r>
            <a:r>
              <a:rPr lang="en-US" altLang="en-US" sz="1800" dirty="0">
                <a:ea typeface="ＭＳ Ｐゴシック" charset="-128"/>
              </a:rPr>
              <a:t>and a device part referred to as </a:t>
            </a:r>
            <a:r>
              <a:rPr lang="en-US" altLang="en-US" sz="1800" dirty="0">
                <a:solidFill>
                  <a:srgbClr val="C00000"/>
                </a:solidFill>
                <a:ea typeface="ＭＳ Ｐゴシック" charset="-128"/>
              </a:rPr>
              <a:t>host number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ea typeface="ＭＳ Ｐゴシック" charset="-128"/>
              </a:rPr>
              <a:t>network number</a:t>
            </a:r>
            <a:r>
              <a:rPr lang="en-US" altLang="en-US" sz="1800" dirty="0">
                <a:ea typeface="ＭＳ Ｐゴシック" charset="-128"/>
              </a:rPr>
              <a:t> is assigned by a global organization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ea typeface="ＭＳ Ｐゴシック" charset="-128"/>
              </a:rPr>
              <a:t>host number</a:t>
            </a:r>
            <a:r>
              <a:rPr lang="en-US" altLang="en-US" sz="1800" dirty="0">
                <a:ea typeface="ＭＳ Ｐゴシック" charset="-128"/>
              </a:rPr>
              <a:t> is assigned locally in each network</a:t>
            </a:r>
          </a:p>
          <a:p>
            <a:pPr marL="457200" lvl="1" indent="0">
              <a:buNone/>
              <a:tabLst>
                <a:tab pos="1828800" algn="l"/>
                <a:tab pos="3543300" algn="l"/>
                <a:tab pos="5661025" algn="l"/>
              </a:tabLst>
            </a:pPr>
            <a:endParaRPr lang="en-US" altLang="en-US" sz="2000" dirty="0">
              <a:ea typeface="ＭＳ Ｐゴシック" charset="-128"/>
            </a:endParaRPr>
          </a:p>
          <a:p>
            <a:pPr marL="0" indent="0">
              <a:buNone/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2400" dirty="0">
                <a:ea typeface="ＭＳ Ｐゴシック" charset="-128"/>
              </a:rPr>
              <a:t> </a:t>
            </a:r>
          </a:p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2000" dirty="0">
                <a:ea typeface="ＭＳ Ｐゴシック" charset="-128"/>
              </a:rPr>
              <a:t>human analogy: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network number </a:t>
            </a:r>
            <a:r>
              <a:rPr lang="en-US" altLang="en-US" sz="1800" dirty="0">
                <a:ea typeface="ＭＳ Ｐゴシック" charset="-128"/>
                <a:sym typeface="Wingdings" pitchFamily="2" charset="2"/>
              </a:rPr>
              <a:t> ``street name, city, state, country’’</a:t>
            </a:r>
          </a:p>
          <a:p>
            <a:pPr lvl="1"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sz="1800" dirty="0">
                <a:ea typeface="ＭＳ Ｐゴシック" charset="-128"/>
              </a:rPr>
              <a:t>host number </a:t>
            </a:r>
            <a:r>
              <a:rPr lang="en-US" altLang="en-US" sz="1800" dirty="0">
                <a:ea typeface="ＭＳ Ｐゴシック" charset="-128"/>
                <a:sym typeface="Wingdings" pitchFamily="2" charset="2"/>
              </a:rPr>
              <a:t> house number</a:t>
            </a:r>
            <a:r>
              <a:rPr lang="en-US" altLang="en-US" sz="2000" dirty="0">
                <a:ea typeface="ＭＳ Ｐゴシック" charset="-128"/>
              </a:rPr>
              <a:t> </a:t>
            </a:r>
          </a:p>
          <a:p>
            <a:r>
              <a:rPr lang="en-US" altLang="en-US" sz="2000" dirty="0">
                <a:ea typeface="ＭＳ Ｐゴシック" charset="-128"/>
              </a:rPr>
              <a:t>if the interfaces are connected to the same network (</a:t>
            </a:r>
            <a:r>
              <a:rPr lang="en-US" altLang="en-US" sz="2000" dirty="0" err="1">
                <a:ea typeface="ＭＳ Ｐゴシック" charset="-128"/>
              </a:rPr>
              <a:t>i</a:t>
            </a:r>
            <a:r>
              <a:rPr lang="en-US" altLang="en-US" sz="2000" dirty="0">
                <a:ea typeface="ＭＳ Ｐゴシック" charset="-128"/>
              </a:rPr>
              <a:t>.,e., on the same street), they will only have a different </a:t>
            </a:r>
            <a:r>
              <a:rPr lang="en-US" altLang="en-US" sz="2000" dirty="0">
                <a:solidFill>
                  <a:srgbClr val="C00000"/>
                </a:solidFill>
                <a:ea typeface="ＭＳ Ｐゴシック" charset="-128"/>
              </a:rPr>
              <a:t>host number</a:t>
            </a:r>
            <a:r>
              <a:rPr lang="en-US" altLang="en-US" sz="2000" dirty="0">
                <a:ea typeface="ＭＳ Ｐゴシック" charset="-128"/>
              </a:rPr>
              <a:t> (i.e., house number)</a:t>
            </a:r>
          </a:p>
          <a:p>
            <a:r>
              <a:rPr lang="en-US" altLang="en-US" sz="2000" dirty="0">
                <a:ea typeface="ＭＳ Ｐゴシック" charset="-128"/>
              </a:rPr>
              <a:t>if they are connected to different networks, the </a:t>
            </a:r>
            <a:r>
              <a:rPr lang="en-US" altLang="en-US" sz="2000" dirty="0">
                <a:solidFill>
                  <a:srgbClr val="C00000"/>
                </a:solidFill>
                <a:ea typeface="ＭＳ Ｐゴシック" charset="-128"/>
              </a:rPr>
              <a:t>network number</a:t>
            </a:r>
            <a:r>
              <a:rPr lang="en-US" altLang="en-US" sz="2000" dirty="0">
                <a:ea typeface="ＭＳ Ｐゴシック" charset="-128"/>
              </a:rPr>
              <a:t> (i.e., street name) (and possibly </a:t>
            </a:r>
            <a:r>
              <a:rPr lang="en-US" altLang="en-US" sz="2000" dirty="0">
                <a:solidFill>
                  <a:srgbClr val="C00000"/>
                </a:solidFill>
                <a:ea typeface="ＭＳ Ｐゴシック" charset="-128"/>
              </a:rPr>
              <a:t>host number</a:t>
            </a:r>
            <a:r>
              <a:rPr lang="en-US" altLang="en-US" sz="2000" dirty="0">
                <a:ea typeface="ＭＳ Ｐゴシック" charset="-128"/>
              </a:rPr>
              <a:t>) will be different.</a:t>
            </a:r>
            <a:endParaRPr lang="en-US" altLang="en-US" sz="2400" b="1" dirty="0">
              <a:solidFill>
                <a:schemeClr val="accent2"/>
              </a:solidFill>
              <a:ea typeface="ＭＳ Ｐゴシック" charset="-128"/>
            </a:endParaRP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00000"/>
                </a:solidFill>
              </a:rPr>
              <a:t>size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C00000"/>
                </a:solidFill>
              </a:rPr>
              <a:t>(i.e., no. of bits) </a:t>
            </a:r>
            <a:r>
              <a:rPr lang="en-US" altLang="en-US" sz="2000" dirty="0"/>
              <a:t>of the network number is </a:t>
            </a:r>
            <a:r>
              <a:rPr lang="en-US" altLang="en-US" sz="2000" dirty="0">
                <a:solidFill>
                  <a:srgbClr val="C00000"/>
                </a:solidFill>
              </a:rPr>
              <a:t>flexible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00000"/>
                </a:solidFill>
              </a:rPr>
              <a:t>size</a:t>
            </a:r>
            <a:r>
              <a:rPr lang="en-US" altLang="en-US" sz="2000" dirty="0"/>
              <a:t> is indicated by a “</a:t>
            </a:r>
            <a:r>
              <a:rPr lang="en-US" altLang="en-US" sz="2000" dirty="0">
                <a:solidFill>
                  <a:srgbClr val="C00000"/>
                </a:solidFill>
              </a:rPr>
              <a:t>network mask</a:t>
            </a:r>
            <a:r>
              <a:rPr lang="en-US" altLang="en-US" sz="2000" dirty="0"/>
              <a:t>” and is called, or referred to as, the </a:t>
            </a:r>
            <a:r>
              <a:rPr lang="en-US" altLang="en-US" sz="2000" dirty="0">
                <a:solidFill>
                  <a:srgbClr val="C00000"/>
                </a:solidFill>
              </a:rPr>
              <a:t>network prefix </a:t>
            </a:r>
            <a:r>
              <a:rPr lang="en-US" altLang="en-US" sz="2000" dirty="0"/>
              <a:t>(more on that later)</a:t>
            </a:r>
          </a:p>
          <a:p>
            <a:endParaRPr lang="en-US" altLang="en-US" baseline="30000" dirty="0">
              <a:ea typeface="ＭＳ Ｐゴシック" charset="-128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title"/>
          </p:nvPr>
        </p:nvSpPr>
        <p:spPr>
          <a:xfrm>
            <a:off x="347241" y="-11250"/>
            <a:ext cx="8263359" cy="701298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Network number and host number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86826" y="2656473"/>
            <a:ext cx="6096000" cy="533400"/>
            <a:chOff x="1524000" y="3285335"/>
            <a:chExt cx="6096000" cy="533400"/>
          </a:xfrm>
        </p:grpSpPr>
        <p:sp>
          <p:nvSpPr>
            <p:cNvPr id="23555" name="Rectangle 4"/>
            <p:cNvSpPr>
              <a:spLocks noChangeArrowheads="1"/>
            </p:cNvSpPr>
            <p:nvPr/>
          </p:nvSpPr>
          <p:spPr bwMode="auto">
            <a:xfrm>
              <a:off x="1524000" y="3285335"/>
              <a:ext cx="3048000" cy="5334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prstShdw prst="shdw17" dist="17961" dir="2700000">
                <a:srgbClr val="7A7A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x-none" b="1" dirty="0">
                  <a:latin typeface="+mn-lt"/>
                </a:rPr>
                <a:t>network number</a:t>
              </a:r>
              <a:endParaRPr lang="en-US" altLang="x-none" dirty="0">
                <a:latin typeface="+mn-lt"/>
              </a:endParaRPr>
            </a:p>
          </p:txBody>
        </p:sp>
        <p:sp>
          <p:nvSpPr>
            <p:cNvPr id="23556" name="Rectangle 5"/>
            <p:cNvSpPr>
              <a:spLocks noChangeArrowheads="1"/>
            </p:cNvSpPr>
            <p:nvPr/>
          </p:nvSpPr>
          <p:spPr bwMode="auto">
            <a:xfrm>
              <a:off x="4572000" y="3285335"/>
              <a:ext cx="3048000" cy="5334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prstShdw prst="shdw17" dist="17961" dir="2700000">
                <a:srgbClr val="997A3D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b="1" dirty="0">
                  <a:latin typeface="+mn-lt"/>
                </a:rPr>
                <a:t>host number</a:t>
              </a:r>
            </a:p>
          </p:txBody>
        </p:sp>
      </p:grpSp>
      <p:pic>
        <p:nvPicPr>
          <p:cNvPr id="7" name="Picture 99" descr="underline_base">
            <a:extLst>
              <a:ext uri="{FF2B5EF4-FFF2-40B4-BE49-F238E27FC236}">
                <a16:creationId xmlns:a16="http://schemas.microsoft.com/office/drawing/2014/main" id="{4BE12BD9-4E06-454D-B67F-4910E28E541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1" y="650548"/>
            <a:ext cx="7975171" cy="16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249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17" y="197603"/>
            <a:ext cx="7772400" cy="6858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IP Dotted Decimal Notation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915400" cy="1919288"/>
          </a:xfrm>
        </p:spPr>
        <p:txBody>
          <a:bodyPr/>
          <a:lstStyle/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IP addresses are written in a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dotted decimal format</a:t>
            </a:r>
          </a:p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each byte is identified by a decimal number in the range [0….255] – 2</a:t>
            </a:r>
            <a:r>
              <a:rPr lang="en-US" altLang="en-US" baseline="30000" dirty="0">
                <a:ea typeface="ＭＳ Ｐゴシック" charset="-128"/>
              </a:rPr>
              <a:t>8</a:t>
            </a:r>
            <a:endParaRPr lang="en-US" altLang="en-US" b="1" dirty="0">
              <a:solidFill>
                <a:srgbClr val="0000FF"/>
              </a:solidFill>
              <a:latin typeface="Courier New" charset="0"/>
              <a:ea typeface="ＭＳ Ｐゴシック" charset="-128"/>
            </a:endParaRPr>
          </a:p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Example: 		      </a:t>
            </a: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1000" y="4267200"/>
            <a:ext cx="838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3" tIns="45717" rIns="91433" bIns="45717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3048000" y="3962400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Courier New" charset="0"/>
              </a:rPr>
              <a:t>10001111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219200" y="3962400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charset="0"/>
              </a:rPr>
              <a:t>10000000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4876800" y="3962400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charset="0"/>
              </a:rPr>
              <a:t>10001001</a:t>
            </a:r>
            <a:endParaRPr lang="en-US" altLang="en-US" b="1">
              <a:solidFill>
                <a:srgbClr val="0000FF"/>
              </a:solidFill>
              <a:latin typeface="Courier New" charset="0"/>
            </a:endParaRPr>
          </a:p>
        </p:txBody>
      </p:sp>
      <p:sp>
        <p:nvSpPr>
          <p:cNvPr id="22535" name="Rectangle 8"/>
          <p:cNvSpPr>
            <a:spLocks noChangeArrowheads="1"/>
          </p:cNvSpPr>
          <p:nvPr/>
        </p:nvSpPr>
        <p:spPr bwMode="auto">
          <a:xfrm>
            <a:off x="6705600" y="3962400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Courier New" charset="0"/>
              </a:rPr>
              <a:t>10010000</a:t>
            </a: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1447800" y="4343400"/>
            <a:ext cx="1295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/>
              <a:t>1</a:t>
            </a:r>
            <a:r>
              <a:rPr lang="en-US" altLang="en-US" baseline="30000"/>
              <a:t>st</a:t>
            </a:r>
            <a:r>
              <a:rPr lang="en-US" altLang="en-US"/>
              <a:t> Byte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 = 128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2537" name="Text Box 10"/>
          <p:cNvSpPr txBox="1">
            <a:spLocks noChangeArrowheads="1"/>
          </p:cNvSpPr>
          <p:nvPr/>
        </p:nvSpPr>
        <p:spPr bwMode="auto">
          <a:xfrm>
            <a:off x="3276600" y="4343400"/>
            <a:ext cx="1295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/>
              <a:t>2</a:t>
            </a:r>
            <a:r>
              <a:rPr lang="en-US" altLang="en-US" baseline="30000"/>
              <a:t>nd</a:t>
            </a:r>
            <a:r>
              <a:rPr lang="en-US" altLang="en-US"/>
              <a:t> Byte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 = 143</a:t>
            </a:r>
          </a:p>
        </p:txBody>
      </p:sp>
      <p:sp>
        <p:nvSpPr>
          <p:cNvPr id="22538" name="Text Box 11"/>
          <p:cNvSpPr txBox="1">
            <a:spLocks noChangeArrowheads="1"/>
          </p:cNvSpPr>
          <p:nvPr/>
        </p:nvSpPr>
        <p:spPr bwMode="auto">
          <a:xfrm>
            <a:off x="5105400" y="4343400"/>
            <a:ext cx="1295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/>
              <a:t>3</a:t>
            </a:r>
            <a:r>
              <a:rPr lang="en-US" altLang="en-US" baseline="30000"/>
              <a:t>rd</a:t>
            </a:r>
            <a:r>
              <a:rPr lang="en-US" altLang="en-US"/>
              <a:t> Byte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 = 137</a:t>
            </a:r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7010400" y="4343400"/>
            <a:ext cx="1295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/>
              <a:t>4</a:t>
            </a:r>
            <a:r>
              <a:rPr lang="en-US" altLang="en-US" baseline="30000"/>
              <a:t>th</a:t>
            </a:r>
            <a:r>
              <a:rPr lang="en-US" altLang="en-US"/>
              <a:t> Byte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 = 144</a:t>
            </a:r>
          </a:p>
        </p:txBody>
      </p:sp>
      <p:sp>
        <p:nvSpPr>
          <p:cNvPr id="22540" name="Text Box 13"/>
          <p:cNvSpPr txBox="1">
            <a:spLocks noChangeArrowheads="1"/>
          </p:cNvSpPr>
          <p:nvPr/>
        </p:nvSpPr>
        <p:spPr bwMode="auto">
          <a:xfrm>
            <a:off x="3048000" y="60198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/>
              <a:t>128.143.137.144</a:t>
            </a:r>
            <a:endParaRPr lang="en-US" altLang="en-US" dirty="0"/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>
            <a:off x="2362200" y="5334000"/>
            <a:ext cx="1295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Line 15"/>
          <p:cNvSpPr>
            <a:spLocks noChangeShapeType="1"/>
          </p:cNvSpPr>
          <p:nvPr/>
        </p:nvSpPr>
        <p:spPr bwMode="auto">
          <a:xfrm>
            <a:off x="4038600" y="5334000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H="1">
            <a:off x="5029200" y="5334000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Line 17"/>
          <p:cNvSpPr>
            <a:spLocks noChangeShapeType="1"/>
          </p:cNvSpPr>
          <p:nvPr/>
        </p:nvSpPr>
        <p:spPr bwMode="auto">
          <a:xfrm flipH="1">
            <a:off x="5715000" y="5334000"/>
            <a:ext cx="1752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99" descr="underline_base">
            <a:extLst>
              <a:ext uri="{FF2B5EF4-FFF2-40B4-BE49-F238E27FC236}">
                <a16:creationId xmlns:a16="http://schemas.microsoft.com/office/drawing/2014/main" id="{257FA7C1-7089-E146-BD6F-23C29AC7E6A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12801"/>
            <a:ext cx="6570133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800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2A1F-5991-5846-93A8-7A86B2F3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1" y="0"/>
            <a:ext cx="8467725" cy="489578"/>
          </a:xfrm>
        </p:spPr>
        <p:txBody>
          <a:bodyPr/>
          <a:lstStyle/>
          <a:p>
            <a:r>
              <a:rPr lang="en-US" sz="4000" dirty="0"/>
              <a:t>Network prefixes and network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10E52-108B-BC4C-A3A8-FF21B2EA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55" y="668976"/>
            <a:ext cx="8762163" cy="6026791"/>
          </a:xfrm>
        </p:spPr>
        <p:txBody>
          <a:bodyPr/>
          <a:lstStyle/>
          <a:p>
            <a:r>
              <a:rPr lang="en-US" altLang="en-US" sz="2200" dirty="0"/>
              <a:t>the </a:t>
            </a:r>
            <a:r>
              <a:rPr lang="en-US" altLang="en-US" sz="2200" dirty="0">
                <a:solidFill>
                  <a:srgbClr val="C00000"/>
                </a:solidFill>
              </a:rPr>
              <a:t>network number</a:t>
            </a:r>
            <a:r>
              <a:rPr lang="en-US" altLang="en-US" sz="2200" dirty="0"/>
              <a:t> is identified by a network mask</a:t>
            </a:r>
          </a:p>
          <a:p>
            <a:r>
              <a:rPr lang="en-US" altLang="en-US" sz="2200" dirty="0"/>
              <a:t>a </a:t>
            </a:r>
            <a:r>
              <a:rPr lang="en-US" altLang="en-US" sz="2200" dirty="0">
                <a:solidFill>
                  <a:srgbClr val="C00000"/>
                </a:solidFill>
              </a:rPr>
              <a:t>network mask</a:t>
            </a:r>
            <a:r>
              <a:rPr lang="en-US" altLang="en-US" sz="2200" dirty="0"/>
              <a:t> consists of contiguous “</a:t>
            </a:r>
            <a:r>
              <a:rPr lang="en-US" altLang="en-US" sz="2200" dirty="0">
                <a:solidFill>
                  <a:srgbClr val="C00000"/>
                </a:solidFill>
              </a:rPr>
              <a:t>1’s</a:t>
            </a:r>
            <a:r>
              <a:rPr lang="en-US" altLang="en-US" sz="2200" dirty="0"/>
              <a:t>” for the network number part and contiguous “0’s” for the host number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e.g., an IP address 143.12.10.1 has the network mask:</a:t>
            </a:r>
          </a:p>
          <a:p>
            <a:pPr marL="0" indent="0">
              <a:buNone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C00000"/>
                </a:solidFill>
              </a:rPr>
              <a:t>11111111.11111111.00000000.00000000 -&gt; 255.255.0.0</a:t>
            </a:r>
            <a:endParaRPr lang="en-US" altLang="en-US" sz="22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/>
              <a:t>Q: what is the network number for IP address 143.12.10.1?</a:t>
            </a:r>
          </a:p>
          <a:p>
            <a:pPr lvl="1"/>
            <a:r>
              <a:rPr lang="en-US" altLang="en-US" sz="2000" dirty="0"/>
              <a:t>A: if you </a:t>
            </a:r>
            <a:r>
              <a:rPr lang="en-US" altLang="en-US" sz="2000" dirty="0">
                <a:solidFill>
                  <a:srgbClr val="C00000"/>
                </a:solidFill>
              </a:rPr>
              <a:t>AND</a:t>
            </a:r>
            <a:r>
              <a:rPr lang="en-US" altLang="en-US" sz="2000" dirty="0"/>
              <a:t> the IP address and the network mask you get the network number.</a:t>
            </a:r>
          </a:p>
          <a:p>
            <a:r>
              <a:rPr lang="en-US" altLang="en-US" sz="2200" dirty="0"/>
              <a:t>Here 143.12.10.1 AND 255.255.0.0 -&gt; </a:t>
            </a:r>
            <a:r>
              <a:rPr lang="en-US" altLang="en-US" sz="2200" dirty="0">
                <a:solidFill>
                  <a:srgbClr val="C00000"/>
                </a:solidFill>
              </a:rPr>
              <a:t>143.12.0.0</a:t>
            </a:r>
          </a:p>
          <a:p>
            <a:r>
              <a:rPr lang="en-US" altLang="en-US" sz="2200" dirty="0"/>
              <a:t>to simplify IP address notation we use the prefix notation:</a:t>
            </a:r>
          </a:p>
          <a:p>
            <a:pPr lvl="1"/>
            <a:r>
              <a:rPr lang="en-US" altLang="en-US" sz="2200" dirty="0"/>
              <a:t>143.12.10.1</a:t>
            </a:r>
            <a:r>
              <a:rPr lang="en-US" altLang="en-US" sz="2200" dirty="0">
                <a:solidFill>
                  <a:srgbClr val="C00000"/>
                </a:solidFill>
              </a:rPr>
              <a:t>/x</a:t>
            </a:r>
          </a:p>
          <a:p>
            <a:pPr lvl="1"/>
            <a:r>
              <a:rPr lang="en-US" altLang="en-US" sz="2200" dirty="0">
                <a:solidFill>
                  <a:srgbClr val="C00000"/>
                </a:solidFill>
              </a:rPr>
              <a:t>/x</a:t>
            </a:r>
            <a:r>
              <a:rPr lang="en-US" altLang="en-US" sz="2200" dirty="0"/>
              <a:t> denotes the number of contiguous </a:t>
            </a:r>
            <a:r>
              <a:rPr lang="en-US" altLang="en-US" sz="2200" dirty="0">
                <a:solidFill>
                  <a:srgbClr val="C00000"/>
                </a:solidFill>
              </a:rPr>
              <a:t>“1’s” in the network mask </a:t>
            </a:r>
          </a:p>
          <a:p>
            <a:r>
              <a:rPr lang="en-US" altLang="en-US" sz="2200" dirty="0"/>
              <a:t>for our example 255.255.0.0 -&gt; x=16</a:t>
            </a:r>
          </a:p>
          <a:p>
            <a:r>
              <a:rPr lang="en-US" altLang="en-US" sz="2200" dirty="0"/>
              <a:t>an IP address is generally given as: 143.12.10.1/16</a:t>
            </a:r>
          </a:p>
          <a:p>
            <a:r>
              <a:rPr lang="en-US" altLang="en-US" sz="2200" dirty="0"/>
              <a:t>a host number of “</a:t>
            </a:r>
            <a:r>
              <a:rPr lang="en-US" altLang="en-US" sz="2200" dirty="0">
                <a:solidFill>
                  <a:srgbClr val="C00000"/>
                </a:solidFill>
              </a:rPr>
              <a:t>0</a:t>
            </a:r>
            <a:r>
              <a:rPr lang="en-US" altLang="en-US" sz="2200" dirty="0"/>
              <a:t>” refers to the network ID – </a:t>
            </a:r>
            <a:r>
              <a:rPr lang="en-US" altLang="en-US" sz="2200" dirty="0">
                <a:solidFill>
                  <a:srgbClr val="C00000"/>
                </a:solidFill>
              </a:rPr>
              <a:t>143.12.</a:t>
            </a:r>
            <a:r>
              <a:rPr lang="en-US" altLang="en-US" sz="2200" u="sng" dirty="0">
                <a:solidFill>
                  <a:srgbClr val="C00000"/>
                </a:solidFill>
              </a:rPr>
              <a:t>0.0</a:t>
            </a:r>
          </a:p>
          <a:p>
            <a:r>
              <a:rPr lang="en-US" altLang="en-US" sz="2200" dirty="0"/>
              <a:t>a host number of all “1” refers to network broadcast address - 143.12.</a:t>
            </a:r>
            <a:r>
              <a:rPr lang="en-US" altLang="en-US" sz="2200" dirty="0">
                <a:solidFill>
                  <a:srgbClr val="C00000"/>
                </a:solidFill>
              </a:rPr>
              <a:t>255.255 – </a:t>
            </a:r>
            <a:r>
              <a:rPr lang="en-US" altLang="en-US" sz="2200" dirty="0"/>
              <a:t>all hosts react to the all “1” address</a:t>
            </a:r>
          </a:p>
          <a:p>
            <a:endParaRPr lang="en-US" altLang="en-US" sz="22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43A5-CCC8-E14F-9773-881D3A8F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99" descr="underline_base">
            <a:extLst>
              <a:ext uri="{FF2B5EF4-FFF2-40B4-BE49-F238E27FC236}">
                <a16:creationId xmlns:a16="http://schemas.microsoft.com/office/drawing/2014/main" id="{72D0F91F-AA1C-AD45-BC4D-FB327CB00D0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2" y="541296"/>
            <a:ext cx="8347592" cy="11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242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5">
            <a:extLst>
              <a:ext uri="{FF2B5EF4-FFF2-40B4-BE49-F238E27FC236}">
                <a16:creationId xmlns:a16="http://schemas.microsoft.com/office/drawing/2014/main" id="{A4E5406F-6436-5C4A-837C-3DE79EC7B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799" y="0"/>
            <a:ext cx="8569325" cy="668867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Networks, Devices and IP Addresses</a:t>
            </a:r>
          </a:p>
        </p:txBody>
      </p:sp>
      <p:sp>
        <p:nvSpPr>
          <p:cNvPr id="82946" name="Rectangle 6">
            <a:extLst>
              <a:ext uri="{FF2B5EF4-FFF2-40B4-BE49-F238E27FC236}">
                <a16:creationId xmlns:a16="http://schemas.microsoft.com/office/drawing/2014/main" id="{B25B14D7-6043-6A43-B487-CF550296A30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8533" y="863601"/>
            <a:ext cx="4233334" cy="5858932"/>
          </a:xfrm>
        </p:spPr>
        <p:txBody>
          <a:bodyPr/>
          <a:lstStyle/>
          <a:p>
            <a:pPr marL="234950" indent="-234950"/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 – 32 bits: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marL="512763" lvl="1" indent="-163513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network number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- high order bits – assigned globally</a:t>
            </a:r>
          </a:p>
          <a:p>
            <a:pPr marL="512763" lvl="1" indent="-163513"/>
            <a:r>
              <a:rPr lang="en-US" altLang="en-US" dirty="0">
                <a:solidFill>
                  <a:schemeClr val="accent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host number 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- low order bits – assigned locally</a:t>
            </a:r>
          </a:p>
          <a:p>
            <a:pPr marL="234950" indent="-234950"/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 comprises</a:t>
            </a:r>
            <a:r>
              <a:rPr lang="en-US" altLang="ja-JP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 </a:t>
            </a:r>
            <a:r>
              <a:rPr lang="en-US" altLang="ja-JP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</a:t>
            </a:r>
            <a:r>
              <a:rPr lang="en-US" altLang="ja-JP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?</a:t>
            </a:r>
          </a:p>
          <a:p>
            <a:pPr marL="512763" lvl="1" indent="-163513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device addresses with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same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network number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166688" indent="-163513"/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what does it mean?</a:t>
            </a:r>
          </a:p>
          <a:p>
            <a:pPr marL="512763" lvl="1" indent="-163513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devices on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same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network can physically reach each other </a:t>
            </a: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without help of a router 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(they can directly ARP each other)</a:t>
            </a:r>
          </a:p>
          <a:p>
            <a:pPr marL="166688" indent="-163513"/>
            <a:r>
              <a:rPr lang="en-US" altLang="en-US" sz="2400" i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a </a:t>
            </a:r>
            <a:r>
              <a:rPr lang="en-US" altLang="en-US" sz="2400" i="1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router</a:t>
            </a:r>
            <a:r>
              <a:rPr lang="en-US" altLang="en-US" sz="2400" i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is required to send data from </a:t>
            </a:r>
            <a:r>
              <a:rPr lang="en-US" altLang="en-US" sz="2400" i="1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one</a:t>
            </a:r>
            <a:r>
              <a:rPr lang="en-US" altLang="en-US" sz="2400" i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network </a:t>
            </a:r>
            <a:r>
              <a:rPr lang="en-US" altLang="en-US" sz="2400" i="1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to</a:t>
            </a:r>
            <a:r>
              <a:rPr lang="en-US" altLang="en-US" sz="2400" i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another </a:t>
            </a:r>
          </a:p>
        </p:txBody>
      </p:sp>
      <p:sp>
        <p:nvSpPr>
          <p:cNvPr id="82947" name="Text Box 56">
            <a:extLst>
              <a:ext uri="{FF2B5EF4-FFF2-40B4-BE49-F238E27FC236}">
                <a16:creationId xmlns:a16="http://schemas.microsoft.com/office/drawing/2014/main" id="{CDE999FB-6EE9-6C42-B51A-AC59DC74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434" y="5385330"/>
            <a:ext cx="31758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3 interconnected networks</a:t>
            </a:r>
          </a:p>
        </p:txBody>
      </p:sp>
      <p:pic>
        <p:nvPicPr>
          <p:cNvPr id="82948" name="Picture 59" descr="underline_base">
            <a:extLst>
              <a:ext uri="{FF2B5EF4-FFF2-40B4-BE49-F238E27FC236}">
                <a16:creationId xmlns:a16="http://schemas.microsoft.com/office/drawing/2014/main" id="{C53900DA-6248-D048-84E4-6BD4D3FFE94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562148"/>
            <a:ext cx="7700735" cy="15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Freeform 140">
            <a:extLst>
              <a:ext uri="{FF2B5EF4-FFF2-40B4-BE49-F238E27FC236}">
                <a16:creationId xmlns:a16="http://schemas.microsoft.com/office/drawing/2014/main" id="{234D722D-B2B6-0444-BF27-A66940A00A7D}"/>
              </a:ext>
            </a:extLst>
          </p:cNvPr>
          <p:cNvSpPr>
            <a:spLocks/>
          </p:cNvSpPr>
          <p:nvPr/>
        </p:nvSpPr>
        <p:spPr bwMode="auto">
          <a:xfrm>
            <a:off x="4378325" y="1293813"/>
            <a:ext cx="1941513" cy="2049462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Freeform 141">
            <a:extLst>
              <a:ext uri="{FF2B5EF4-FFF2-40B4-BE49-F238E27FC236}">
                <a16:creationId xmlns:a16="http://schemas.microsoft.com/office/drawing/2014/main" id="{B9C8AE75-CC83-244C-BF5A-4787EBF845E6}"/>
              </a:ext>
            </a:extLst>
          </p:cNvPr>
          <p:cNvSpPr>
            <a:spLocks/>
          </p:cNvSpPr>
          <p:nvPr/>
        </p:nvSpPr>
        <p:spPr bwMode="auto">
          <a:xfrm>
            <a:off x="6905625" y="1603375"/>
            <a:ext cx="1906588" cy="1958975"/>
          </a:xfrm>
          <a:custGeom>
            <a:avLst/>
            <a:gdLst>
              <a:gd name="T0" fmla="*/ 2147483647 w 1201"/>
              <a:gd name="T1" fmla="*/ 2147483647 h 1234"/>
              <a:gd name="T2" fmla="*/ 2147483647 w 1201"/>
              <a:gd name="T3" fmla="*/ 2147483647 h 1234"/>
              <a:gd name="T4" fmla="*/ 2147483647 w 1201"/>
              <a:gd name="T5" fmla="*/ 2147483647 h 1234"/>
              <a:gd name="T6" fmla="*/ 2147483647 w 1201"/>
              <a:gd name="T7" fmla="*/ 2147483647 h 1234"/>
              <a:gd name="T8" fmla="*/ 2147483647 w 1201"/>
              <a:gd name="T9" fmla="*/ 2147483647 h 1234"/>
              <a:gd name="T10" fmla="*/ 2147483647 w 1201"/>
              <a:gd name="T11" fmla="*/ 2147483647 h 1234"/>
              <a:gd name="T12" fmla="*/ 2147483647 w 1201"/>
              <a:gd name="T13" fmla="*/ 2147483647 h 1234"/>
              <a:gd name="T14" fmla="*/ 2147483647 w 1201"/>
              <a:gd name="T15" fmla="*/ 2147483647 h 1234"/>
              <a:gd name="T16" fmla="*/ 2147483647 w 1201"/>
              <a:gd name="T17" fmla="*/ 2147483647 h 1234"/>
              <a:gd name="T18" fmla="*/ 2147483647 w 1201"/>
              <a:gd name="T19" fmla="*/ 2147483647 h 1234"/>
              <a:gd name="T20" fmla="*/ 2147483647 w 1201"/>
              <a:gd name="T21" fmla="*/ 2147483647 h 1234"/>
              <a:gd name="T22" fmla="*/ 2147483647 w 1201"/>
              <a:gd name="T23" fmla="*/ 2147483647 h 1234"/>
              <a:gd name="T24" fmla="*/ 2147483647 w 1201"/>
              <a:gd name="T25" fmla="*/ 2147483647 h 1234"/>
              <a:gd name="T26" fmla="*/ 2147483647 w 1201"/>
              <a:gd name="T27" fmla="*/ 2147483647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Freeform 142">
            <a:extLst>
              <a:ext uri="{FF2B5EF4-FFF2-40B4-BE49-F238E27FC236}">
                <a16:creationId xmlns:a16="http://schemas.microsoft.com/office/drawing/2014/main" id="{712ED754-2D1F-B94D-BD97-4EBFF97CEEC2}"/>
              </a:ext>
            </a:extLst>
          </p:cNvPr>
          <p:cNvSpPr>
            <a:spLocks/>
          </p:cNvSpPr>
          <p:nvPr/>
        </p:nvSpPr>
        <p:spPr bwMode="auto">
          <a:xfrm>
            <a:off x="5578475" y="3036888"/>
            <a:ext cx="2041525" cy="1979612"/>
          </a:xfrm>
          <a:custGeom>
            <a:avLst/>
            <a:gdLst>
              <a:gd name="T0" fmla="*/ 2147483647 w 1286"/>
              <a:gd name="T1" fmla="*/ 2147483647 h 1247"/>
              <a:gd name="T2" fmla="*/ 2147483647 w 1286"/>
              <a:gd name="T3" fmla="*/ 2147483647 h 1247"/>
              <a:gd name="T4" fmla="*/ 2147483647 w 1286"/>
              <a:gd name="T5" fmla="*/ 2147483647 h 1247"/>
              <a:gd name="T6" fmla="*/ 2147483647 w 1286"/>
              <a:gd name="T7" fmla="*/ 2147483647 h 1247"/>
              <a:gd name="T8" fmla="*/ 2147483647 w 1286"/>
              <a:gd name="T9" fmla="*/ 2147483647 h 1247"/>
              <a:gd name="T10" fmla="*/ 2147483647 w 1286"/>
              <a:gd name="T11" fmla="*/ 2147483647 h 1247"/>
              <a:gd name="T12" fmla="*/ 2147483647 w 1286"/>
              <a:gd name="T13" fmla="*/ 2147483647 h 1247"/>
              <a:gd name="T14" fmla="*/ 2147483647 w 1286"/>
              <a:gd name="T15" fmla="*/ 2147483647 h 1247"/>
              <a:gd name="T16" fmla="*/ 2147483647 w 1286"/>
              <a:gd name="T17" fmla="*/ 2147483647 h 1247"/>
              <a:gd name="T18" fmla="*/ 2147483647 w 1286"/>
              <a:gd name="T19" fmla="*/ 2147483647 h 1247"/>
              <a:gd name="T20" fmla="*/ 2147483647 w 1286"/>
              <a:gd name="T21" fmla="*/ 2147483647 h 1247"/>
              <a:gd name="T22" fmla="*/ 2147483647 w 1286"/>
              <a:gd name="T23" fmla="*/ 2147483647 h 1247"/>
              <a:gd name="T24" fmla="*/ 2147483647 w 1286"/>
              <a:gd name="T25" fmla="*/ 2147483647 h 1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6"/>
              <a:gd name="T40" fmla="*/ 0 h 1247"/>
              <a:gd name="T41" fmla="*/ 1286 w 1286"/>
              <a:gd name="T42" fmla="*/ 1247 h 1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6" h="1247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143">
            <a:extLst>
              <a:ext uri="{FF2B5EF4-FFF2-40B4-BE49-F238E27FC236}">
                <a16:creationId xmlns:a16="http://schemas.microsoft.com/office/drawing/2014/main" id="{B37E7435-D6D1-5542-BBC6-5FB3D804F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449" y="1866900"/>
            <a:ext cx="295276" cy="209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145">
            <a:extLst>
              <a:ext uri="{FF2B5EF4-FFF2-40B4-BE49-F238E27FC236}">
                <a16:creationId xmlns:a16="http://schemas.microsoft.com/office/drawing/2014/main" id="{73948B12-CE90-8841-927E-EDE58D500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2463799"/>
            <a:ext cx="349250" cy="1449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46">
            <a:extLst>
              <a:ext uri="{FF2B5EF4-FFF2-40B4-BE49-F238E27FC236}">
                <a16:creationId xmlns:a16="http://schemas.microsoft.com/office/drawing/2014/main" id="{BDF6BCCC-7D37-874E-9012-F084CDC89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6025" y="2776537"/>
            <a:ext cx="266700" cy="3111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47">
            <a:extLst>
              <a:ext uri="{FF2B5EF4-FFF2-40B4-BE49-F238E27FC236}">
                <a16:creationId xmlns:a16="http://schemas.microsoft.com/office/drawing/2014/main" id="{430F267A-F3F1-D14F-8FFB-A881B28B1C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662238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Text Box 148">
            <a:extLst>
              <a:ext uri="{FF2B5EF4-FFF2-40B4-BE49-F238E27FC236}">
                <a16:creationId xmlns:a16="http://schemas.microsoft.com/office/drawing/2014/main" id="{BD0ECF72-C3AD-4745-848E-A0DBCAF35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14906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223.1.1</a:t>
            </a:r>
            <a:r>
              <a:rPr lang="en-US" altLang="en-US" sz="1600" dirty="0"/>
              <a:t>.</a:t>
            </a:r>
            <a:r>
              <a:rPr lang="en-US" altLang="en-US" sz="1600" dirty="0">
                <a:solidFill>
                  <a:schemeClr val="accent1"/>
                </a:solidFill>
              </a:rPr>
              <a:t>1</a:t>
            </a:r>
            <a:endParaRPr lang="en-US" altLang="en-US" sz="18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82958" name="Text Box 149">
            <a:extLst>
              <a:ext uri="{FF2B5EF4-FFF2-40B4-BE49-F238E27FC236}">
                <a16:creationId xmlns:a16="http://schemas.microsoft.com/office/drawing/2014/main" id="{3DF09C19-EB54-5F43-A07B-DE2C47699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31162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223.1.1</a:t>
            </a:r>
            <a:r>
              <a:rPr lang="en-US" altLang="en-US" sz="1600" dirty="0"/>
              <a:t>.</a:t>
            </a:r>
            <a:r>
              <a:rPr lang="en-US" altLang="en-US" sz="1600" dirty="0">
                <a:solidFill>
                  <a:schemeClr val="accent1"/>
                </a:solidFill>
              </a:rPr>
              <a:t>3</a:t>
            </a:r>
            <a:endParaRPr lang="en-US" altLang="en-US" sz="18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82959" name="Text Box 150">
            <a:extLst>
              <a:ext uri="{FF2B5EF4-FFF2-40B4-BE49-F238E27FC236}">
                <a16:creationId xmlns:a16="http://schemas.microsoft.com/office/drawing/2014/main" id="{B6E4E521-339E-8B45-BC38-EA95D766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23558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223.1.1</a:t>
            </a:r>
            <a:r>
              <a:rPr lang="en-US" altLang="en-US" sz="1600" dirty="0"/>
              <a:t>.4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60" name="Line 151">
            <a:extLst>
              <a:ext uri="{FF2B5EF4-FFF2-40B4-BE49-F238E27FC236}">
                <a16:creationId xmlns:a16="http://schemas.microsoft.com/office/drawing/2014/main" id="{4C4476A3-4B6B-7744-88EB-370BA67B4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Text Box 152">
            <a:extLst>
              <a:ext uri="{FF2B5EF4-FFF2-40B4-BE49-F238E27FC236}">
                <a16:creationId xmlns:a16="http://schemas.microsoft.com/office/drawing/2014/main" id="{DA6C582D-5FAB-9545-A911-F69422045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825" y="23574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223.1.2</a:t>
            </a:r>
            <a:r>
              <a:rPr lang="en-US" altLang="en-US" sz="1600" dirty="0"/>
              <a:t>.9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62" name="Line 154">
            <a:extLst>
              <a:ext uri="{FF2B5EF4-FFF2-40B4-BE49-F238E27FC236}">
                <a16:creationId xmlns:a16="http://schemas.microsoft.com/office/drawing/2014/main" id="{7741BC5A-3AD1-C542-9D9D-CBF71C8E0E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4" y="2268451"/>
            <a:ext cx="282085" cy="2274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Line 155">
            <a:extLst>
              <a:ext uri="{FF2B5EF4-FFF2-40B4-BE49-F238E27FC236}">
                <a16:creationId xmlns:a16="http://schemas.microsoft.com/office/drawing/2014/main" id="{0703DADD-070E-754E-99CF-7D89F0FAB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6635" y="2706408"/>
            <a:ext cx="261675" cy="4489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Line 156">
            <a:extLst>
              <a:ext uri="{FF2B5EF4-FFF2-40B4-BE49-F238E27FC236}">
                <a16:creationId xmlns:a16="http://schemas.microsoft.com/office/drawing/2014/main" id="{9A103AC1-E6D9-0044-8BD8-3DA13988E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Line 158">
            <a:extLst>
              <a:ext uri="{FF2B5EF4-FFF2-40B4-BE49-F238E27FC236}">
                <a16:creationId xmlns:a16="http://schemas.microsoft.com/office/drawing/2014/main" id="{C8F0ED0B-B840-4C4D-AD9C-D5C6897626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7099" y="4215498"/>
            <a:ext cx="581026" cy="3057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Line 159">
            <a:extLst>
              <a:ext uri="{FF2B5EF4-FFF2-40B4-BE49-F238E27FC236}">
                <a16:creationId xmlns:a16="http://schemas.microsoft.com/office/drawing/2014/main" id="{99950A13-CB0A-0744-A9CD-AAE0FAC9CC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68438" y="4189414"/>
            <a:ext cx="414999" cy="3365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Text Box 160">
            <a:extLst>
              <a:ext uri="{FF2B5EF4-FFF2-40B4-BE49-F238E27FC236}">
                <a16:creationId xmlns:a16="http://schemas.microsoft.com/office/drawing/2014/main" id="{AC2F15BD-7435-7A41-AD5B-2E8E86D34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9" y="42894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223.1.3</a:t>
            </a:r>
            <a:r>
              <a:rPr lang="en-US" altLang="en-US" sz="1600" dirty="0"/>
              <a:t>.2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68" name="Text Box 161">
            <a:extLst>
              <a:ext uri="{FF2B5EF4-FFF2-40B4-BE49-F238E27FC236}">
                <a16:creationId xmlns:a16="http://schemas.microsoft.com/office/drawing/2014/main" id="{7007EBA0-A95D-EA43-B7F7-674323096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211" y="4343029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223.1.3</a:t>
            </a:r>
            <a:r>
              <a:rPr lang="en-US" altLang="en-US" sz="1600" dirty="0"/>
              <a:t>.1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grpSp>
        <p:nvGrpSpPr>
          <p:cNvPr id="82969" name="Group 162">
            <a:extLst>
              <a:ext uri="{FF2B5EF4-FFF2-40B4-BE49-F238E27FC236}">
                <a16:creationId xmlns:a16="http://schemas.microsoft.com/office/drawing/2014/main" id="{20FA957D-4631-BB4A-9A6F-60406BEC4957}"/>
              </a:ext>
            </a:extLst>
          </p:cNvPr>
          <p:cNvGrpSpPr>
            <a:grpSpLocks/>
          </p:cNvGrpSpPr>
          <p:nvPr/>
        </p:nvGrpSpPr>
        <p:grpSpPr bwMode="auto">
          <a:xfrm>
            <a:off x="4373563" y="1517650"/>
            <a:ext cx="641350" cy="558800"/>
            <a:chOff x="-44" y="1473"/>
            <a:chExt cx="981" cy="1105"/>
          </a:xfrm>
        </p:grpSpPr>
        <p:pic>
          <p:nvPicPr>
            <p:cNvPr id="83010" name="Picture 163" descr="desktop_computer_stylized_medium">
              <a:extLst>
                <a:ext uri="{FF2B5EF4-FFF2-40B4-BE49-F238E27FC236}">
                  <a16:creationId xmlns:a16="http://schemas.microsoft.com/office/drawing/2014/main" id="{16BBCF25-112D-E54A-A9B8-437F672C7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11" name="Freeform 164">
              <a:extLst>
                <a:ext uri="{FF2B5EF4-FFF2-40B4-BE49-F238E27FC236}">
                  <a16:creationId xmlns:a16="http://schemas.microsoft.com/office/drawing/2014/main" id="{5CC0D501-D2B4-DC45-8390-783452BDBD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0" name="Group 165">
            <a:extLst>
              <a:ext uri="{FF2B5EF4-FFF2-40B4-BE49-F238E27FC236}">
                <a16:creationId xmlns:a16="http://schemas.microsoft.com/office/drawing/2014/main" id="{ED3BE462-BE48-6D4A-A909-8C668FB0DA9C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83008" name="Picture 166" descr="desktop_computer_stylized_medium">
              <a:extLst>
                <a:ext uri="{FF2B5EF4-FFF2-40B4-BE49-F238E27FC236}">
                  <a16:creationId xmlns:a16="http://schemas.microsoft.com/office/drawing/2014/main" id="{21360E2F-E9D8-584C-AEEC-B1A45D1B3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09" name="Freeform 167">
              <a:extLst>
                <a:ext uri="{FF2B5EF4-FFF2-40B4-BE49-F238E27FC236}">
                  <a16:creationId xmlns:a16="http://schemas.microsoft.com/office/drawing/2014/main" id="{E32BFE06-F673-5141-ABF7-C6528CEAC2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1" name="Group 168">
            <a:extLst>
              <a:ext uri="{FF2B5EF4-FFF2-40B4-BE49-F238E27FC236}">
                <a16:creationId xmlns:a16="http://schemas.microsoft.com/office/drawing/2014/main" id="{D951FAE3-29FF-644A-BBCC-3D65622C30B7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83006" name="Picture 169" descr="desktop_computer_stylized_medium">
              <a:extLst>
                <a:ext uri="{FF2B5EF4-FFF2-40B4-BE49-F238E27FC236}">
                  <a16:creationId xmlns:a16="http://schemas.microsoft.com/office/drawing/2014/main" id="{A54DCF2F-F590-C747-862F-2F8350192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07" name="Freeform 170">
              <a:extLst>
                <a:ext uri="{FF2B5EF4-FFF2-40B4-BE49-F238E27FC236}">
                  <a16:creationId xmlns:a16="http://schemas.microsoft.com/office/drawing/2014/main" id="{BC4A8621-57EE-1049-97C9-DAF477EA16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2" name="Group 171">
            <a:extLst>
              <a:ext uri="{FF2B5EF4-FFF2-40B4-BE49-F238E27FC236}">
                <a16:creationId xmlns:a16="http://schemas.microsoft.com/office/drawing/2014/main" id="{9A9255D5-2C2E-524E-8CA1-A31B8AD1543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05775" y="1685925"/>
            <a:ext cx="641350" cy="558800"/>
            <a:chOff x="-44" y="1473"/>
            <a:chExt cx="981" cy="1105"/>
          </a:xfrm>
        </p:grpSpPr>
        <p:pic>
          <p:nvPicPr>
            <p:cNvPr id="83004" name="Picture 172" descr="desktop_computer_stylized_medium">
              <a:extLst>
                <a:ext uri="{FF2B5EF4-FFF2-40B4-BE49-F238E27FC236}">
                  <a16:creationId xmlns:a16="http://schemas.microsoft.com/office/drawing/2014/main" id="{CF878261-E65D-744B-AA37-3122E280C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05" name="Freeform 173">
              <a:extLst>
                <a:ext uri="{FF2B5EF4-FFF2-40B4-BE49-F238E27FC236}">
                  <a16:creationId xmlns:a16="http://schemas.microsoft.com/office/drawing/2014/main" id="{86BEBBDE-C225-1548-A600-AF98B467AC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3" name="Group 174">
            <a:extLst>
              <a:ext uri="{FF2B5EF4-FFF2-40B4-BE49-F238E27FC236}">
                <a16:creationId xmlns:a16="http://schemas.microsoft.com/office/drawing/2014/main" id="{D7682B33-638E-3546-B65E-B9587F2D375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80388" y="2965450"/>
            <a:ext cx="641350" cy="558800"/>
            <a:chOff x="-44" y="1473"/>
            <a:chExt cx="981" cy="1105"/>
          </a:xfrm>
        </p:grpSpPr>
        <p:pic>
          <p:nvPicPr>
            <p:cNvPr id="83002" name="Picture 175" descr="desktop_computer_stylized_medium">
              <a:extLst>
                <a:ext uri="{FF2B5EF4-FFF2-40B4-BE49-F238E27FC236}">
                  <a16:creationId xmlns:a16="http://schemas.microsoft.com/office/drawing/2014/main" id="{74A7AC77-9D5B-3D47-A3CC-8D18F2D98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03" name="Freeform 176">
              <a:extLst>
                <a:ext uri="{FF2B5EF4-FFF2-40B4-BE49-F238E27FC236}">
                  <a16:creationId xmlns:a16="http://schemas.microsoft.com/office/drawing/2014/main" id="{D79BECBC-C9A5-E140-B8CE-1358A56820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4" name="Group 177">
            <a:extLst>
              <a:ext uri="{FF2B5EF4-FFF2-40B4-BE49-F238E27FC236}">
                <a16:creationId xmlns:a16="http://schemas.microsoft.com/office/drawing/2014/main" id="{7A76FA5E-79A7-434B-8854-9F9B0AAF8BA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83000" name="Picture 178" descr="desktop_computer_stylized_medium">
              <a:extLst>
                <a:ext uri="{FF2B5EF4-FFF2-40B4-BE49-F238E27FC236}">
                  <a16:creationId xmlns:a16="http://schemas.microsoft.com/office/drawing/2014/main" id="{72E6C87B-AC43-4D48-BFF5-4BB5C6EEE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01" name="Freeform 179">
              <a:extLst>
                <a:ext uri="{FF2B5EF4-FFF2-40B4-BE49-F238E27FC236}">
                  <a16:creationId xmlns:a16="http://schemas.microsoft.com/office/drawing/2014/main" id="{6232883E-4778-9D44-B8A3-502A5B25BF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5" name="Group 180">
            <a:extLst>
              <a:ext uri="{FF2B5EF4-FFF2-40B4-BE49-F238E27FC236}">
                <a16:creationId xmlns:a16="http://schemas.microsoft.com/office/drawing/2014/main" id="{04B43760-1EF1-3B45-8EE3-B953785C4C8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64417" y="4530725"/>
            <a:ext cx="641350" cy="558800"/>
            <a:chOff x="-44" y="1473"/>
            <a:chExt cx="981" cy="1105"/>
          </a:xfrm>
        </p:grpSpPr>
        <p:pic>
          <p:nvPicPr>
            <p:cNvPr id="82998" name="Picture 181" descr="desktop_computer_stylized_medium">
              <a:extLst>
                <a:ext uri="{FF2B5EF4-FFF2-40B4-BE49-F238E27FC236}">
                  <a16:creationId xmlns:a16="http://schemas.microsoft.com/office/drawing/2014/main" id="{B0B70273-D06C-3449-BB60-BF60F95AB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99" name="Freeform 182">
              <a:extLst>
                <a:ext uri="{FF2B5EF4-FFF2-40B4-BE49-F238E27FC236}">
                  <a16:creationId xmlns:a16="http://schemas.microsoft.com/office/drawing/2014/main" id="{190FAC77-2BE5-0E44-B732-A00A260D58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976" name="Group 183">
            <a:extLst>
              <a:ext uri="{FF2B5EF4-FFF2-40B4-BE49-F238E27FC236}">
                <a16:creationId xmlns:a16="http://schemas.microsoft.com/office/drawing/2014/main" id="{4850037F-95E1-D74F-9099-B4796C33C990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82990" name="Oval 407">
              <a:extLst>
                <a:ext uri="{FF2B5EF4-FFF2-40B4-BE49-F238E27FC236}">
                  <a16:creationId xmlns:a16="http://schemas.microsoft.com/office/drawing/2014/main" id="{DC37FB09-7F3A-5342-805F-661D1F2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2991" name="Rectangle 410">
              <a:extLst>
                <a:ext uri="{FF2B5EF4-FFF2-40B4-BE49-F238E27FC236}">
                  <a16:creationId xmlns:a16="http://schemas.microsoft.com/office/drawing/2014/main" id="{1D3F7E37-D8FC-CA47-A265-664CB3EC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2992" name="Oval 411">
              <a:extLst>
                <a:ext uri="{FF2B5EF4-FFF2-40B4-BE49-F238E27FC236}">
                  <a16:creationId xmlns:a16="http://schemas.microsoft.com/office/drawing/2014/main" id="{1BEE790B-B8F6-C94E-BA4F-3E5A45E3C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2993" name="Group 187">
              <a:extLst>
                <a:ext uri="{FF2B5EF4-FFF2-40B4-BE49-F238E27FC236}">
                  <a16:creationId xmlns:a16="http://schemas.microsoft.com/office/drawing/2014/main" id="{5DDBBE3B-4422-4640-B3E5-382405469E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2996" name="Freeform 188">
                <a:extLst>
                  <a:ext uri="{FF2B5EF4-FFF2-40B4-BE49-F238E27FC236}">
                    <a16:creationId xmlns:a16="http://schemas.microsoft.com/office/drawing/2014/main" id="{A3F43B40-F819-494D-9D2D-BAF5E14E7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97" name="Freeform 189">
                <a:extLst>
                  <a:ext uri="{FF2B5EF4-FFF2-40B4-BE49-F238E27FC236}">
                    <a16:creationId xmlns:a16="http://schemas.microsoft.com/office/drawing/2014/main" id="{1E1A088B-D66D-FA4D-9A41-E16C96AC8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994" name="Line 190">
              <a:extLst>
                <a:ext uri="{FF2B5EF4-FFF2-40B4-BE49-F238E27FC236}">
                  <a16:creationId xmlns:a16="http://schemas.microsoft.com/office/drawing/2014/main" id="{F6972B10-0F80-2E4F-87DE-DE5F96A7B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5" name="Line 191">
              <a:extLst>
                <a:ext uri="{FF2B5EF4-FFF2-40B4-BE49-F238E27FC236}">
                  <a16:creationId xmlns:a16="http://schemas.microsoft.com/office/drawing/2014/main" id="{87E4AE95-DE54-FA48-B82E-0CDF58B18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977" name="Group 192">
            <a:extLst>
              <a:ext uri="{FF2B5EF4-FFF2-40B4-BE49-F238E27FC236}">
                <a16:creationId xmlns:a16="http://schemas.microsoft.com/office/drawing/2014/main" id="{82440423-CDB0-C841-A229-B494941EB2AF}"/>
              </a:ext>
            </a:extLst>
          </p:cNvPr>
          <p:cNvGrpSpPr>
            <a:grpSpLocks/>
          </p:cNvGrpSpPr>
          <p:nvPr/>
        </p:nvGrpSpPr>
        <p:grpSpPr bwMode="auto">
          <a:xfrm>
            <a:off x="6850078" y="3529013"/>
            <a:ext cx="1706566" cy="573087"/>
            <a:chOff x="4758" y="3508"/>
            <a:chExt cx="1075" cy="361"/>
          </a:xfrm>
        </p:grpSpPr>
        <p:sp>
          <p:nvSpPr>
            <p:cNvPr id="82988" name="Text Box 193">
              <a:extLst>
                <a:ext uri="{FF2B5EF4-FFF2-40B4-BE49-F238E27FC236}">
                  <a16:creationId xmlns:a16="http://schemas.microsoft.com/office/drawing/2014/main" id="{EA850227-BC24-664B-BF7B-78A6807B1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" y="3508"/>
              <a:ext cx="9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solidFill>
                    <a:srgbClr val="CC0000"/>
                  </a:solidFill>
                </a:rPr>
                <a:t>Net 223.1.3.0</a:t>
              </a:r>
            </a:p>
          </p:txBody>
        </p:sp>
        <p:sp>
          <p:nvSpPr>
            <p:cNvPr id="82989" name="Line 194">
              <a:extLst>
                <a:ext uri="{FF2B5EF4-FFF2-40B4-BE49-F238E27FC236}">
                  <a16:creationId xmlns:a16="http://schemas.microsoft.com/office/drawing/2014/main" id="{5154CC49-B588-4147-A38D-2D6DED19F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8" y="3677"/>
              <a:ext cx="108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978" name="Rectangle 195">
            <a:extLst>
              <a:ext uri="{FF2B5EF4-FFF2-40B4-BE49-F238E27FC236}">
                <a16:creationId xmlns:a16="http://schemas.microsoft.com/office/drawing/2014/main" id="{3A5BE5BA-BA1E-C548-BECD-62ACECE90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216376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2979" name="Text Box 196">
            <a:extLst>
              <a:ext uri="{FF2B5EF4-FFF2-40B4-BE49-F238E27FC236}">
                <a16:creationId xmlns:a16="http://schemas.microsoft.com/office/drawing/2014/main" id="{A021CBA7-C581-804C-BF4D-D91952009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21336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223.1.1</a:t>
            </a:r>
            <a:r>
              <a:rPr lang="en-US" altLang="en-US" sz="1600" dirty="0"/>
              <a:t>.</a:t>
            </a:r>
            <a:r>
              <a:rPr lang="en-US" altLang="en-US" sz="1600" dirty="0">
                <a:solidFill>
                  <a:schemeClr val="accent1"/>
                </a:solidFill>
              </a:rPr>
              <a:t>2</a:t>
            </a:r>
            <a:endParaRPr lang="en-US" altLang="en-US" sz="1800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82982" name="Rectangle 199">
            <a:extLst>
              <a:ext uri="{FF2B5EF4-FFF2-40B4-BE49-F238E27FC236}">
                <a16:creationId xmlns:a16="http://schemas.microsoft.com/office/drawing/2014/main" id="{FB52F18F-6E66-1D40-AE50-E9CEEB62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313531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82983" name="Text Box 200">
            <a:extLst>
              <a:ext uri="{FF2B5EF4-FFF2-40B4-BE49-F238E27FC236}">
                <a16:creationId xmlns:a16="http://schemas.microsoft.com/office/drawing/2014/main" id="{419FAC43-8641-C644-92C2-084D05838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097213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223.1.3</a:t>
            </a:r>
            <a:r>
              <a:rPr lang="en-US" altLang="en-US" sz="1600" dirty="0"/>
              <a:t>.27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84" name="Text Box 201">
            <a:extLst>
              <a:ext uri="{FF2B5EF4-FFF2-40B4-BE49-F238E27FC236}">
                <a16:creationId xmlns:a16="http://schemas.microsoft.com/office/drawing/2014/main" id="{209318DF-1A9A-8C48-B298-C011ADAEF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650" y="3099116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223.1.2</a:t>
            </a:r>
            <a:r>
              <a:rPr lang="en-US" altLang="en-US" sz="1600" dirty="0"/>
              <a:t>.2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85" name="Text Box 202">
            <a:extLst>
              <a:ext uri="{FF2B5EF4-FFF2-40B4-BE49-F238E27FC236}">
                <a16:creationId xmlns:a16="http://schemas.microsoft.com/office/drawing/2014/main" id="{4A7CB44B-B479-D542-A890-325BE9C7A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336" y="17970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C00000"/>
                </a:solidFill>
              </a:rPr>
              <a:t>223.1.2</a:t>
            </a:r>
            <a:r>
              <a:rPr lang="en-US" altLang="en-US" sz="1600" dirty="0"/>
              <a:t>.1</a:t>
            </a:r>
            <a:endParaRPr lang="en-US" altLang="en-US" sz="1800" dirty="0">
              <a:latin typeface="Comic Sans MS" panose="030F0902030302020204" pitchFamily="66" charset="0"/>
            </a:endParaRPr>
          </a:p>
        </p:txBody>
      </p:sp>
      <p:sp>
        <p:nvSpPr>
          <p:cNvPr id="82986" name="Slide Number Placeholder 5">
            <a:extLst>
              <a:ext uri="{FF2B5EF4-FFF2-40B4-BE49-F238E27FC236}">
                <a16:creationId xmlns:a16="http://schemas.microsoft.com/office/drawing/2014/main" id="{D1954CB4-D37E-9240-A4D4-4103C5EC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3D01480E-4B04-0242-81BD-429B8AC73CF1}" type="slidenum">
              <a:rPr lang="en-US" altLang="en-US" sz="1200">
                <a:latin typeface="Tahoma" panose="020B0604030504040204" pitchFamily="34" charset="0"/>
              </a:rPr>
              <a:pPr/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2987" name="Footer Placeholder 2">
            <a:extLst>
              <a:ext uri="{FF2B5EF4-FFF2-40B4-BE49-F238E27FC236}">
                <a16:creationId xmlns:a16="http://schemas.microsoft.com/office/drawing/2014/main" id="{AEBF0187-D153-1C45-A8CA-446A0493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69" name="Text Box 193">
            <a:extLst>
              <a:ext uri="{FF2B5EF4-FFF2-40B4-BE49-F238E27FC236}">
                <a16:creationId xmlns:a16="http://schemas.microsoft.com/office/drawing/2014/main" id="{E7BD68C2-F9E0-9D48-AD03-05508FD4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8736" y="109061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</a:rPr>
              <a:t>Net 223.1.1.0</a:t>
            </a:r>
          </a:p>
        </p:txBody>
      </p:sp>
      <p:sp>
        <p:nvSpPr>
          <p:cNvPr id="70" name="Text Box 193">
            <a:extLst>
              <a:ext uri="{FF2B5EF4-FFF2-40B4-BE49-F238E27FC236}">
                <a16:creationId xmlns:a16="http://schemas.microsoft.com/office/drawing/2014/main" id="{20BE0FE0-4C4E-7C47-93F1-199E024B0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0736" y="1209146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</a:rPr>
              <a:t>Net 223.1.2.0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3EF87-0355-1442-8FA3-734281CF2E3F}"/>
              </a:ext>
            </a:extLst>
          </p:cNvPr>
          <p:cNvSpPr txBox="1"/>
          <p:nvPr/>
        </p:nvSpPr>
        <p:spPr>
          <a:xfrm>
            <a:off x="6248400" y="20489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Router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994B2D0-345C-9F49-B85D-270A39E1B920}"/>
              </a:ext>
            </a:extLst>
          </p:cNvPr>
          <p:cNvSpPr/>
          <p:nvPr/>
        </p:nvSpPr>
        <p:spPr bwMode="auto">
          <a:xfrm>
            <a:off x="5796014" y="1506481"/>
            <a:ext cx="142887" cy="282631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9AADAFAE-3298-9849-BB4B-2C5A269C4A27}"/>
              </a:ext>
            </a:extLst>
          </p:cNvPr>
          <p:cNvSpPr/>
          <p:nvPr/>
        </p:nvSpPr>
        <p:spPr bwMode="auto">
          <a:xfrm>
            <a:off x="5671577" y="3135313"/>
            <a:ext cx="142887" cy="282631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1C33C2BE-66F6-2545-BC60-C4A73378ECF0}"/>
              </a:ext>
            </a:extLst>
          </p:cNvPr>
          <p:cNvSpPr/>
          <p:nvPr/>
        </p:nvSpPr>
        <p:spPr bwMode="auto">
          <a:xfrm>
            <a:off x="5780811" y="2140793"/>
            <a:ext cx="142887" cy="282631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1BD881-1744-554C-82D4-8FD271693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57600" y="943897"/>
            <a:ext cx="2079523" cy="427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E75A3A7-2DC5-7140-A60C-CDDEF67FC0B6}"/>
              </a:ext>
            </a:extLst>
          </p:cNvPr>
          <p:cNvCxnSpPr>
            <a:cxnSpLocks/>
          </p:cNvCxnSpPr>
          <p:nvPr/>
        </p:nvCxnSpPr>
        <p:spPr bwMode="auto">
          <a:xfrm flipV="1">
            <a:off x="3760839" y="1800750"/>
            <a:ext cx="1944636" cy="4705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 Box 193">
            <a:extLst>
              <a:ext uri="{FF2B5EF4-FFF2-40B4-BE49-F238E27FC236}">
                <a16:creationId xmlns:a16="http://schemas.microsoft.com/office/drawing/2014/main" id="{FEB34D4C-7783-1D4B-91D9-469A56AA8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0852" y="77106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CC0000"/>
                </a:solidFill>
              </a:rPr>
              <a:t>Net 223.1.0.0</a:t>
            </a: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49022443-3777-514B-B50C-3FE9ED223536}"/>
              </a:ext>
            </a:extLst>
          </p:cNvPr>
          <p:cNvSpPr/>
          <p:nvPr/>
        </p:nvSpPr>
        <p:spPr bwMode="auto">
          <a:xfrm>
            <a:off x="5691242" y="4379094"/>
            <a:ext cx="142887" cy="282631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ECBF998-D71A-BF40-B60C-FF308100E789}"/>
              </a:ext>
            </a:extLst>
          </p:cNvPr>
          <p:cNvSpPr/>
          <p:nvPr/>
        </p:nvSpPr>
        <p:spPr bwMode="auto">
          <a:xfrm flipH="1">
            <a:off x="8051303" y="4306530"/>
            <a:ext cx="178297" cy="28637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50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1" name="Rectangle 98">
            <a:extLst>
              <a:ext uri="{FF2B5EF4-FFF2-40B4-BE49-F238E27FC236}">
                <a16:creationId xmlns:a16="http://schemas.microsoft.com/office/drawing/2014/main" id="{6AB33137-1AC5-1543-8D3D-034BDDB88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445" y="0"/>
            <a:ext cx="7076268" cy="604434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How many distinct networks?</a:t>
            </a:r>
          </a:p>
        </p:txBody>
      </p:sp>
      <p:pic>
        <p:nvPicPr>
          <p:cNvPr id="85033" name="Picture 99" descr="underline_base">
            <a:extLst>
              <a:ext uri="{FF2B5EF4-FFF2-40B4-BE49-F238E27FC236}">
                <a16:creationId xmlns:a16="http://schemas.microsoft.com/office/drawing/2014/main" id="{F819C88E-8879-8C4D-98F3-EE1DC6FF357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934"/>
            <a:ext cx="6878879" cy="2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911572-5883-B548-ADBD-1343A4AA00E1}"/>
              </a:ext>
            </a:extLst>
          </p:cNvPr>
          <p:cNvGrpSpPr/>
          <p:nvPr/>
        </p:nvGrpSpPr>
        <p:grpSpPr>
          <a:xfrm>
            <a:off x="2948822" y="913674"/>
            <a:ext cx="5956300" cy="5565775"/>
            <a:chOff x="2917825" y="557213"/>
            <a:chExt cx="5956300" cy="5565775"/>
          </a:xfrm>
        </p:grpSpPr>
        <p:sp>
          <p:nvSpPr>
            <p:cNvPr id="84993" name="Freeform 2">
              <a:extLst>
                <a:ext uri="{FF2B5EF4-FFF2-40B4-BE49-F238E27FC236}">
                  <a16:creationId xmlns:a16="http://schemas.microsoft.com/office/drawing/2014/main" id="{0F5A14A5-1355-7844-9230-14D574A83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0" y="2819400"/>
              <a:ext cx="1268413" cy="1463675"/>
            </a:xfrm>
            <a:custGeom>
              <a:avLst/>
              <a:gdLst>
                <a:gd name="T0" fmla="*/ 2147483647 w 799"/>
                <a:gd name="T1" fmla="*/ 2147483647 h 922"/>
                <a:gd name="T2" fmla="*/ 2147483647 w 799"/>
                <a:gd name="T3" fmla="*/ 2147483647 h 922"/>
                <a:gd name="T4" fmla="*/ 2147483647 w 799"/>
                <a:gd name="T5" fmla="*/ 2147483647 h 922"/>
                <a:gd name="T6" fmla="*/ 2147483647 w 799"/>
                <a:gd name="T7" fmla="*/ 2147483647 h 922"/>
                <a:gd name="T8" fmla="*/ 2147483647 w 799"/>
                <a:gd name="T9" fmla="*/ 2147483647 h 922"/>
                <a:gd name="T10" fmla="*/ 2147483647 w 799"/>
                <a:gd name="T11" fmla="*/ 0 h 922"/>
                <a:gd name="T12" fmla="*/ 2147483647 w 799"/>
                <a:gd name="T13" fmla="*/ 2147483647 h 9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99"/>
                <a:gd name="T22" fmla="*/ 0 h 922"/>
                <a:gd name="T23" fmla="*/ 799 w 799"/>
                <a:gd name="T24" fmla="*/ 922 h 9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99" h="922">
                  <a:moveTo>
                    <a:pt x="6" y="66"/>
                  </a:moveTo>
                  <a:cubicBezTo>
                    <a:pt x="13" y="117"/>
                    <a:pt x="234" y="314"/>
                    <a:pt x="341" y="446"/>
                  </a:cubicBezTo>
                  <a:cubicBezTo>
                    <a:pt x="448" y="578"/>
                    <a:pt x="577" y="794"/>
                    <a:pt x="648" y="858"/>
                  </a:cubicBezTo>
                  <a:cubicBezTo>
                    <a:pt x="719" y="922"/>
                    <a:pt x="799" y="912"/>
                    <a:pt x="768" y="828"/>
                  </a:cubicBezTo>
                  <a:cubicBezTo>
                    <a:pt x="737" y="744"/>
                    <a:pt x="581" y="492"/>
                    <a:pt x="463" y="354"/>
                  </a:cubicBezTo>
                  <a:cubicBezTo>
                    <a:pt x="345" y="216"/>
                    <a:pt x="136" y="48"/>
                    <a:pt x="60" y="0"/>
                  </a:cubicBezTo>
                  <a:cubicBezTo>
                    <a:pt x="25" y="47"/>
                    <a:pt x="0" y="15"/>
                    <a:pt x="6" y="6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4" name="Freeform 3">
              <a:extLst>
                <a:ext uri="{FF2B5EF4-FFF2-40B4-BE49-F238E27FC236}">
                  <a16:creationId xmlns:a16="http://schemas.microsoft.com/office/drawing/2014/main" id="{AB25C09B-0FFE-BF4E-9280-EB8F35CC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4330700"/>
              <a:ext cx="2257425" cy="327025"/>
            </a:xfrm>
            <a:custGeom>
              <a:avLst/>
              <a:gdLst>
                <a:gd name="T0" fmla="*/ 2147483647 w 1422"/>
                <a:gd name="T1" fmla="*/ 2147483647 h 206"/>
                <a:gd name="T2" fmla="*/ 2147483647 w 1422"/>
                <a:gd name="T3" fmla="*/ 2147483647 h 206"/>
                <a:gd name="T4" fmla="*/ 2147483647 w 1422"/>
                <a:gd name="T5" fmla="*/ 2147483647 h 206"/>
                <a:gd name="T6" fmla="*/ 2147483647 w 1422"/>
                <a:gd name="T7" fmla="*/ 2147483647 h 206"/>
                <a:gd name="T8" fmla="*/ 2147483647 w 1422"/>
                <a:gd name="T9" fmla="*/ 2147483647 h 206"/>
                <a:gd name="T10" fmla="*/ 2147483647 w 1422"/>
                <a:gd name="T11" fmla="*/ 2147483647 h 206"/>
                <a:gd name="T12" fmla="*/ 2147483647 w 1422"/>
                <a:gd name="T13" fmla="*/ 2147483647 h 2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22"/>
                <a:gd name="T22" fmla="*/ 0 h 206"/>
                <a:gd name="T23" fmla="*/ 1422 w 1422"/>
                <a:gd name="T24" fmla="*/ 206 h 2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22" h="206">
                  <a:moveTo>
                    <a:pt x="42" y="176"/>
                  </a:moveTo>
                  <a:cubicBezTo>
                    <a:pt x="84" y="206"/>
                    <a:pt x="437" y="167"/>
                    <a:pt x="641" y="166"/>
                  </a:cubicBezTo>
                  <a:cubicBezTo>
                    <a:pt x="845" y="165"/>
                    <a:pt x="1153" y="192"/>
                    <a:pt x="1266" y="170"/>
                  </a:cubicBezTo>
                  <a:cubicBezTo>
                    <a:pt x="1379" y="148"/>
                    <a:pt x="1422" y="58"/>
                    <a:pt x="1320" y="32"/>
                  </a:cubicBezTo>
                  <a:cubicBezTo>
                    <a:pt x="1218" y="6"/>
                    <a:pt x="869" y="15"/>
                    <a:pt x="657" y="14"/>
                  </a:cubicBezTo>
                  <a:cubicBezTo>
                    <a:pt x="445" y="13"/>
                    <a:pt x="147" y="0"/>
                    <a:pt x="45" y="27"/>
                  </a:cubicBezTo>
                  <a:cubicBezTo>
                    <a:pt x="56" y="84"/>
                    <a:pt x="0" y="146"/>
                    <a:pt x="42" y="17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5" name="Freeform 4">
              <a:extLst>
                <a:ext uri="{FF2B5EF4-FFF2-40B4-BE49-F238E27FC236}">
                  <a16:creationId xmlns:a16="http://schemas.microsoft.com/office/drawing/2014/main" id="{DC16E00B-B501-1048-B82A-0C8C53C90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2743200"/>
              <a:ext cx="1158875" cy="1547813"/>
            </a:xfrm>
            <a:custGeom>
              <a:avLst/>
              <a:gdLst>
                <a:gd name="T0" fmla="*/ 2147483647 w 730"/>
                <a:gd name="T1" fmla="*/ 2147483647 h 975"/>
                <a:gd name="T2" fmla="*/ 2147483647 w 730"/>
                <a:gd name="T3" fmla="*/ 2147483647 h 975"/>
                <a:gd name="T4" fmla="*/ 2147483647 w 730"/>
                <a:gd name="T5" fmla="*/ 2147483647 h 975"/>
                <a:gd name="T6" fmla="*/ 2147483647 w 730"/>
                <a:gd name="T7" fmla="*/ 2147483647 h 975"/>
                <a:gd name="T8" fmla="*/ 2147483647 w 730"/>
                <a:gd name="T9" fmla="*/ 2147483647 h 975"/>
                <a:gd name="T10" fmla="*/ 0 w 730"/>
                <a:gd name="T11" fmla="*/ 2147483647 h 975"/>
                <a:gd name="T12" fmla="*/ 2147483647 w 730"/>
                <a:gd name="T13" fmla="*/ 2147483647 h 9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0"/>
                <a:gd name="T22" fmla="*/ 0 h 975"/>
                <a:gd name="T23" fmla="*/ 730 w 730"/>
                <a:gd name="T24" fmla="*/ 975 h 9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0" h="975">
                  <a:moveTo>
                    <a:pt x="157" y="952"/>
                  </a:moveTo>
                  <a:cubicBezTo>
                    <a:pt x="272" y="930"/>
                    <a:pt x="357" y="644"/>
                    <a:pt x="462" y="498"/>
                  </a:cubicBezTo>
                  <a:cubicBezTo>
                    <a:pt x="554" y="363"/>
                    <a:pt x="686" y="220"/>
                    <a:pt x="708" y="144"/>
                  </a:cubicBezTo>
                  <a:cubicBezTo>
                    <a:pt x="730" y="68"/>
                    <a:pt x="654" y="0"/>
                    <a:pt x="594" y="42"/>
                  </a:cubicBezTo>
                  <a:cubicBezTo>
                    <a:pt x="534" y="84"/>
                    <a:pt x="447" y="253"/>
                    <a:pt x="348" y="396"/>
                  </a:cubicBezTo>
                  <a:cubicBezTo>
                    <a:pt x="249" y="539"/>
                    <a:pt x="32" y="807"/>
                    <a:pt x="0" y="900"/>
                  </a:cubicBezTo>
                  <a:cubicBezTo>
                    <a:pt x="53" y="924"/>
                    <a:pt x="43" y="975"/>
                    <a:pt x="157" y="952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6" name="Freeform 5">
              <a:extLst>
                <a:ext uri="{FF2B5EF4-FFF2-40B4-BE49-F238E27FC236}">
                  <a16:creationId xmlns:a16="http://schemas.microsoft.com/office/drawing/2014/main" id="{E67E1300-11D3-F841-A6A9-540FF9AD4FFF}"/>
                </a:ext>
              </a:extLst>
            </p:cNvPr>
            <p:cNvSpPr>
              <a:spLocks/>
            </p:cNvSpPr>
            <p:nvPr/>
          </p:nvSpPr>
          <p:spPr bwMode="auto">
            <a:xfrm rot="5265760">
              <a:off x="5276851" y="506412"/>
              <a:ext cx="1612900" cy="2162175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8" name="Line 10">
              <a:extLst>
                <a:ext uri="{FF2B5EF4-FFF2-40B4-BE49-F238E27FC236}">
                  <a16:creationId xmlns:a16="http://schemas.microsoft.com/office/drawing/2014/main" id="{DC6AF989-DD05-6D49-8789-395C4D373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7825" y="1401763"/>
              <a:ext cx="3175" cy="165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9" name="Line 11">
              <a:extLst>
                <a:ext uri="{FF2B5EF4-FFF2-40B4-BE49-F238E27FC236}">
                  <a16:creationId xmlns:a16="http://schemas.microsoft.com/office/drawing/2014/main" id="{4AE7F512-DC84-0849-BE4E-7936814CC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7638" y="1347788"/>
              <a:ext cx="3175" cy="2254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0" name="Line 14">
              <a:extLst>
                <a:ext uri="{FF2B5EF4-FFF2-40B4-BE49-F238E27FC236}">
                  <a16:creationId xmlns:a16="http://schemas.microsoft.com/office/drawing/2014/main" id="{C0F42F92-B4D8-DA48-9193-4D6C3C990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288" y="1790700"/>
              <a:ext cx="317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Text Box 15">
              <a:extLst>
                <a:ext uri="{FF2B5EF4-FFF2-40B4-BE49-F238E27FC236}">
                  <a16:creationId xmlns:a16="http://schemas.microsoft.com/office/drawing/2014/main" id="{501ECC6A-F096-8440-A836-2E4899E8A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7038" y="1346200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02" name="Rectangle 16">
              <a:extLst>
                <a:ext uri="{FF2B5EF4-FFF2-40B4-BE49-F238E27FC236}">
                  <a16:creationId xmlns:a16="http://schemas.microsoft.com/office/drawing/2014/main" id="{4EB72CC8-C21A-5647-B19A-782BFB17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052638"/>
              <a:ext cx="309562" cy="18097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5003" name="Text Box 17">
              <a:extLst>
                <a:ext uri="{FF2B5EF4-FFF2-40B4-BE49-F238E27FC236}">
                  <a16:creationId xmlns:a16="http://schemas.microsoft.com/office/drawing/2014/main" id="{A127AFB0-C7E2-644A-80ED-A33863324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1103" y="195421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223.1.1.3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04" name="Text Box 18">
              <a:extLst>
                <a:ext uri="{FF2B5EF4-FFF2-40B4-BE49-F238E27FC236}">
                  <a16:creationId xmlns:a16="http://schemas.microsoft.com/office/drawing/2014/main" id="{709EFC41-8943-1242-9D15-B39DE1A77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4963" y="135096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223.1.1.4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05" name="Freeform 19">
              <a:extLst>
                <a:ext uri="{FF2B5EF4-FFF2-40B4-BE49-F238E27FC236}">
                  <a16:creationId xmlns:a16="http://schemas.microsoft.com/office/drawing/2014/main" id="{0D23DFD9-29BC-864A-AF43-449F388AB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675" y="4437063"/>
              <a:ext cx="1539875" cy="1658937"/>
            </a:xfrm>
            <a:custGeom>
              <a:avLst/>
              <a:gdLst>
                <a:gd name="T0" fmla="*/ 2147483647 w 970"/>
                <a:gd name="T1" fmla="*/ 2147483647 h 939"/>
                <a:gd name="T2" fmla="*/ 2147483647 w 970"/>
                <a:gd name="T3" fmla="*/ 2147483647 h 939"/>
                <a:gd name="T4" fmla="*/ 2147483647 w 970"/>
                <a:gd name="T5" fmla="*/ 2147483647 h 939"/>
                <a:gd name="T6" fmla="*/ 2147483647 w 970"/>
                <a:gd name="T7" fmla="*/ 2147483647 h 939"/>
                <a:gd name="T8" fmla="*/ 2147483647 w 970"/>
                <a:gd name="T9" fmla="*/ 2147483647 h 939"/>
                <a:gd name="T10" fmla="*/ 2147483647 w 970"/>
                <a:gd name="T11" fmla="*/ 2147483647 h 939"/>
                <a:gd name="T12" fmla="*/ 2147483647 w 970"/>
                <a:gd name="T13" fmla="*/ 2147483647 h 939"/>
                <a:gd name="T14" fmla="*/ 2147483647 w 970"/>
                <a:gd name="T15" fmla="*/ 2147483647 h 939"/>
                <a:gd name="T16" fmla="*/ 2147483647 w 970"/>
                <a:gd name="T17" fmla="*/ 2147483647 h 939"/>
                <a:gd name="T18" fmla="*/ 2147483647 w 970"/>
                <a:gd name="T19" fmla="*/ 2147483647 h 939"/>
                <a:gd name="T20" fmla="*/ 2147483647 w 970"/>
                <a:gd name="T21" fmla="*/ 2147483647 h 939"/>
                <a:gd name="T22" fmla="*/ 2147483647 w 970"/>
                <a:gd name="T23" fmla="*/ 2147483647 h 939"/>
                <a:gd name="T24" fmla="*/ 2147483647 w 970"/>
                <a:gd name="T25" fmla="*/ 2147483647 h 93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70"/>
                <a:gd name="T40" fmla="*/ 0 h 939"/>
                <a:gd name="T41" fmla="*/ 970 w 970"/>
                <a:gd name="T42" fmla="*/ 939 h 93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70" h="939">
                  <a:moveTo>
                    <a:pt x="451" y="41"/>
                  </a:moveTo>
                  <a:cubicBezTo>
                    <a:pt x="415" y="47"/>
                    <a:pt x="452" y="358"/>
                    <a:pt x="388" y="431"/>
                  </a:cubicBezTo>
                  <a:cubicBezTo>
                    <a:pt x="324" y="504"/>
                    <a:pt x="128" y="419"/>
                    <a:pt x="64" y="479"/>
                  </a:cubicBezTo>
                  <a:cubicBezTo>
                    <a:pt x="0" y="539"/>
                    <a:pt x="1" y="718"/>
                    <a:pt x="7" y="791"/>
                  </a:cubicBezTo>
                  <a:cubicBezTo>
                    <a:pt x="13" y="864"/>
                    <a:pt x="31" y="901"/>
                    <a:pt x="100" y="920"/>
                  </a:cubicBezTo>
                  <a:cubicBezTo>
                    <a:pt x="169" y="939"/>
                    <a:pt x="329" y="908"/>
                    <a:pt x="421" y="905"/>
                  </a:cubicBezTo>
                  <a:cubicBezTo>
                    <a:pt x="513" y="902"/>
                    <a:pt x="572" y="913"/>
                    <a:pt x="652" y="905"/>
                  </a:cubicBezTo>
                  <a:cubicBezTo>
                    <a:pt x="732" y="897"/>
                    <a:pt x="860" y="929"/>
                    <a:pt x="904" y="857"/>
                  </a:cubicBezTo>
                  <a:cubicBezTo>
                    <a:pt x="948" y="785"/>
                    <a:pt x="970" y="542"/>
                    <a:pt x="916" y="473"/>
                  </a:cubicBezTo>
                  <a:cubicBezTo>
                    <a:pt x="862" y="404"/>
                    <a:pt x="645" y="511"/>
                    <a:pt x="580" y="443"/>
                  </a:cubicBezTo>
                  <a:cubicBezTo>
                    <a:pt x="515" y="375"/>
                    <a:pt x="534" y="130"/>
                    <a:pt x="526" y="65"/>
                  </a:cubicBezTo>
                  <a:cubicBezTo>
                    <a:pt x="518" y="0"/>
                    <a:pt x="542" y="57"/>
                    <a:pt x="529" y="53"/>
                  </a:cubicBezTo>
                  <a:cubicBezTo>
                    <a:pt x="520" y="26"/>
                    <a:pt x="487" y="35"/>
                    <a:pt x="451" y="4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Line 34">
              <a:extLst>
                <a:ext uri="{FF2B5EF4-FFF2-40B4-BE49-F238E27FC236}">
                  <a16:creationId xmlns:a16="http://schemas.microsoft.com/office/drawing/2014/main" id="{E3987646-C1B5-5048-A2AC-33DA56E55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8325" y="4667250"/>
              <a:ext cx="7938" cy="561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Line 36">
              <a:extLst>
                <a:ext uri="{FF2B5EF4-FFF2-40B4-BE49-F238E27FC236}">
                  <a16:creationId xmlns:a16="http://schemas.microsoft.com/office/drawing/2014/main" id="{90601D25-003B-9144-9590-550A6E93C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70325" y="5387975"/>
              <a:ext cx="3175" cy="169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8" name="Line 37">
              <a:extLst>
                <a:ext uri="{FF2B5EF4-FFF2-40B4-BE49-F238E27FC236}">
                  <a16:creationId xmlns:a16="http://schemas.microsoft.com/office/drawing/2014/main" id="{F0224A28-93FB-3746-AC48-9C6107345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65688" y="5373688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9" name="Text Box 40">
              <a:extLst>
                <a:ext uri="{FF2B5EF4-FFF2-40B4-BE49-F238E27FC236}">
                  <a16:creationId xmlns:a16="http://schemas.microsoft.com/office/drawing/2014/main" id="{1BA4B38B-F8D7-9B41-94F1-557BCC950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3300" y="5260975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223.1.2.2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10" name="Text Box 41">
              <a:extLst>
                <a:ext uri="{FF2B5EF4-FFF2-40B4-BE49-F238E27FC236}">
                  <a16:creationId xmlns:a16="http://schemas.microsoft.com/office/drawing/2014/main" id="{243BD4E0-67F8-2048-B98E-1D102952F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825" y="525621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223.1.2.1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11" name="Rectangle 42">
              <a:extLst>
                <a:ext uri="{FF2B5EF4-FFF2-40B4-BE49-F238E27FC236}">
                  <a16:creationId xmlns:a16="http://schemas.microsoft.com/office/drawing/2014/main" id="{CCBE812C-0DFC-564D-9534-BE18B1C96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588" y="4767263"/>
              <a:ext cx="128587" cy="18097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5012" name="Text Box 43">
              <a:extLst>
                <a:ext uri="{FF2B5EF4-FFF2-40B4-BE49-F238E27FC236}">
                  <a16:creationId xmlns:a16="http://schemas.microsoft.com/office/drawing/2014/main" id="{F7D83F4D-623A-4540-AD62-E4AFD4DF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675" y="4706938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223.1.2.6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13" name="Freeform 45">
              <a:extLst>
                <a:ext uri="{FF2B5EF4-FFF2-40B4-BE49-F238E27FC236}">
                  <a16:creationId xmlns:a16="http://schemas.microsoft.com/office/drawing/2014/main" id="{82F3972C-4C6D-7244-AB8D-7C7317D9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16425"/>
              <a:ext cx="1539875" cy="1670050"/>
            </a:xfrm>
            <a:custGeom>
              <a:avLst/>
              <a:gdLst>
                <a:gd name="T0" fmla="*/ 2147483647 w 970"/>
                <a:gd name="T1" fmla="*/ 2147483647 h 939"/>
                <a:gd name="T2" fmla="*/ 2147483647 w 970"/>
                <a:gd name="T3" fmla="*/ 2147483647 h 939"/>
                <a:gd name="T4" fmla="*/ 2147483647 w 970"/>
                <a:gd name="T5" fmla="*/ 2147483647 h 939"/>
                <a:gd name="T6" fmla="*/ 2147483647 w 970"/>
                <a:gd name="T7" fmla="*/ 2147483647 h 939"/>
                <a:gd name="T8" fmla="*/ 2147483647 w 970"/>
                <a:gd name="T9" fmla="*/ 2147483647 h 939"/>
                <a:gd name="T10" fmla="*/ 2147483647 w 970"/>
                <a:gd name="T11" fmla="*/ 2147483647 h 939"/>
                <a:gd name="T12" fmla="*/ 2147483647 w 970"/>
                <a:gd name="T13" fmla="*/ 2147483647 h 939"/>
                <a:gd name="T14" fmla="*/ 2147483647 w 970"/>
                <a:gd name="T15" fmla="*/ 2147483647 h 939"/>
                <a:gd name="T16" fmla="*/ 2147483647 w 970"/>
                <a:gd name="T17" fmla="*/ 2147483647 h 939"/>
                <a:gd name="T18" fmla="*/ 2147483647 w 970"/>
                <a:gd name="T19" fmla="*/ 2147483647 h 939"/>
                <a:gd name="T20" fmla="*/ 2147483647 w 970"/>
                <a:gd name="T21" fmla="*/ 2147483647 h 939"/>
                <a:gd name="T22" fmla="*/ 2147483647 w 970"/>
                <a:gd name="T23" fmla="*/ 2147483647 h 939"/>
                <a:gd name="T24" fmla="*/ 2147483647 w 970"/>
                <a:gd name="T25" fmla="*/ 2147483647 h 93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70"/>
                <a:gd name="T40" fmla="*/ 0 h 939"/>
                <a:gd name="T41" fmla="*/ 970 w 970"/>
                <a:gd name="T42" fmla="*/ 939 h 93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70" h="939">
                  <a:moveTo>
                    <a:pt x="451" y="41"/>
                  </a:moveTo>
                  <a:cubicBezTo>
                    <a:pt x="415" y="47"/>
                    <a:pt x="452" y="358"/>
                    <a:pt x="388" y="431"/>
                  </a:cubicBezTo>
                  <a:cubicBezTo>
                    <a:pt x="324" y="504"/>
                    <a:pt x="128" y="419"/>
                    <a:pt x="64" y="479"/>
                  </a:cubicBezTo>
                  <a:cubicBezTo>
                    <a:pt x="0" y="539"/>
                    <a:pt x="1" y="718"/>
                    <a:pt x="7" y="791"/>
                  </a:cubicBezTo>
                  <a:cubicBezTo>
                    <a:pt x="13" y="864"/>
                    <a:pt x="31" y="901"/>
                    <a:pt x="100" y="920"/>
                  </a:cubicBezTo>
                  <a:cubicBezTo>
                    <a:pt x="169" y="939"/>
                    <a:pt x="329" y="908"/>
                    <a:pt x="421" y="905"/>
                  </a:cubicBezTo>
                  <a:cubicBezTo>
                    <a:pt x="513" y="902"/>
                    <a:pt x="572" y="913"/>
                    <a:pt x="652" y="905"/>
                  </a:cubicBezTo>
                  <a:cubicBezTo>
                    <a:pt x="732" y="897"/>
                    <a:pt x="860" y="929"/>
                    <a:pt x="904" y="857"/>
                  </a:cubicBezTo>
                  <a:cubicBezTo>
                    <a:pt x="948" y="785"/>
                    <a:pt x="970" y="542"/>
                    <a:pt x="916" y="473"/>
                  </a:cubicBezTo>
                  <a:cubicBezTo>
                    <a:pt x="862" y="404"/>
                    <a:pt x="645" y="511"/>
                    <a:pt x="580" y="443"/>
                  </a:cubicBezTo>
                  <a:cubicBezTo>
                    <a:pt x="515" y="375"/>
                    <a:pt x="534" y="130"/>
                    <a:pt x="526" y="65"/>
                  </a:cubicBezTo>
                  <a:cubicBezTo>
                    <a:pt x="518" y="0"/>
                    <a:pt x="542" y="57"/>
                    <a:pt x="529" y="53"/>
                  </a:cubicBezTo>
                  <a:cubicBezTo>
                    <a:pt x="520" y="26"/>
                    <a:pt x="487" y="35"/>
                    <a:pt x="451" y="4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4" name="Line 60">
              <a:extLst>
                <a:ext uri="{FF2B5EF4-FFF2-40B4-BE49-F238E27FC236}">
                  <a16:creationId xmlns:a16="http://schemas.microsoft.com/office/drawing/2014/main" id="{4DDD8F4C-CB84-9B4C-99A9-304770F98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7275" y="4686300"/>
              <a:ext cx="1588" cy="520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5" name="Line 62">
              <a:extLst>
                <a:ext uri="{FF2B5EF4-FFF2-40B4-BE49-F238E27FC236}">
                  <a16:creationId xmlns:a16="http://schemas.microsoft.com/office/drawing/2014/main" id="{87E394AC-9BCD-FE41-BE90-F701B549E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99275" y="5407025"/>
              <a:ext cx="3175" cy="169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6" name="Line 63">
              <a:extLst>
                <a:ext uri="{FF2B5EF4-FFF2-40B4-BE49-F238E27FC236}">
                  <a16:creationId xmlns:a16="http://schemas.microsoft.com/office/drawing/2014/main" id="{A53CD93C-53FE-3D46-94B8-9F2ED1B60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894638" y="5392738"/>
              <a:ext cx="3175" cy="241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7" name="Text Box 66">
              <a:extLst>
                <a:ext uri="{FF2B5EF4-FFF2-40B4-BE49-F238E27FC236}">
                  <a16:creationId xmlns:a16="http://schemas.microsoft.com/office/drawing/2014/main" id="{B2EE857D-1C0A-DD4D-9E34-539CF9437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2250" y="5280025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223.1.3.2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18" name="Text Box 67">
              <a:extLst>
                <a:ext uri="{FF2B5EF4-FFF2-40B4-BE49-F238E27FC236}">
                  <a16:creationId xmlns:a16="http://schemas.microsoft.com/office/drawing/2014/main" id="{0EAA0510-4C5B-CC48-B018-119035C7D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6775" y="527526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223.1.3.1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19" name="Rectangle 68">
              <a:extLst>
                <a:ext uri="{FF2B5EF4-FFF2-40B4-BE49-F238E27FC236}">
                  <a16:creationId xmlns:a16="http://schemas.microsoft.com/office/drawing/2014/main" id="{F642F266-B7E0-4945-8A22-88D1919F4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538" y="4786313"/>
              <a:ext cx="128587" cy="18097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5020" name="Text Box 69">
              <a:extLst>
                <a:ext uri="{FF2B5EF4-FFF2-40B4-BE49-F238E27FC236}">
                  <a16:creationId xmlns:a16="http://schemas.microsoft.com/office/drawing/2014/main" id="{3129DBAA-D6D4-6743-A70C-76B6FFD90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5" y="4751388"/>
              <a:ext cx="11445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223.1.3.27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21" name="Line 84">
              <a:extLst>
                <a:ext uri="{FF2B5EF4-FFF2-40B4-BE49-F238E27FC236}">
                  <a16:creationId xmlns:a16="http://schemas.microsoft.com/office/drawing/2014/main" id="{08948E4D-F5DA-B748-AC10-340E78D03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08700" y="1306513"/>
              <a:ext cx="3175" cy="265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2" name="Text Box 86">
              <a:extLst>
                <a:ext uri="{FF2B5EF4-FFF2-40B4-BE49-F238E27FC236}">
                  <a16:creationId xmlns:a16="http://schemas.microsoft.com/office/drawing/2014/main" id="{015C38A6-AD7D-694C-949E-D9739ECD3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8163" y="55721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223.1.1.2</a:t>
              </a:r>
              <a:endParaRPr lang="en-US" altLang="en-US" sz="1600">
                <a:latin typeface="Comic Sans MS" panose="030F0902030302020204" pitchFamily="66" charset="0"/>
              </a:endParaRPr>
            </a:p>
          </p:txBody>
        </p:sp>
        <p:sp>
          <p:nvSpPr>
            <p:cNvPr id="85023" name="Line 87">
              <a:extLst>
                <a:ext uri="{FF2B5EF4-FFF2-40B4-BE49-F238E27FC236}">
                  <a16:creationId xmlns:a16="http://schemas.microsoft.com/office/drawing/2014/main" id="{C92E958F-9C1E-8441-80F3-568E0EEB2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1050" y="2762250"/>
              <a:ext cx="1114425" cy="1543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4" name="Line 88">
              <a:extLst>
                <a:ext uri="{FF2B5EF4-FFF2-40B4-BE49-F238E27FC236}">
                  <a16:creationId xmlns:a16="http://schemas.microsoft.com/office/drawing/2014/main" id="{F868B3B0-0C7F-5841-B8DE-C29D17C3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05525" y="2743200"/>
              <a:ext cx="1276350" cy="1543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5" name="Line 89">
              <a:extLst>
                <a:ext uri="{FF2B5EF4-FFF2-40B4-BE49-F238E27FC236}">
                  <a16:creationId xmlns:a16="http://schemas.microsoft.com/office/drawing/2014/main" id="{9562A437-4C77-CE4C-A842-BB39FBB7E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81550" y="4505325"/>
              <a:ext cx="230505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6" name="Text Box 90">
              <a:extLst>
                <a:ext uri="{FF2B5EF4-FFF2-40B4-BE49-F238E27FC236}">
                  <a16:creationId xmlns:a16="http://schemas.microsoft.com/office/drawing/2014/main" id="{E486F455-D305-AF4F-AEA4-C66B236F5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4900" y="2655888"/>
              <a:ext cx="10406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223.1.7.2</a:t>
              </a: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  <p:sp>
          <p:nvSpPr>
            <p:cNvPr id="85027" name="Text Box 91">
              <a:extLst>
                <a:ext uri="{FF2B5EF4-FFF2-40B4-BE49-F238E27FC236}">
                  <a16:creationId xmlns:a16="http://schemas.microsoft.com/office/drawing/2014/main" id="{5553B42B-20E4-AB4C-BC81-6D1614A14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1225" y="394176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223.1.7.1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28" name="Text Box 92">
              <a:extLst>
                <a:ext uri="{FF2B5EF4-FFF2-40B4-BE49-F238E27FC236}">
                  <a16:creationId xmlns:a16="http://schemas.microsoft.com/office/drawing/2014/main" id="{7372F2D9-2D07-6F43-8CD8-380FD7262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2975" y="4198938"/>
              <a:ext cx="10406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223.1.8.2</a:t>
              </a: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  <p:sp>
          <p:nvSpPr>
            <p:cNvPr id="85029" name="Text Box 93">
              <a:extLst>
                <a:ext uri="{FF2B5EF4-FFF2-40B4-BE49-F238E27FC236}">
                  <a16:creationId xmlns:a16="http://schemas.microsoft.com/office/drawing/2014/main" id="{8D753588-099A-E942-9EAF-76E27B8ED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200" y="4198938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223.1.8.1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30" name="Text Box 94">
              <a:extLst>
                <a:ext uri="{FF2B5EF4-FFF2-40B4-BE49-F238E27FC236}">
                  <a16:creationId xmlns:a16="http://schemas.microsoft.com/office/drawing/2014/main" id="{FEF2CDF0-6886-3D4A-9F9D-098CFA8E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75" y="390366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223.1.9.1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5031" name="Text Box 95">
              <a:extLst>
                <a:ext uri="{FF2B5EF4-FFF2-40B4-BE49-F238E27FC236}">
                  <a16:creationId xmlns:a16="http://schemas.microsoft.com/office/drawing/2014/main" id="{746C380E-C6B0-824C-A1A4-E4DDD2836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5650" y="2665413"/>
              <a:ext cx="1031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223.1.9.2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grpSp>
          <p:nvGrpSpPr>
            <p:cNvPr id="85034" name="Group 100">
              <a:extLst>
                <a:ext uri="{FF2B5EF4-FFF2-40B4-BE49-F238E27FC236}">
                  <a16:creationId xmlns:a16="http://schemas.microsoft.com/office/drawing/2014/main" id="{D9D20573-23E0-2442-BEA7-77162B77E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5138" y="2379663"/>
              <a:ext cx="742950" cy="388937"/>
              <a:chOff x="4396" y="1245"/>
              <a:chExt cx="672" cy="248"/>
            </a:xfrm>
          </p:grpSpPr>
          <p:sp>
            <p:nvSpPr>
              <p:cNvPr id="85076" name="Oval 407">
                <a:extLst>
                  <a:ext uri="{FF2B5EF4-FFF2-40B4-BE49-F238E27FC236}">
                    <a16:creationId xmlns:a16="http://schemas.microsoft.com/office/drawing/2014/main" id="{0EB86B98-D213-304D-8A4F-7779FE09A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77" name="Rectangle 410">
                <a:extLst>
                  <a:ext uri="{FF2B5EF4-FFF2-40B4-BE49-F238E27FC236}">
                    <a16:creationId xmlns:a16="http://schemas.microsoft.com/office/drawing/2014/main" id="{C78965FF-36F6-6244-879C-0214A1D8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78" name="Oval 411">
                <a:extLst>
                  <a:ext uri="{FF2B5EF4-FFF2-40B4-BE49-F238E27FC236}">
                    <a16:creationId xmlns:a16="http://schemas.microsoft.com/office/drawing/2014/main" id="{CEEFC133-20BF-C941-81AE-19E058AC8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5079" name="Group 104">
                <a:extLst>
                  <a:ext uri="{FF2B5EF4-FFF2-40B4-BE49-F238E27FC236}">
                    <a16:creationId xmlns:a16="http://schemas.microsoft.com/office/drawing/2014/main" id="{DA270892-CA22-D841-8184-25E8D7828A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85082" name="Freeform 105">
                  <a:extLst>
                    <a:ext uri="{FF2B5EF4-FFF2-40B4-BE49-F238E27FC236}">
                      <a16:creationId xmlns:a16="http://schemas.microsoft.com/office/drawing/2014/main" id="{A9D34660-4F77-1C48-8857-AB35D0800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83" name="Freeform 106">
                  <a:extLst>
                    <a:ext uri="{FF2B5EF4-FFF2-40B4-BE49-F238E27FC236}">
                      <a16:creationId xmlns:a16="http://schemas.microsoft.com/office/drawing/2014/main" id="{BC29E756-A2CF-8547-87A9-5C630A236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080" name="Line 107">
                <a:extLst>
                  <a:ext uri="{FF2B5EF4-FFF2-40B4-BE49-F238E27FC236}">
                    <a16:creationId xmlns:a16="http://schemas.microsoft.com/office/drawing/2014/main" id="{6D8BF062-DF14-DF4D-BAA9-9C4D99D09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81" name="Line 108">
                <a:extLst>
                  <a:ext uri="{FF2B5EF4-FFF2-40B4-BE49-F238E27FC236}">
                    <a16:creationId xmlns:a16="http://schemas.microsoft.com/office/drawing/2014/main" id="{0AE84CE1-B6E0-5540-B71B-492EBB397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4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035" name="Group 109">
              <a:extLst>
                <a:ext uri="{FF2B5EF4-FFF2-40B4-BE49-F238E27FC236}">
                  <a16:creationId xmlns:a16="http://schemas.microsoft.com/office/drawing/2014/main" id="{BD0344DA-ED85-5540-A5F3-888FAA28A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0250" y="4271963"/>
              <a:ext cx="742950" cy="388937"/>
              <a:chOff x="4396" y="1245"/>
              <a:chExt cx="672" cy="248"/>
            </a:xfrm>
          </p:grpSpPr>
          <p:sp>
            <p:nvSpPr>
              <p:cNvPr id="85068" name="Oval 407">
                <a:extLst>
                  <a:ext uri="{FF2B5EF4-FFF2-40B4-BE49-F238E27FC236}">
                    <a16:creationId xmlns:a16="http://schemas.microsoft.com/office/drawing/2014/main" id="{BBE06979-EB94-9945-BE97-DFA61FFDD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69" name="Rectangle 410">
                <a:extLst>
                  <a:ext uri="{FF2B5EF4-FFF2-40B4-BE49-F238E27FC236}">
                    <a16:creationId xmlns:a16="http://schemas.microsoft.com/office/drawing/2014/main" id="{06C37FD1-5F38-9A46-8AE2-CC267E506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70" name="Oval 411">
                <a:extLst>
                  <a:ext uri="{FF2B5EF4-FFF2-40B4-BE49-F238E27FC236}">
                    <a16:creationId xmlns:a16="http://schemas.microsoft.com/office/drawing/2014/main" id="{D5B43B1D-44D6-6A4D-BA92-DA87B2D0B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5071" name="Group 113">
                <a:extLst>
                  <a:ext uri="{FF2B5EF4-FFF2-40B4-BE49-F238E27FC236}">
                    <a16:creationId xmlns:a16="http://schemas.microsoft.com/office/drawing/2014/main" id="{6209CADA-C841-EE4D-84A8-2A52119D3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85074" name="Freeform 114">
                  <a:extLst>
                    <a:ext uri="{FF2B5EF4-FFF2-40B4-BE49-F238E27FC236}">
                      <a16:creationId xmlns:a16="http://schemas.microsoft.com/office/drawing/2014/main" id="{51E892D1-AFB5-0F4E-BFCF-26273D5E4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75" name="Freeform 115">
                  <a:extLst>
                    <a:ext uri="{FF2B5EF4-FFF2-40B4-BE49-F238E27FC236}">
                      <a16:creationId xmlns:a16="http://schemas.microsoft.com/office/drawing/2014/main" id="{05A2A25C-59D2-774E-8173-C63F50B31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072" name="Line 116">
                <a:extLst>
                  <a:ext uri="{FF2B5EF4-FFF2-40B4-BE49-F238E27FC236}">
                    <a16:creationId xmlns:a16="http://schemas.microsoft.com/office/drawing/2014/main" id="{D6D047EE-5257-4642-BF24-EAB9D55E7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73" name="Line 117">
                <a:extLst>
                  <a:ext uri="{FF2B5EF4-FFF2-40B4-BE49-F238E27FC236}">
                    <a16:creationId xmlns:a16="http://schemas.microsoft.com/office/drawing/2014/main" id="{CF129D35-BF76-E04C-A03B-A8BA2C970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4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036" name="Group 118">
              <a:extLst>
                <a:ext uri="{FF2B5EF4-FFF2-40B4-BE49-F238E27FC236}">
                  <a16:creationId xmlns:a16="http://schemas.microsoft.com/office/drawing/2014/main" id="{B6A27455-A881-244D-A1A4-4F7E61969C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7813" y="4279900"/>
              <a:ext cx="742950" cy="388938"/>
              <a:chOff x="4396" y="1245"/>
              <a:chExt cx="672" cy="248"/>
            </a:xfrm>
          </p:grpSpPr>
          <p:sp>
            <p:nvSpPr>
              <p:cNvPr id="85060" name="Oval 407">
                <a:extLst>
                  <a:ext uri="{FF2B5EF4-FFF2-40B4-BE49-F238E27FC236}">
                    <a16:creationId xmlns:a16="http://schemas.microsoft.com/office/drawing/2014/main" id="{99BEFFBF-69B0-9247-AE9D-214140A9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61" name="Rectangle 410">
                <a:extLst>
                  <a:ext uri="{FF2B5EF4-FFF2-40B4-BE49-F238E27FC236}">
                    <a16:creationId xmlns:a16="http://schemas.microsoft.com/office/drawing/2014/main" id="{6829DE82-57E7-D748-960B-73DF8E3AD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62" name="Oval 411">
                <a:extLst>
                  <a:ext uri="{FF2B5EF4-FFF2-40B4-BE49-F238E27FC236}">
                    <a16:creationId xmlns:a16="http://schemas.microsoft.com/office/drawing/2014/main" id="{4EE42F1A-2AF9-414F-AC00-AC7EB0111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5063" name="Group 122">
                <a:extLst>
                  <a:ext uri="{FF2B5EF4-FFF2-40B4-BE49-F238E27FC236}">
                    <a16:creationId xmlns:a16="http://schemas.microsoft.com/office/drawing/2014/main" id="{4814EA6B-DE72-BB43-B299-CE0DF418E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85066" name="Freeform 123">
                  <a:extLst>
                    <a:ext uri="{FF2B5EF4-FFF2-40B4-BE49-F238E27FC236}">
                      <a16:creationId xmlns:a16="http://schemas.microsoft.com/office/drawing/2014/main" id="{617E4B9A-F005-3347-BC58-16D2D4871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67" name="Freeform 124">
                  <a:extLst>
                    <a:ext uri="{FF2B5EF4-FFF2-40B4-BE49-F238E27FC236}">
                      <a16:creationId xmlns:a16="http://schemas.microsoft.com/office/drawing/2014/main" id="{A9E71AE5-685B-2D42-B10F-9E1954230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064" name="Line 125">
                <a:extLst>
                  <a:ext uri="{FF2B5EF4-FFF2-40B4-BE49-F238E27FC236}">
                    <a16:creationId xmlns:a16="http://schemas.microsoft.com/office/drawing/2014/main" id="{CAA80DAB-40CA-7C4E-B31E-AC0663229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65" name="Line 126">
                <a:extLst>
                  <a:ext uri="{FF2B5EF4-FFF2-40B4-BE49-F238E27FC236}">
                    <a16:creationId xmlns:a16="http://schemas.microsoft.com/office/drawing/2014/main" id="{777A24D3-9099-BF4A-99C5-1FE8897BF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4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037" name="Group 127">
              <a:extLst>
                <a:ext uri="{FF2B5EF4-FFF2-40B4-BE49-F238E27FC236}">
                  <a16:creationId xmlns:a16="http://schemas.microsoft.com/office/drawing/2014/main" id="{D872B896-5AA1-B644-9205-1C59A98C58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5075" y="881063"/>
              <a:ext cx="641350" cy="558800"/>
              <a:chOff x="-44" y="1473"/>
              <a:chExt cx="981" cy="1105"/>
            </a:xfrm>
          </p:grpSpPr>
          <p:pic>
            <p:nvPicPr>
              <p:cNvPr id="85058" name="Picture 128" descr="desktop_computer_stylized_medium">
                <a:extLst>
                  <a:ext uri="{FF2B5EF4-FFF2-40B4-BE49-F238E27FC236}">
                    <a16:creationId xmlns:a16="http://schemas.microsoft.com/office/drawing/2014/main" id="{302DD919-05CC-B042-A18B-70CEBEB23F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59" name="Freeform 129">
                <a:extLst>
                  <a:ext uri="{FF2B5EF4-FFF2-40B4-BE49-F238E27FC236}">
                    <a16:creationId xmlns:a16="http://schemas.microsoft.com/office/drawing/2014/main" id="{4142F1AF-4126-6741-8304-1149B3ED1B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38" name="Group 130">
              <a:extLst>
                <a:ext uri="{FF2B5EF4-FFF2-40B4-BE49-F238E27FC236}">
                  <a16:creationId xmlns:a16="http://schemas.microsoft.com/office/drawing/2014/main" id="{AC7CD074-D95F-CC4A-81E2-52E366746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8075" y="898525"/>
              <a:ext cx="641350" cy="558800"/>
              <a:chOff x="-44" y="1473"/>
              <a:chExt cx="981" cy="1105"/>
            </a:xfrm>
          </p:grpSpPr>
          <p:pic>
            <p:nvPicPr>
              <p:cNvPr id="85056" name="Picture 131" descr="desktop_computer_stylized_medium">
                <a:extLst>
                  <a:ext uri="{FF2B5EF4-FFF2-40B4-BE49-F238E27FC236}">
                    <a16:creationId xmlns:a16="http://schemas.microsoft.com/office/drawing/2014/main" id="{A175B33A-4ED5-004F-853F-082DDC274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57" name="Freeform 132">
                <a:extLst>
                  <a:ext uri="{FF2B5EF4-FFF2-40B4-BE49-F238E27FC236}">
                    <a16:creationId xmlns:a16="http://schemas.microsoft.com/office/drawing/2014/main" id="{C043D5EE-37D9-8840-99EA-F7AE2631B7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39" name="Group 133">
              <a:extLst>
                <a:ext uri="{FF2B5EF4-FFF2-40B4-BE49-F238E27FC236}">
                  <a16:creationId xmlns:a16="http://schemas.microsoft.com/office/drawing/2014/main" id="{20BA2855-B106-EA4B-9E9F-E53CA5746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9925" y="849313"/>
              <a:ext cx="641350" cy="558800"/>
              <a:chOff x="-44" y="1473"/>
              <a:chExt cx="981" cy="1105"/>
            </a:xfrm>
          </p:grpSpPr>
          <p:pic>
            <p:nvPicPr>
              <p:cNvPr id="85054" name="Picture 134" descr="desktop_computer_stylized_medium">
                <a:extLst>
                  <a:ext uri="{FF2B5EF4-FFF2-40B4-BE49-F238E27FC236}">
                    <a16:creationId xmlns:a16="http://schemas.microsoft.com/office/drawing/2014/main" id="{AC5645B9-BFBD-0D40-AA65-5D4194B56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55" name="Freeform 135">
                <a:extLst>
                  <a:ext uri="{FF2B5EF4-FFF2-40B4-BE49-F238E27FC236}">
                    <a16:creationId xmlns:a16="http://schemas.microsoft.com/office/drawing/2014/main" id="{E1631FED-FB58-0845-87B8-DE77E8283B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40" name="Group 136">
              <a:extLst>
                <a:ext uri="{FF2B5EF4-FFF2-40B4-BE49-F238E27FC236}">
                  <a16:creationId xmlns:a16="http://schemas.microsoft.com/office/drawing/2014/main" id="{70838D5E-5327-A84F-A5C3-A2B19CB16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3950" y="5551488"/>
              <a:ext cx="641350" cy="558800"/>
              <a:chOff x="-44" y="1473"/>
              <a:chExt cx="981" cy="1105"/>
            </a:xfrm>
          </p:grpSpPr>
          <p:pic>
            <p:nvPicPr>
              <p:cNvPr id="85052" name="Picture 137" descr="desktop_computer_stylized_medium">
                <a:extLst>
                  <a:ext uri="{FF2B5EF4-FFF2-40B4-BE49-F238E27FC236}">
                    <a16:creationId xmlns:a16="http://schemas.microsoft.com/office/drawing/2014/main" id="{79740C44-5E39-AE49-A9EC-AE10D019D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53" name="Freeform 138">
                <a:extLst>
                  <a:ext uri="{FF2B5EF4-FFF2-40B4-BE49-F238E27FC236}">
                    <a16:creationId xmlns:a16="http://schemas.microsoft.com/office/drawing/2014/main" id="{D6F76BB3-9A14-7E40-9242-7E2F310514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41" name="Group 139">
              <a:extLst>
                <a:ext uri="{FF2B5EF4-FFF2-40B4-BE49-F238E27FC236}">
                  <a16:creationId xmlns:a16="http://schemas.microsoft.com/office/drawing/2014/main" id="{DC69CBDA-FAD2-1443-A085-04F4219D7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3038" y="5514975"/>
              <a:ext cx="641350" cy="558800"/>
              <a:chOff x="-44" y="1473"/>
              <a:chExt cx="981" cy="1105"/>
            </a:xfrm>
          </p:grpSpPr>
          <p:pic>
            <p:nvPicPr>
              <p:cNvPr id="85050" name="Picture 140" descr="desktop_computer_stylized_medium">
                <a:extLst>
                  <a:ext uri="{FF2B5EF4-FFF2-40B4-BE49-F238E27FC236}">
                    <a16:creationId xmlns:a16="http://schemas.microsoft.com/office/drawing/2014/main" id="{C94F1CEA-1548-0845-9BF8-C5953AF4BF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51" name="Freeform 141">
                <a:extLst>
                  <a:ext uri="{FF2B5EF4-FFF2-40B4-BE49-F238E27FC236}">
                    <a16:creationId xmlns:a16="http://schemas.microsoft.com/office/drawing/2014/main" id="{17BADEB2-8D29-4D48-AF36-92DC26C4EF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42" name="Group 142">
              <a:extLst>
                <a:ext uri="{FF2B5EF4-FFF2-40B4-BE49-F238E27FC236}">
                  <a16:creationId xmlns:a16="http://schemas.microsoft.com/office/drawing/2014/main" id="{5D179773-BB01-8A41-9675-4FCD5D518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7263" y="5522913"/>
              <a:ext cx="641350" cy="558800"/>
              <a:chOff x="-44" y="1473"/>
              <a:chExt cx="981" cy="1105"/>
            </a:xfrm>
          </p:grpSpPr>
          <p:pic>
            <p:nvPicPr>
              <p:cNvPr id="85048" name="Picture 143" descr="desktop_computer_stylized_medium">
                <a:extLst>
                  <a:ext uri="{FF2B5EF4-FFF2-40B4-BE49-F238E27FC236}">
                    <a16:creationId xmlns:a16="http://schemas.microsoft.com/office/drawing/2014/main" id="{140616BB-827C-9245-8004-880653EC00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49" name="Freeform 144">
                <a:extLst>
                  <a:ext uri="{FF2B5EF4-FFF2-40B4-BE49-F238E27FC236}">
                    <a16:creationId xmlns:a16="http://schemas.microsoft.com/office/drawing/2014/main" id="{33D25634-D655-5F48-849B-7565CAFCDD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5043" name="Group 145">
              <a:extLst>
                <a:ext uri="{FF2B5EF4-FFF2-40B4-BE49-F238E27FC236}">
                  <a16:creationId xmlns:a16="http://schemas.microsoft.com/office/drawing/2014/main" id="{DF9C6953-4D5A-B74B-B64E-BD88886889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9600" y="5564188"/>
              <a:ext cx="641350" cy="558800"/>
              <a:chOff x="-44" y="1473"/>
              <a:chExt cx="981" cy="1105"/>
            </a:xfrm>
          </p:grpSpPr>
          <p:pic>
            <p:nvPicPr>
              <p:cNvPr id="85046" name="Picture 146" descr="desktop_computer_stylized_medium">
                <a:extLst>
                  <a:ext uri="{FF2B5EF4-FFF2-40B4-BE49-F238E27FC236}">
                    <a16:creationId xmlns:a16="http://schemas.microsoft.com/office/drawing/2014/main" id="{A40F063B-8A1E-0340-9850-DE1EEC716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047" name="Freeform 147">
                <a:extLst>
                  <a:ext uri="{FF2B5EF4-FFF2-40B4-BE49-F238E27FC236}">
                    <a16:creationId xmlns:a16="http://schemas.microsoft.com/office/drawing/2014/main" id="{8B2061CF-6903-7D4F-9BD2-CB9F6A28A4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85044" name="Slide Number Placeholder 5">
            <a:extLst>
              <a:ext uri="{FF2B5EF4-FFF2-40B4-BE49-F238E27FC236}">
                <a16:creationId xmlns:a16="http://schemas.microsoft.com/office/drawing/2014/main" id="{4F0969A4-4834-6F47-BC69-4EBF8176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9B7D21A3-1FE5-D646-8AB5-417F1055B67B}" type="slidenum">
              <a:rPr lang="en-US" altLang="en-US" sz="1200">
                <a:latin typeface="Tahoma" panose="020B0604030504040204" pitchFamily="34" charset="0"/>
              </a:rPr>
              <a:pPr/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5045" name="Footer Placeholder 2">
            <a:extLst>
              <a:ext uri="{FF2B5EF4-FFF2-40B4-BE49-F238E27FC236}">
                <a16:creationId xmlns:a16="http://schemas.microsoft.com/office/drawing/2014/main" id="{B259906F-9420-1947-86C6-3791BB4F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463050-4E4F-D84B-90D6-4FD9925C457A}"/>
              </a:ext>
            </a:extLst>
          </p:cNvPr>
          <p:cNvCxnSpPr>
            <a:cxnSpLocks/>
          </p:cNvCxnSpPr>
          <p:nvPr/>
        </p:nvCxnSpPr>
        <p:spPr bwMode="auto">
          <a:xfrm>
            <a:off x="4267200" y="2015067"/>
            <a:ext cx="7958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161716-D576-7340-9CBA-F55E7917A4F2}"/>
              </a:ext>
            </a:extLst>
          </p:cNvPr>
          <p:cNvCxnSpPr>
            <a:cxnSpLocks/>
          </p:cNvCxnSpPr>
          <p:nvPr/>
        </p:nvCxnSpPr>
        <p:spPr bwMode="auto">
          <a:xfrm>
            <a:off x="4605867" y="3302000"/>
            <a:ext cx="7958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91C3D0C-0FB3-6445-9346-4FC02E77CE88}"/>
              </a:ext>
            </a:extLst>
          </p:cNvPr>
          <p:cNvCxnSpPr>
            <a:cxnSpLocks/>
          </p:cNvCxnSpPr>
          <p:nvPr/>
        </p:nvCxnSpPr>
        <p:spPr bwMode="auto">
          <a:xfrm>
            <a:off x="6214532" y="3318933"/>
            <a:ext cx="7958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ACA6408-604B-854B-94A1-5DA10CDA4059}"/>
              </a:ext>
            </a:extLst>
          </p:cNvPr>
          <p:cNvCxnSpPr>
            <a:cxnSpLocks/>
          </p:cNvCxnSpPr>
          <p:nvPr/>
        </p:nvCxnSpPr>
        <p:spPr bwMode="auto">
          <a:xfrm>
            <a:off x="5994399" y="5926666"/>
            <a:ext cx="7958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B1EA2D9-6A3F-C847-A814-4EC6E5908889}"/>
              </a:ext>
            </a:extLst>
          </p:cNvPr>
          <p:cNvCxnSpPr>
            <a:cxnSpLocks/>
          </p:cNvCxnSpPr>
          <p:nvPr/>
        </p:nvCxnSpPr>
        <p:spPr bwMode="auto">
          <a:xfrm>
            <a:off x="2963332" y="5909732"/>
            <a:ext cx="7958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286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4" descr="underline_base">
            <a:extLst>
              <a:ext uri="{FF2B5EF4-FFF2-40B4-BE49-F238E27FC236}">
                <a16:creationId xmlns:a16="http://schemas.microsoft.com/office/drawing/2014/main" id="{DE43D933-CF6E-984A-AE61-8257DBE87D1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6" y="846667"/>
            <a:ext cx="4015049" cy="20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Rectangle 2">
            <a:extLst>
              <a:ext uri="{FF2B5EF4-FFF2-40B4-BE49-F238E27FC236}">
                <a16:creationId xmlns:a16="http://schemas.microsoft.com/office/drawing/2014/main" id="{DCCF27CC-8358-134C-9D51-A530353F27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676" y="278093"/>
            <a:ext cx="5829300" cy="578644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Network addresses</a:t>
            </a:r>
            <a:endParaRPr lang="en-US" altLang="en-US" sz="6000" dirty="0">
              <a:ea typeface="ＭＳ Ｐゴシック" panose="020B0600070205080204" pitchFamily="34" charset="-128"/>
            </a:endParaRPr>
          </a:p>
        </p:txBody>
      </p:sp>
      <p:sp>
        <p:nvSpPr>
          <p:cNvPr id="55302" name="Rectangle 3">
            <a:extLst>
              <a:ext uri="{FF2B5EF4-FFF2-40B4-BE49-F238E27FC236}">
                <a16:creationId xmlns:a16="http://schemas.microsoft.com/office/drawing/2014/main" id="{137DAD50-5065-E04B-87A6-0AFEE73E5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9" y="1205850"/>
            <a:ext cx="7772400" cy="3897091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Q:</a:t>
            </a:r>
            <a:r>
              <a:rPr lang="en-US" dirty="0">
                <a:cs typeface="+mn-cs"/>
              </a:rPr>
              <a:t> </a:t>
            </a:r>
            <a:r>
              <a:rPr lang="en-US" sz="2400" dirty="0">
                <a:cs typeface="+mn-cs"/>
              </a:rPr>
              <a:t>how does an organization get a block of addresses (network number/ID)?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A:</a:t>
            </a:r>
            <a:r>
              <a:rPr lang="en-US" sz="24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dirty="0">
                <a:solidFill>
                  <a:srgbClr val="000099"/>
                </a:solidFill>
                <a:cs typeface="+mn-cs"/>
              </a:rPr>
              <a:t>ICANN</a:t>
            </a:r>
            <a:r>
              <a:rPr lang="en-US" sz="2400" dirty="0">
                <a:cs typeface="+mn-cs"/>
              </a:rPr>
              <a:t>: </a:t>
            </a:r>
            <a:r>
              <a:rPr lang="en-US" sz="2400" dirty="0">
                <a:solidFill>
                  <a:srgbClr val="000099"/>
                </a:solidFill>
                <a:cs typeface="+mn-cs"/>
              </a:rPr>
              <a:t>I</a:t>
            </a:r>
            <a:r>
              <a:rPr lang="en-US" sz="2400" dirty="0">
                <a:cs typeface="+mn-cs"/>
              </a:rPr>
              <a:t>nternet </a:t>
            </a:r>
            <a:r>
              <a:rPr lang="en-US" sz="2400" dirty="0">
                <a:solidFill>
                  <a:srgbClr val="000099"/>
                </a:solidFill>
                <a:cs typeface="+mn-cs"/>
              </a:rPr>
              <a:t>C</a:t>
            </a:r>
            <a:r>
              <a:rPr lang="en-US" sz="2400" dirty="0">
                <a:cs typeface="+mn-cs"/>
              </a:rPr>
              <a:t>orporation for </a:t>
            </a:r>
            <a:r>
              <a:rPr lang="en-US" sz="2400" dirty="0">
                <a:solidFill>
                  <a:srgbClr val="000099"/>
                </a:solidFill>
                <a:cs typeface="+mn-cs"/>
              </a:rPr>
              <a:t>A</a:t>
            </a:r>
            <a:r>
              <a:rPr lang="en-US" sz="2400" dirty="0">
                <a:cs typeface="+mn-cs"/>
              </a:rPr>
              <a:t>ssigned 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cs typeface="+mn-cs"/>
              </a:rPr>
              <a:t>     </a:t>
            </a:r>
            <a:r>
              <a:rPr lang="en-US" dirty="0">
                <a:solidFill>
                  <a:srgbClr val="000099"/>
                </a:solidFill>
                <a:cs typeface="+mn-cs"/>
              </a:rPr>
              <a:t>N</a:t>
            </a:r>
            <a:r>
              <a:rPr lang="en-US" dirty="0">
                <a:cs typeface="+mn-cs"/>
              </a:rPr>
              <a:t>ames and </a:t>
            </a:r>
            <a:r>
              <a:rPr lang="en-US" dirty="0">
                <a:solidFill>
                  <a:srgbClr val="000099"/>
                </a:solidFill>
                <a:cs typeface="+mn-cs"/>
              </a:rPr>
              <a:t>N</a:t>
            </a:r>
            <a:r>
              <a:rPr lang="en-US" dirty="0">
                <a:cs typeface="+mn-cs"/>
              </a:rPr>
              <a:t>umbers http://</a:t>
            </a:r>
            <a:r>
              <a:rPr lang="en-US" dirty="0" err="1">
                <a:cs typeface="+mn-cs"/>
              </a:rPr>
              <a:t>www.icann.org</a:t>
            </a:r>
            <a:r>
              <a:rPr lang="en-US" dirty="0">
                <a:cs typeface="+mn-cs"/>
              </a:rPr>
              <a:t>/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allocates address blocks (cost based on network size defined by number of hosts network can support, i.e., “# of host bits”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manages DNS (Domain Name Servers that map Internet names to IP addresses)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assigns domain names, resolves disputes</a:t>
            </a:r>
          </a:p>
        </p:txBody>
      </p:sp>
      <p:sp>
        <p:nvSpPr>
          <p:cNvPr id="101380" name="Slide Number Placeholder 5">
            <a:extLst>
              <a:ext uri="{FF2B5EF4-FFF2-40B4-BE49-F238E27FC236}">
                <a16:creationId xmlns:a16="http://schemas.microsoft.com/office/drawing/2014/main" id="{1067AF01-F1B4-4B41-A0CE-389C93D4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2519" y="6303746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>
                <a:latin typeface="Tahoma" panose="020B0604030504040204" pitchFamily="34" charset="0"/>
              </a:rPr>
              <a:t>4-</a:t>
            </a:r>
            <a:fld id="{554A5EF6-D06B-7642-9949-7E7C53840C2E}" type="slidenum">
              <a:rPr lang="en-US" altLang="en-US" sz="900">
                <a:latin typeface="Tahoma" panose="020B0604030504040204" pitchFamily="34" charset="0"/>
              </a:rPr>
              <a:pPr/>
              <a:t>45</a:t>
            </a:fld>
            <a:endParaRPr lang="en-US" altLang="en-US" sz="900" dirty="0">
              <a:latin typeface="Tahoma" panose="020B0604030504040204" pitchFamily="34" charset="0"/>
            </a:endParaRPr>
          </a:p>
        </p:txBody>
      </p:sp>
      <p:sp>
        <p:nvSpPr>
          <p:cNvPr id="101381" name="Footer Placeholder 2">
            <a:extLst>
              <a:ext uri="{FF2B5EF4-FFF2-40B4-BE49-F238E27FC236}">
                <a16:creationId xmlns:a16="http://schemas.microsoft.com/office/drawing/2014/main" id="{40CC7476-9FDE-0D42-A3F7-9BEC6BC1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119170" y="6318494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876067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675968" y="5660636"/>
            <a:ext cx="3276600" cy="457200"/>
            <a:chOff x="2976" y="3600"/>
            <a:chExt cx="2064" cy="288"/>
          </a:xfrm>
        </p:grpSpPr>
        <p:sp>
          <p:nvSpPr>
            <p:cNvPr id="32779" name="AutoShape 5"/>
            <p:cNvSpPr>
              <a:spLocks noChangeArrowheads="1"/>
            </p:cNvSpPr>
            <p:nvPr/>
          </p:nvSpPr>
          <p:spPr bwMode="auto">
            <a:xfrm>
              <a:off x="2976" y="3696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32777" name="Text Box 6"/>
            <p:cNvSpPr txBox="1">
              <a:spLocks noChangeArrowheads="1"/>
            </p:cNvSpPr>
            <p:nvPr/>
          </p:nvSpPr>
          <p:spPr bwMode="auto">
            <a:xfrm>
              <a:off x="3744" y="3600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b="1" dirty="0">
                  <a:solidFill>
                    <a:srgbClr val="C00000"/>
                  </a:solidFill>
                </a:rPr>
                <a:t>Subnetting</a:t>
              </a:r>
            </a:p>
          </p:txBody>
        </p:sp>
      </p:grpSp>
      <p:sp>
        <p:nvSpPr>
          <p:cNvPr id="32770" name="Rectangle 7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5136" cy="546315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Addressing in a large organization</a:t>
            </a:r>
          </a:p>
        </p:txBody>
      </p:sp>
      <p:sp>
        <p:nvSpPr>
          <p:cNvPr id="327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34936" y="1046794"/>
            <a:ext cx="4255295" cy="56342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85850" algn="l"/>
                <a:tab pos="1428750" algn="l"/>
                <a:tab pos="2514600" algn="l"/>
                <a:tab pos="5661025" algn="l"/>
              </a:tabLst>
            </a:pPr>
            <a:r>
              <a:rPr lang="en-US" altLang="en-US" sz="2400" dirty="0">
                <a:ea typeface="ＭＳ Ｐゴシック" charset="-128"/>
              </a:rPr>
              <a:t>usually an organization applies for one “</a:t>
            </a:r>
            <a:r>
              <a:rPr lang="en-US" altLang="en-US" sz="2400" dirty="0">
                <a:solidFill>
                  <a:srgbClr val="C00000"/>
                </a:solidFill>
                <a:ea typeface="ＭＳ Ｐゴシック" charset="-128"/>
              </a:rPr>
              <a:t>network number</a:t>
            </a:r>
            <a:r>
              <a:rPr lang="en-US" altLang="en-US" sz="2400" dirty="0">
                <a:ea typeface="ＭＳ Ｐゴシック" charset="-128"/>
              </a:rPr>
              <a:t>” and pays for the size of the host space (i.e., # of host bits)</a:t>
            </a:r>
          </a:p>
          <a:p>
            <a:pPr>
              <a:lnSpc>
                <a:spcPct val="90000"/>
              </a:lnSpc>
              <a:tabLst>
                <a:tab pos="1085850" algn="l"/>
                <a:tab pos="1428750" algn="l"/>
                <a:tab pos="2514600" algn="l"/>
                <a:tab pos="5661025" algn="l"/>
              </a:tabLst>
            </a:pPr>
            <a:r>
              <a:rPr lang="en-US" altLang="en-US" sz="2400" dirty="0">
                <a:ea typeface="ＭＳ Ｐゴシック" charset="-128"/>
              </a:rPr>
              <a:t>organizations have multiple departments</a:t>
            </a:r>
          </a:p>
          <a:p>
            <a:pPr>
              <a:lnSpc>
                <a:spcPct val="90000"/>
              </a:lnSpc>
              <a:tabLst>
                <a:tab pos="1085850" algn="l"/>
                <a:tab pos="1428750" algn="l"/>
                <a:tab pos="2514600" algn="l"/>
                <a:tab pos="5661025" algn="l"/>
              </a:tabLst>
            </a:pPr>
            <a:r>
              <a:rPr lang="en-US" altLang="en-US" sz="2400" dirty="0">
                <a:ea typeface="ＭＳ Ｐゴシック" charset="-128"/>
              </a:rPr>
              <a:t>and departments want to manage their own networks (floor/</a:t>
            </a:r>
            <a:r>
              <a:rPr lang="en-US" altLang="en-US" sz="2400" dirty="0" err="1">
                <a:ea typeface="ＭＳ Ｐゴシック" charset="-128"/>
              </a:rPr>
              <a:t>bldg</a:t>
            </a:r>
            <a:r>
              <a:rPr lang="en-US" altLang="en-US" sz="2400" dirty="0">
                <a:ea typeface="ＭＳ Ｐゴシック" charset="-128"/>
              </a:rPr>
              <a:t>/function)</a:t>
            </a:r>
          </a:p>
          <a:p>
            <a:pPr lvl="1">
              <a:lnSpc>
                <a:spcPct val="90000"/>
              </a:lnSpc>
              <a:tabLst>
                <a:tab pos="1085850" algn="l"/>
                <a:tab pos="1428750" algn="l"/>
                <a:tab pos="2514600" algn="l"/>
                <a:tab pos="5661025" algn="l"/>
              </a:tabLst>
            </a:pPr>
            <a:r>
              <a:rPr lang="en-US" altLang="en-US" sz="1800" dirty="0"/>
              <a:t>allocate a network number </a:t>
            </a:r>
            <a:r>
              <a:rPr lang="en-US" altLang="en-US" sz="1800" dirty="0">
                <a:solidFill>
                  <a:srgbClr val="C00000"/>
                </a:solidFill>
              </a:rPr>
              <a:t>for each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dirty="0">
                <a:solidFill>
                  <a:srgbClr val="C00000"/>
                </a:solidFill>
              </a:rPr>
              <a:t>department</a:t>
            </a:r>
            <a:r>
              <a:rPr lang="en-US" altLang="en-US" sz="1800" dirty="0"/>
              <a:t>? costly!</a:t>
            </a:r>
          </a:p>
          <a:p>
            <a:pPr>
              <a:lnSpc>
                <a:spcPct val="90000"/>
              </a:lnSpc>
              <a:tabLst>
                <a:tab pos="1085850" algn="l"/>
                <a:tab pos="1428750" algn="l"/>
                <a:tab pos="2514600" algn="l"/>
                <a:tab pos="5661025" algn="l"/>
              </a:tabLst>
            </a:pPr>
            <a:r>
              <a:rPr lang="en-US" altLang="en-US" sz="2400" b="1" dirty="0"/>
              <a:t>solution: </a:t>
            </a:r>
            <a:r>
              <a:rPr lang="en-US" altLang="en-US" sz="2400" dirty="0"/>
              <a:t>introduce a hierarchy to the IP addressing structure only visible within the organization</a:t>
            </a:r>
          </a:p>
        </p:txBody>
      </p:sp>
      <p:sp>
        <p:nvSpPr>
          <p:cNvPr id="209929" name="Oval 9"/>
          <p:cNvSpPr>
            <a:spLocks noChangeArrowheads="1"/>
          </p:cNvSpPr>
          <p:nvPr/>
        </p:nvSpPr>
        <p:spPr bwMode="auto">
          <a:xfrm>
            <a:off x="4132263" y="1219200"/>
            <a:ext cx="4572000" cy="3124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7"/>
              </a:schemeClr>
            </a:outerShdw>
          </a:effectLst>
        </p:spPr>
        <p:txBody>
          <a:bodyPr wrap="none" rIns="0" anchorCtr="1"/>
          <a:lstStyle/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Institutional Network</a:t>
            </a:r>
          </a:p>
          <a:p>
            <a:pPr algn="ctr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128.143.0.0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3" name="Oval 10"/>
          <p:cNvSpPr>
            <a:spLocks noChangeArrowheads="1"/>
          </p:cNvSpPr>
          <p:nvPr/>
        </p:nvSpPr>
        <p:spPr bwMode="auto">
          <a:xfrm>
            <a:off x="6705600" y="2362200"/>
            <a:ext cx="1905000" cy="9906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Medical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School</a:t>
            </a:r>
          </a:p>
        </p:txBody>
      </p:sp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5791200" y="3276600"/>
            <a:ext cx="1905000" cy="9906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Library</a:t>
            </a:r>
          </a:p>
        </p:txBody>
      </p:sp>
      <p:sp>
        <p:nvSpPr>
          <p:cNvPr id="32775" name="Oval 12"/>
          <p:cNvSpPr>
            <a:spLocks noChangeArrowheads="1"/>
          </p:cNvSpPr>
          <p:nvPr/>
        </p:nvSpPr>
        <p:spPr bwMode="auto">
          <a:xfrm>
            <a:off x="4495800" y="2286000"/>
            <a:ext cx="1905000" cy="9906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Engineering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School</a:t>
            </a:r>
            <a:endParaRPr lang="en-US" altLang="en-US">
              <a:latin typeface="Times New Roman" charset="0"/>
            </a:endParaRPr>
          </a:p>
        </p:txBody>
      </p:sp>
      <p:pic>
        <p:nvPicPr>
          <p:cNvPr id="11" name="Picture 99" descr="underline_base">
            <a:extLst>
              <a:ext uri="{FF2B5EF4-FFF2-40B4-BE49-F238E27FC236}">
                <a16:creationId xmlns:a16="http://schemas.microsoft.com/office/drawing/2014/main" id="{1A977B03-87E1-B649-B571-FAF405DBEE9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805910"/>
            <a:ext cx="7764651" cy="35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4849A6-DA28-D344-970F-263E6091C6CD}"/>
              </a:ext>
            </a:extLst>
          </p:cNvPr>
          <p:cNvCxnSpPr>
            <a:cxnSpLocks/>
          </p:cNvCxnSpPr>
          <p:nvPr/>
        </p:nvCxnSpPr>
        <p:spPr bwMode="auto">
          <a:xfrm>
            <a:off x="3721396" y="1940262"/>
            <a:ext cx="2215914" cy="1968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DE9E3-DFA0-854F-A90A-EAC10D0A19C8}"/>
              </a:ext>
            </a:extLst>
          </p:cNvPr>
          <p:cNvCxnSpPr>
            <a:cxnSpLocks/>
            <a:endCxn id="32775" idx="2"/>
          </p:cNvCxnSpPr>
          <p:nvPr/>
        </p:nvCxnSpPr>
        <p:spPr bwMode="auto">
          <a:xfrm flipV="1">
            <a:off x="3721396" y="2781300"/>
            <a:ext cx="774404" cy="1213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45CA30-D160-CD4D-8F34-31B5545DEB90}"/>
              </a:ext>
            </a:extLst>
          </p:cNvPr>
          <p:cNvCxnSpPr>
            <a:cxnSpLocks/>
          </p:cNvCxnSpPr>
          <p:nvPr/>
        </p:nvCxnSpPr>
        <p:spPr bwMode="auto">
          <a:xfrm>
            <a:off x="3721396" y="3051544"/>
            <a:ext cx="2069804" cy="6297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551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80391" y="5310392"/>
            <a:ext cx="8419381" cy="138019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/>
              <a:t>subnets can be freely assigned within the organization</a:t>
            </a:r>
          </a:p>
          <a:p>
            <a:pPr lvl="1"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/>
              <a:t>internally, subnets are treated as separate networks</a:t>
            </a:r>
          </a:p>
          <a:p>
            <a:pPr lvl="1"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/>
              <a:t>subnet structure is not visible outside the organization</a:t>
            </a:r>
            <a:endParaRPr lang="en-US" altLang="en-US" sz="2800" dirty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53886"/>
            <a:ext cx="8915400" cy="422551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cannot touch the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network number </a:t>
            </a:r>
            <a:r>
              <a:rPr lang="en-US" altLang="en-US" dirty="0">
                <a:ea typeface="ＭＳ Ｐゴシック" charset="-128"/>
              </a:rPr>
              <a:t>– assigned globally</a:t>
            </a:r>
          </a:p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host number assigned locally </a:t>
            </a:r>
          </a:p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split the host number portion of an IP address into a </a:t>
            </a:r>
          </a:p>
          <a:p>
            <a:pPr marL="400050" lvl="1" indent="0">
              <a:lnSpc>
                <a:spcPct val="90000"/>
              </a:lnSpc>
              <a:buNone/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subnet number</a:t>
            </a:r>
            <a:r>
              <a:rPr lang="en-US" altLang="en-US" dirty="0">
                <a:ea typeface="ＭＳ Ｐゴシック" charset="-128"/>
              </a:rPr>
              <a:t> and a (smaller)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host number</a:t>
            </a:r>
            <a:r>
              <a:rPr lang="en-US" altLang="en-US" dirty="0">
                <a:ea typeface="ＭＳ Ｐゴシック" charset="-128"/>
              </a:rPr>
              <a:t> </a:t>
            </a:r>
          </a:p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ea typeface="ＭＳ Ｐゴシック" charset="-128"/>
              </a:rPr>
              <a:t>result is a 3-layer hierarchy</a:t>
            </a:r>
          </a:p>
          <a:p>
            <a:pPr lvl="1"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endParaRPr lang="en-US" altLang="en-US" dirty="0"/>
          </a:p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lnSpc>
                <a:spcPct val="90000"/>
              </a:lnSpc>
              <a:tabLst>
                <a:tab pos="2057400" algn="l"/>
                <a:tab pos="2286000" algn="l"/>
                <a:tab pos="5661025" algn="l"/>
              </a:tabLst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 marL="0" indent="0">
              <a:lnSpc>
                <a:spcPct val="90000"/>
              </a:lnSpc>
              <a:buNone/>
              <a:tabLst>
                <a:tab pos="2057400" algn="l"/>
                <a:tab pos="2286000" algn="l"/>
                <a:tab pos="5661025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	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43359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Basic Idea of Subnetting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233407" y="3372149"/>
            <a:ext cx="30480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rgbClr val="7A7A99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x-none" b="1" dirty="0">
                <a:latin typeface="Courier New" charset="0"/>
              </a:rPr>
              <a:t>network number</a:t>
            </a:r>
            <a:endParaRPr lang="en-US" altLang="x-none" dirty="0">
              <a:latin typeface="Times New Roman" charset="0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88510" y="3378636"/>
            <a:ext cx="41910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charset="0"/>
              </a:rPr>
              <a:t>host number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419600" y="4348743"/>
            <a:ext cx="2057400" cy="5334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7" dist="17961" dir="2700000">
              <a:srgbClr val="995C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ourier New" charset="0"/>
              </a:rPr>
              <a:t>subnet number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295400" y="4334336"/>
            <a:ext cx="30480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rgbClr val="7A7A99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x-none" b="1" dirty="0">
                <a:latin typeface="Courier New" charset="0"/>
              </a:rPr>
              <a:t>network number</a:t>
            </a:r>
            <a:endParaRPr lang="en-US" altLang="x-none" dirty="0">
              <a:latin typeface="Times New Roman" charset="0"/>
            </a:endParaRP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515100" y="4347707"/>
            <a:ext cx="20574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ourier New" charset="0"/>
              </a:rPr>
              <a:t>host number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 flipH="1">
            <a:off x="5525914" y="4014061"/>
            <a:ext cx="270452" cy="3119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7020731" y="3967566"/>
            <a:ext cx="345867" cy="3969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1295400" y="4960011"/>
            <a:ext cx="518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034798" y="4960012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charset="0"/>
              </a:rPr>
              <a:t>extended network number</a:t>
            </a:r>
          </a:p>
        </p:txBody>
      </p:sp>
      <p:pic>
        <p:nvPicPr>
          <p:cNvPr id="14" name="Picture 99" descr="underline_base">
            <a:extLst>
              <a:ext uri="{FF2B5EF4-FFF2-40B4-BE49-F238E27FC236}">
                <a16:creationId xmlns:a16="http://schemas.microsoft.com/office/drawing/2014/main" id="{78B1B73F-45A6-0D4F-8365-175D45CB755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805910"/>
            <a:ext cx="5424407" cy="17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93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0727-5594-344A-A488-4AA22CB4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8" y="0"/>
            <a:ext cx="8362627" cy="542442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Subnetting &amp; extended mask/prefix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3F7DF-D68B-0B45-A407-3406B43C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28" y="729371"/>
            <a:ext cx="8775291" cy="589265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subnetting is done by allocating some of the leading bits of the host number to indicate a subnet number 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/>
              <a:t>with subnetting, the network number and the subnet number make up an </a:t>
            </a:r>
            <a:r>
              <a:rPr lang="en-US" sz="2000" dirty="0">
                <a:solidFill>
                  <a:srgbClr val="C00000"/>
                </a:solidFill>
              </a:rPr>
              <a:t>extended network number</a:t>
            </a:r>
            <a:r>
              <a:rPr lang="en-US" sz="2000" dirty="0"/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/>
              <a:t>the extended number can be expressed in terms of a subnet mask (subnet prefix)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in our example 143.12.10.1/16, we will use the </a:t>
            </a:r>
            <a:r>
              <a:rPr lang="en-US" sz="2400" dirty="0">
                <a:solidFill>
                  <a:srgbClr val="C00000"/>
                </a:solidFill>
              </a:rPr>
              <a:t>first byte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C00000"/>
                </a:solidFill>
              </a:rPr>
              <a:t>host</a:t>
            </a:r>
            <a:r>
              <a:rPr lang="en-US" sz="2400" dirty="0"/>
              <a:t> number (the </a:t>
            </a:r>
            <a:r>
              <a:rPr lang="en-US" sz="2400" dirty="0">
                <a:solidFill>
                  <a:srgbClr val="C00000"/>
                </a:solidFill>
              </a:rPr>
              <a:t>third byte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the IP address) to denote the </a:t>
            </a:r>
            <a:r>
              <a:rPr lang="en-US" sz="2400" dirty="0">
                <a:solidFill>
                  <a:srgbClr val="C00000"/>
                </a:solidFill>
              </a:rPr>
              <a:t>subnet number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/>
              <a:t>so</a:t>
            </a:r>
            <a:r>
              <a:rPr lang="en-US" sz="2000" dirty="0">
                <a:solidFill>
                  <a:srgbClr val="C00000"/>
                </a:solidFill>
              </a:rPr>
              <a:t> subnet mask = 16+8=24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rgbClr val="C00000"/>
                </a:solidFill>
              </a:rPr>
              <a:t>255.255.255.0</a:t>
            </a:r>
            <a:r>
              <a:rPr lang="en-US" sz="2000" dirty="0">
                <a:solidFill>
                  <a:schemeClr val="accent4"/>
                </a:solidFill>
              </a:rPr>
              <a:t> is the subnet mask of the subnet</a:t>
            </a:r>
            <a:endParaRPr lang="en-US" sz="2000" dirty="0">
              <a:solidFill>
                <a:srgbClr val="C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rgbClr val="C00000"/>
                </a:solidFill>
              </a:rPr>
              <a:t>143.12.10.1/24</a:t>
            </a:r>
            <a:r>
              <a:rPr lang="en-US" sz="2000" dirty="0"/>
              <a:t> is the </a:t>
            </a:r>
            <a:r>
              <a:rPr lang="en-US" sz="2000" dirty="0">
                <a:solidFill>
                  <a:srgbClr val="C00000"/>
                </a:solidFill>
              </a:rPr>
              <a:t>IP address </a:t>
            </a:r>
            <a:r>
              <a:rPr lang="en-US" sz="2000" dirty="0"/>
              <a:t>of the host with new prefix = 24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rgbClr val="C00000"/>
                </a:solidFill>
              </a:rPr>
              <a:t>143.12.10</a:t>
            </a:r>
            <a:r>
              <a:rPr lang="en-US" sz="2000" dirty="0"/>
              <a:t>.0/24 is the subnet address the host is attached to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4"/>
                </a:solidFill>
                <a:sym typeface="Wingdings" pitchFamily="2" charset="2"/>
              </a:rPr>
              <a:t>note that: </a:t>
            </a:r>
            <a:r>
              <a:rPr lang="en-US" sz="2000" dirty="0">
                <a:solidFill>
                  <a:srgbClr val="C00000"/>
                </a:solidFill>
              </a:rPr>
              <a:t>143.12.0.0/16</a:t>
            </a:r>
            <a:r>
              <a:rPr lang="en-US" sz="2000" dirty="0"/>
              <a:t> is the still the </a:t>
            </a:r>
            <a:r>
              <a:rPr lang="en-US" sz="2000" dirty="0">
                <a:solidFill>
                  <a:srgbClr val="C00000"/>
                </a:solidFill>
              </a:rPr>
              <a:t>network address</a:t>
            </a:r>
            <a:r>
              <a:rPr lang="en-US" sz="2000" dirty="0"/>
              <a:t> (or ID) (network prefix /16) of the organization and used to by Internet to route traffic to it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000" dirty="0"/>
              <a:t>that network now has a subnet layer that is identified by 3</a:t>
            </a:r>
            <a:r>
              <a:rPr lang="en-US" sz="2000" baseline="30000" dirty="0"/>
              <a:t>rd</a:t>
            </a:r>
            <a:r>
              <a:rPr lang="en-US" sz="2000" dirty="0"/>
              <a:t> byte NOT visible to outside world, only used internally.</a:t>
            </a:r>
            <a:endParaRPr lang="en-US" sz="2000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88CE3C1A-4BD3-B84B-8D34-64BD650F362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6" y="555229"/>
            <a:ext cx="8143688" cy="2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262415-52F3-7B49-96DF-8979031A13CD}"/>
              </a:ext>
            </a:extLst>
          </p:cNvPr>
          <p:cNvGrpSpPr/>
          <p:nvPr/>
        </p:nvGrpSpPr>
        <p:grpSpPr>
          <a:xfrm>
            <a:off x="2789738" y="3530776"/>
            <a:ext cx="4443363" cy="552765"/>
            <a:chOff x="5773223" y="3446824"/>
            <a:chExt cx="4443363" cy="552765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72E58E6-46C9-4841-AF52-A3F47C8C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034" y="3466189"/>
              <a:ext cx="1347787" cy="533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prstShdw prst="shdw17" dist="17961" dir="2700000">
                <a:srgbClr val="995C00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Courier New" charset="0"/>
                </a:rPr>
                <a:t>subnet number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Courier New" charset="0"/>
                </a:rPr>
                <a:t>(8)</a:t>
              </a:r>
              <a:endParaRPr lang="en-US" altLang="en-US" sz="1100" dirty="0">
                <a:latin typeface="Times New Roman" charset="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5A62E97B-767C-684A-B747-EFE0956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223" y="3446824"/>
              <a:ext cx="1947808" cy="5334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prstShdw prst="shdw17" dist="17961" dir="2700000">
                <a:srgbClr val="7A7A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x-none" sz="1100" b="1" dirty="0">
                  <a:latin typeface="Courier New" charset="0"/>
                </a:rPr>
                <a:t>network number - ID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x-none" sz="1100" b="1" dirty="0">
                  <a:latin typeface="Courier New" charset="0"/>
                </a:rPr>
                <a:t>(16)</a:t>
              </a:r>
              <a:endParaRPr lang="en-US" altLang="x-none" sz="1100" dirty="0">
                <a:latin typeface="Times New Roman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FDD7DF49-CD55-974E-8166-AF9101A7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8823" y="3466189"/>
              <a:ext cx="1147763" cy="5334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prstShdw prst="shdw17" dist="17961" dir="2700000">
                <a:srgbClr val="997A3D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latin typeface="Courier New" charset="0"/>
                </a:rPr>
                <a:t>host number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latin typeface="Courier New" charset="0"/>
                </a:rPr>
                <a:t>(8)</a:t>
              </a:r>
              <a:endParaRPr lang="en-US" altLang="en-US" sz="1200" dirty="0">
                <a:latin typeface="Times New Roman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D81630-B6F4-964F-8FC9-90A87A76E689}"/>
              </a:ext>
            </a:extLst>
          </p:cNvPr>
          <p:cNvCxnSpPr>
            <a:cxnSpLocks/>
          </p:cNvCxnSpPr>
          <p:nvPr/>
        </p:nvCxnSpPr>
        <p:spPr bwMode="auto">
          <a:xfrm>
            <a:off x="1253613" y="3215148"/>
            <a:ext cx="3406877" cy="23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ED824-409C-FE45-839C-2390DA2FE34E}"/>
              </a:ext>
            </a:extLst>
          </p:cNvPr>
          <p:cNvSpPr/>
          <p:nvPr/>
        </p:nvSpPr>
        <p:spPr bwMode="auto">
          <a:xfrm>
            <a:off x="4748734" y="3499816"/>
            <a:ext cx="2554014" cy="63062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53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6">
            <a:extLst>
              <a:ext uri="{FF2B5EF4-FFF2-40B4-BE49-F238E27FC236}">
                <a16:creationId xmlns:a16="http://schemas.microsoft.com/office/drawing/2014/main" id="{E782914D-0EBC-8D48-8BB6-D5E568EAF3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33500"/>
            <a:ext cx="3695700" cy="4648200"/>
          </a:xfrm>
        </p:spPr>
        <p:txBody>
          <a:bodyPr/>
          <a:lstStyle/>
          <a:p>
            <a:endParaRPr lang="en-US" altLang="en-US" sz="240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40965" name="Rectangle 60">
            <a:extLst>
              <a:ext uri="{FF2B5EF4-FFF2-40B4-BE49-F238E27FC236}">
                <a16:creationId xmlns:a16="http://schemas.microsoft.com/office/drawing/2014/main" id="{69FC09D4-0B17-3C4E-981A-770AB80DABD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47449" y="1248511"/>
            <a:ext cx="3810000" cy="4648200"/>
          </a:xfrm>
        </p:spPr>
        <p:txBody>
          <a:bodyPr/>
          <a:lstStyle/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one large network:</a:t>
            </a:r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  <a:cs typeface="+mn-cs"/>
              </a:rPr>
              <a:t>223.1.0.0/16</a:t>
            </a:r>
          </a:p>
          <a:p>
            <a:pPr lvl="1">
              <a:defRPr/>
            </a:pPr>
            <a:r>
              <a:rPr lang="en-US" dirty="0">
                <a:cs typeface="+mn-cs"/>
              </a:rPr>
              <a:t>comprised of 3 subnets interconnected via a router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each isolated network is called a </a:t>
            </a:r>
            <a:r>
              <a:rPr lang="en-US" i="1" dirty="0">
                <a:solidFill>
                  <a:srgbClr val="CC0000"/>
                </a:solidFill>
                <a:cs typeface="+mn-cs"/>
              </a:rPr>
              <a:t>subnet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223.1.1.0/24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223.1.2.0/24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223.1.3.0/24</a:t>
            </a:r>
          </a:p>
        </p:txBody>
      </p:sp>
      <p:sp>
        <p:nvSpPr>
          <p:cNvPr id="83971" name="Text Box 61">
            <a:extLst>
              <a:ext uri="{FF2B5EF4-FFF2-40B4-BE49-F238E27FC236}">
                <a16:creationId xmlns:a16="http://schemas.microsoft.com/office/drawing/2014/main" id="{389D65A7-C616-0B4E-92B7-12F933DC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8" y="5781675"/>
            <a:ext cx="250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subnet mask: /24</a:t>
            </a:r>
          </a:p>
        </p:txBody>
      </p:sp>
      <p:sp>
        <p:nvSpPr>
          <p:cNvPr id="40967" name="Rectangle 185">
            <a:extLst>
              <a:ext uri="{FF2B5EF4-FFF2-40B4-BE49-F238E27FC236}">
                <a16:creationId xmlns:a16="http://schemas.microsoft.com/office/drawing/2014/main" id="{0FD4F4FC-E0CF-8049-BE69-38F96B1DB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Subnets</a:t>
            </a:r>
          </a:p>
        </p:txBody>
      </p:sp>
      <p:pic>
        <p:nvPicPr>
          <p:cNvPr id="83973" name="Picture 186" descr="underline_base">
            <a:extLst>
              <a:ext uri="{FF2B5EF4-FFF2-40B4-BE49-F238E27FC236}">
                <a16:creationId xmlns:a16="http://schemas.microsoft.com/office/drawing/2014/main" id="{A5D16D4E-BE8B-2D40-892B-3857803DF9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855663"/>
            <a:ext cx="201136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974" name="Group 190">
            <a:extLst>
              <a:ext uri="{FF2B5EF4-FFF2-40B4-BE49-F238E27FC236}">
                <a16:creationId xmlns:a16="http://schemas.microsoft.com/office/drawing/2014/main" id="{61EA55C8-EBBE-8A4D-BF98-1E2CBCBA55D6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908050"/>
            <a:ext cx="4465638" cy="4652963"/>
            <a:chOff x="2752" y="572"/>
            <a:chExt cx="2813" cy="2931"/>
          </a:xfrm>
        </p:grpSpPr>
        <p:sp>
          <p:nvSpPr>
            <p:cNvPr id="83980" name="Text Box 191">
              <a:extLst>
                <a:ext uri="{FF2B5EF4-FFF2-40B4-BE49-F238E27FC236}">
                  <a16:creationId xmlns:a16="http://schemas.microsoft.com/office/drawing/2014/main" id="{D050A405-5005-3D4F-A11B-BB7D46571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5" y="572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 dirty="0">
                  <a:solidFill>
                    <a:srgbClr val="CC0000"/>
                  </a:solidFill>
                </a:rPr>
                <a:t>223.1.1.0/24</a:t>
              </a:r>
            </a:p>
          </p:txBody>
        </p:sp>
        <p:sp>
          <p:nvSpPr>
            <p:cNvPr id="83981" name="Text Box 192">
              <a:extLst>
                <a:ext uri="{FF2B5EF4-FFF2-40B4-BE49-F238E27FC236}">
                  <a16:creationId xmlns:a16="http://schemas.microsoft.com/office/drawing/2014/main" id="{F521D220-ECF6-E04B-A573-9B6390EF2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" y="725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CC0000"/>
                  </a:solidFill>
                </a:rPr>
                <a:t>223.1.2.0/24</a:t>
              </a:r>
            </a:p>
          </p:txBody>
        </p:sp>
        <p:sp>
          <p:nvSpPr>
            <p:cNvPr id="83982" name="Text Box 193">
              <a:extLst>
                <a:ext uri="{FF2B5EF4-FFF2-40B4-BE49-F238E27FC236}">
                  <a16:creationId xmlns:a16="http://schemas.microsoft.com/office/drawing/2014/main" id="{4A81E302-27FD-CD4F-919C-2805CA48AE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" y="3253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CC0000"/>
                  </a:solidFill>
                </a:rPr>
                <a:t>223.1.3.0/24</a:t>
              </a:r>
            </a:p>
          </p:txBody>
        </p:sp>
        <p:sp>
          <p:nvSpPr>
            <p:cNvPr id="83983" name="Rectangle 194">
              <a:extLst>
                <a:ext uri="{FF2B5EF4-FFF2-40B4-BE49-F238E27FC236}">
                  <a16:creationId xmlns:a16="http://schemas.microsoft.com/office/drawing/2014/main" id="{94633C8F-F8CA-6048-B6F7-CAD1996F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113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3984" name="Freeform 195">
              <a:extLst>
                <a:ext uri="{FF2B5EF4-FFF2-40B4-BE49-F238E27FC236}">
                  <a16:creationId xmlns:a16="http://schemas.microsoft.com/office/drawing/2014/main" id="{7AF51F04-654F-7042-9AE3-13BA18550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815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5" name="Freeform 196">
              <a:extLst>
                <a:ext uri="{FF2B5EF4-FFF2-40B4-BE49-F238E27FC236}">
                  <a16:creationId xmlns:a16="http://schemas.microsoft.com/office/drawing/2014/main" id="{3B90EB35-10A9-7A46-B9A7-B5728A75C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101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6" name="Freeform 197">
              <a:extLst>
                <a:ext uri="{FF2B5EF4-FFF2-40B4-BE49-F238E27FC236}">
                  <a16:creationId xmlns:a16="http://schemas.microsoft.com/office/drawing/2014/main" id="{689E0935-EFD9-1545-887C-D4DCBC39D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913"/>
              <a:ext cx="1286" cy="1247"/>
            </a:xfrm>
            <a:custGeom>
              <a:avLst/>
              <a:gdLst>
                <a:gd name="T0" fmla="*/ 587 w 1286"/>
                <a:gd name="T1" fmla="*/ 30 h 1247"/>
                <a:gd name="T2" fmla="*/ 509 w 1286"/>
                <a:gd name="T3" fmla="*/ 618 h 1247"/>
                <a:gd name="T4" fmla="*/ 77 w 1286"/>
                <a:gd name="T5" fmla="*/ 909 h 1247"/>
                <a:gd name="T6" fmla="*/ 47 w 1286"/>
                <a:gd name="T7" fmla="*/ 1095 h 1247"/>
                <a:gd name="T8" fmla="*/ 140 w 1286"/>
                <a:gd name="T9" fmla="*/ 1224 h 1247"/>
                <a:gd name="T10" fmla="*/ 461 w 1286"/>
                <a:gd name="T11" fmla="*/ 1209 h 1247"/>
                <a:gd name="T12" fmla="*/ 692 w 1286"/>
                <a:gd name="T13" fmla="*/ 1209 h 1247"/>
                <a:gd name="T14" fmla="*/ 1190 w 1286"/>
                <a:gd name="T15" fmla="*/ 1227 h 1247"/>
                <a:gd name="T16" fmla="*/ 1271 w 1286"/>
                <a:gd name="T17" fmla="*/ 1089 h 1247"/>
                <a:gd name="T18" fmla="*/ 1139 w 1286"/>
                <a:gd name="T19" fmla="*/ 741 h 1247"/>
                <a:gd name="T20" fmla="*/ 800 w 1286"/>
                <a:gd name="T21" fmla="*/ 627 h 1247"/>
                <a:gd name="T22" fmla="*/ 749 w 1286"/>
                <a:gd name="T23" fmla="*/ 42 h 1247"/>
                <a:gd name="T24" fmla="*/ 587 w 1286"/>
                <a:gd name="T25" fmla="*/ 30 h 12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6"/>
                <a:gd name="T40" fmla="*/ 0 h 1247"/>
                <a:gd name="T41" fmla="*/ 1286 w 1286"/>
                <a:gd name="T42" fmla="*/ 1247 h 124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6" h="1247">
                  <a:moveTo>
                    <a:pt x="587" y="30"/>
                  </a:moveTo>
                  <a:cubicBezTo>
                    <a:pt x="473" y="60"/>
                    <a:pt x="601" y="475"/>
                    <a:pt x="509" y="618"/>
                  </a:cubicBezTo>
                  <a:cubicBezTo>
                    <a:pt x="424" y="765"/>
                    <a:pt x="154" y="830"/>
                    <a:pt x="77" y="909"/>
                  </a:cubicBezTo>
                  <a:cubicBezTo>
                    <a:pt x="0" y="988"/>
                    <a:pt x="37" y="1043"/>
                    <a:pt x="47" y="1095"/>
                  </a:cubicBezTo>
                  <a:cubicBezTo>
                    <a:pt x="57" y="1147"/>
                    <a:pt x="71" y="1205"/>
                    <a:pt x="140" y="1224"/>
                  </a:cubicBezTo>
                  <a:cubicBezTo>
                    <a:pt x="209" y="1243"/>
                    <a:pt x="369" y="1212"/>
                    <a:pt x="461" y="1209"/>
                  </a:cubicBezTo>
                  <a:cubicBezTo>
                    <a:pt x="553" y="1206"/>
                    <a:pt x="571" y="1206"/>
                    <a:pt x="692" y="1209"/>
                  </a:cubicBezTo>
                  <a:cubicBezTo>
                    <a:pt x="813" y="1212"/>
                    <a:pt x="1094" y="1247"/>
                    <a:pt x="1190" y="1227"/>
                  </a:cubicBezTo>
                  <a:cubicBezTo>
                    <a:pt x="1286" y="1207"/>
                    <a:pt x="1279" y="1170"/>
                    <a:pt x="1271" y="1089"/>
                  </a:cubicBezTo>
                  <a:cubicBezTo>
                    <a:pt x="1263" y="1008"/>
                    <a:pt x="1217" y="818"/>
                    <a:pt x="1139" y="741"/>
                  </a:cubicBezTo>
                  <a:cubicBezTo>
                    <a:pt x="1061" y="664"/>
                    <a:pt x="865" y="743"/>
                    <a:pt x="800" y="627"/>
                  </a:cubicBezTo>
                  <a:cubicBezTo>
                    <a:pt x="735" y="511"/>
                    <a:pt x="785" y="142"/>
                    <a:pt x="749" y="42"/>
                  </a:cubicBezTo>
                  <a:cubicBezTo>
                    <a:pt x="695" y="15"/>
                    <a:pt x="701" y="0"/>
                    <a:pt x="587" y="3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7" name="Line 198">
              <a:extLst>
                <a:ext uri="{FF2B5EF4-FFF2-40B4-BE49-F238E27FC236}">
                  <a16:creationId xmlns:a16="http://schemas.microsoft.com/office/drawing/2014/main" id="{40C08F10-D7E2-BB4E-85D3-53FE81B0C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144"/>
              <a:ext cx="186" cy="1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8" name="Line 200">
              <a:extLst>
                <a:ext uri="{FF2B5EF4-FFF2-40B4-BE49-F238E27FC236}">
                  <a16:creationId xmlns:a16="http://schemas.microsoft.com/office/drawing/2014/main" id="{E7FBC9A1-0336-3048-A406-44FB09BD2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552"/>
              <a:ext cx="311" cy="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9" name="Line 201">
              <a:extLst>
                <a:ext uri="{FF2B5EF4-FFF2-40B4-BE49-F238E27FC236}">
                  <a16:creationId xmlns:a16="http://schemas.microsoft.com/office/drawing/2014/main" id="{C4ED9FA5-F8E1-5E45-AB51-37A710F9D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6" y="1745"/>
              <a:ext cx="180" cy="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0" name="Text Box 203">
              <a:extLst>
                <a:ext uri="{FF2B5EF4-FFF2-40B4-BE49-F238E27FC236}">
                  <a16:creationId xmlns:a16="http://schemas.microsoft.com/office/drawing/2014/main" id="{7AEFEA4E-06F4-8A44-A702-51AC031C8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" y="90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3991" name="Text Box 204">
              <a:extLst>
                <a:ext uri="{FF2B5EF4-FFF2-40B4-BE49-F238E27FC236}">
                  <a16:creationId xmlns:a16="http://schemas.microsoft.com/office/drawing/2014/main" id="{3FA85907-D2FA-A54C-9F41-D258ED4F3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1963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223.1.1.3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3992" name="Text Box 205">
              <a:extLst>
                <a:ext uri="{FF2B5EF4-FFF2-40B4-BE49-F238E27FC236}">
                  <a16:creationId xmlns:a16="http://schemas.microsoft.com/office/drawing/2014/main" id="{78C955B8-180A-2048-93EC-1DA524EF6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" y="148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223.1.1.4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3993" name="Text Box 207">
              <a:extLst>
                <a:ext uri="{FF2B5EF4-FFF2-40B4-BE49-F238E27FC236}">
                  <a16:creationId xmlns:a16="http://schemas.microsoft.com/office/drawing/2014/main" id="{E9ABB1CB-153E-BE47-9A49-1E61841DC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148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223.1.2.9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3994" name="Line 209">
              <a:extLst>
                <a:ext uri="{FF2B5EF4-FFF2-40B4-BE49-F238E27FC236}">
                  <a16:creationId xmlns:a16="http://schemas.microsoft.com/office/drawing/2014/main" id="{36DCF704-A836-BA45-8976-88E061535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9" y="1406"/>
              <a:ext cx="212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5" name="Line 210">
              <a:extLst>
                <a:ext uri="{FF2B5EF4-FFF2-40B4-BE49-F238E27FC236}">
                  <a16:creationId xmlns:a16="http://schemas.microsoft.com/office/drawing/2014/main" id="{81C144E4-20FE-184D-AEEC-F51656E7B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" y="1789"/>
              <a:ext cx="173" cy="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6" name="Line 213">
              <a:extLst>
                <a:ext uri="{FF2B5EF4-FFF2-40B4-BE49-F238E27FC236}">
                  <a16:creationId xmlns:a16="http://schemas.microsoft.com/office/drawing/2014/main" id="{186303C9-A0BB-464E-A001-D694FC11E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2" y="2696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7" name="Line 214">
              <a:extLst>
                <a:ext uri="{FF2B5EF4-FFF2-40B4-BE49-F238E27FC236}">
                  <a16:creationId xmlns:a16="http://schemas.microsoft.com/office/drawing/2014/main" id="{D6CFFBEB-2A3A-E14D-AC17-156EE9F345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23" y="2699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8" name="Text Box 215">
              <a:extLst>
                <a:ext uri="{FF2B5EF4-FFF2-40B4-BE49-F238E27FC236}">
                  <a16:creationId xmlns:a16="http://schemas.microsoft.com/office/drawing/2014/main" id="{7FAE0768-6FFB-C04C-990F-3383C262F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262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223.1.3.2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3999" name="Text Box 216">
              <a:extLst>
                <a:ext uri="{FF2B5EF4-FFF2-40B4-BE49-F238E27FC236}">
                  <a16:creationId xmlns:a16="http://schemas.microsoft.com/office/drawing/2014/main" id="{B214B4A7-BBCA-EC40-AE11-2DAF106E2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" y="268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223.1.3.1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grpSp>
          <p:nvGrpSpPr>
            <p:cNvPr id="84000" name="Group 217">
              <a:extLst>
                <a:ext uri="{FF2B5EF4-FFF2-40B4-BE49-F238E27FC236}">
                  <a16:creationId xmlns:a16="http://schemas.microsoft.com/office/drawing/2014/main" id="{9CF7F4DC-FB2C-F943-BD14-CA1CEDCFB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5" y="956"/>
              <a:ext cx="404" cy="352"/>
              <a:chOff x="-44" y="1473"/>
              <a:chExt cx="981" cy="1105"/>
            </a:xfrm>
          </p:grpSpPr>
          <p:pic>
            <p:nvPicPr>
              <p:cNvPr id="84039" name="Picture 218" descr="desktop_computer_stylized_medium">
                <a:extLst>
                  <a:ext uri="{FF2B5EF4-FFF2-40B4-BE49-F238E27FC236}">
                    <a16:creationId xmlns:a16="http://schemas.microsoft.com/office/drawing/2014/main" id="{C4334BB7-8498-7D4C-8CFD-138F975A6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40" name="Freeform 219">
                <a:extLst>
                  <a:ext uri="{FF2B5EF4-FFF2-40B4-BE49-F238E27FC236}">
                    <a16:creationId xmlns:a16="http://schemas.microsoft.com/office/drawing/2014/main" id="{6EB63B27-885C-E249-8586-7FF61451E4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1" name="Group 220">
              <a:extLst>
                <a:ext uri="{FF2B5EF4-FFF2-40B4-BE49-F238E27FC236}">
                  <a16:creationId xmlns:a16="http://schemas.microsoft.com/office/drawing/2014/main" id="{5F353CB9-AB0A-B240-8D64-873A6E120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2" y="1340"/>
              <a:ext cx="404" cy="352"/>
              <a:chOff x="-44" y="1473"/>
              <a:chExt cx="981" cy="1105"/>
            </a:xfrm>
          </p:grpSpPr>
          <p:pic>
            <p:nvPicPr>
              <p:cNvPr id="84037" name="Picture 221" descr="desktop_computer_stylized_medium">
                <a:extLst>
                  <a:ext uri="{FF2B5EF4-FFF2-40B4-BE49-F238E27FC236}">
                    <a16:creationId xmlns:a16="http://schemas.microsoft.com/office/drawing/2014/main" id="{06E70FE5-8609-F548-9AC7-16022C72B6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38" name="Freeform 222">
                <a:extLst>
                  <a:ext uri="{FF2B5EF4-FFF2-40B4-BE49-F238E27FC236}">
                    <a16:creationId xmlns:a16="http://schemas.microsoft.com/office/drawing/2014/main" id="{5931BE8E-02F1-7040-B98F-1C235B5AE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2" name="Group 223">
              <a:extLst>
                <a:ext uri="{FF2B5EF4-FFF2-40B4-BE49-F238E27FC236}">
                  <a16:creationId xmlns:a16="http://schemas.microsoft.com/office/drawing/2014/main" id="{0C988763-10AD-2C4E-B68B-F79B6F2AF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724"/>
              <a:ext cx="404" cy="352"/>
              <a:chOff x="-44" y="1473"/>
              <a:chExt cx="981" cy="1105"/>
            </a:xfrm>
          </p:grpSpPr>
          <p:pic>
            <p:nvPicPr>
              <p:cNvPr id="84035" name="Picture 224" descr="desktop_computer_stylized_medium">
                <a:extLst>
                  <a:ext uri="{FF2B5EF4-FFF2-40B4-BE49-F238E27FC236}">
                    <a16:creationId xmlns:a16="http://schemas.microsoft.com/office/drawing/2014/main" id="{1147FED3-346C-984D-B1FE-A8A4DB460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36" name="Freeform 225">
                <a:extLst>
                  <a:ext uri="{FF2B5EF4-FFF2-40B4-BE49-F238E27FC236}">
                    <a16:creationId xmlns:a16="http://schemas.microsoft.com/office/drawing/2014/main" id="{D7E73BFC-3C3C-A540-868A-75FBD7DCF6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3" name="Group 226">
              <a:extLst>
                <a:ext uri="{FF2B5EF4-FFF2-40B4-BE49-F238E27FC236}">
                  <a16:creationId xmlns:a16="http://schemas.microsoft.com/office/drawing/2014/main" id="{346B82DA-C5FF-2440-BC00-ACFA0C53E75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06" y="1062"/>
              <a:ext cx="404" cy="352"/>
              <a:chOff x="-44" y="1473"/>
              <a:chExt cx="981" cy="1105"/>
            </a:xfrm>
          </p:grpSpPr>
          <p:pic>
            <p:nvPicPr>
              <p:cNvPr id="84033" name="Picture 227" descr="desktop_computer_stylized_medium">
                <a:extLst>
                  <a:ext uri="{FF2B5EF4-FFF2-40B4-BE49-F238E27FC236}">
                    <a16:creationId xmlns:a16="http://schemas.microsoft.com/office/drawing/2014/main" id="{2427A542-1FE2-2D4B-94EF-3523DE795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34" name="Freeform 228">
                <a:extLst>
                  <a:ext uri="{FF2B5EF4-FFF2-40B4-BE49-F238E27FC236}">
                    <a16:creationId xmlns:a16="http://schemas.microsoft.com/office/drawing/2014/main" id="{926113CA-97D8-754F-8B92-71F8072C1A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4" name="Group 229">
              <a:extLst>
                <a:ext uri="{FF2B5EF4-FFF2-40B4-BE49-F238E27FC236}">
                  <a16:creationId xmlns:a16="http://schemas.microsoft.com/office/drawing/2014/main" id="{BFD2E341-01B4-9C40-9499-8DC382ADF43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53" y="1868"/>
              <a:ext cx="404" cy="352"/>
              <a:chOff x="-44" y="1473"/>
              <a:chExt cx="981" cy="1105"/>
            </a:xfrm>
          </p:grpSpPr>
          <p:pic>
            <p:nvPicPr>
              <p:cNvPr id="84031" name="Picture 230" descr="desktop_computer_stylized_medium">
                <a:extLst>
                  <a:ext uri="{FF2B5EF4-FFF2-40B4-BE49-F238E27FC236}">
                    <a16:creationId xmlns:a16="http://schemas.microsoft.com/office/drawing/2014/main" id="{B5E7D1F1-685C-3340-BF6B-99E983424D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32" name="Freeform 231">
                <a:extLst>
                  <a:ext uri="{FF2B5EF4-FFF2-40B4-BE49-F238E27FC236}">
                    <a16:creationId xmlns:a16="http://schemas.microsoft.com/office/drawing/2014/main" id="{B01FEB03-26FA-7A45-BDFA-3C21CDFF8B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5" name="Group 232">
              <a:extLst>
                <a:ext uri="{FF2B5EF4-FFF2-40B4-BE49-F238E27FC236}">
                  <a16:creationId xmlns:a16="http://schemas.microsoft.com/office/drawing/2014/main" id="{E56CE922-E8A7-964A-828F-CA497516B19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92" y="2828"/>
              <a:ext cx="404" cy="352"/>
              <a:chOff x="-44" y="1473"/>
              <a:chExt cx="981" cy="1105"/>
            </a:xfrm>
          </p:grpSpPr>
          <p:pic>
            <p:nvPicPr>
              <p:cNvPr id="84029" name="Picture 233" descr="desktop_computer_stylized_medium">
                <a:extLst>
                  <a:ext uri="{FF2B5EF4-FFF2-40B4-BE49-F238E27FC236}">
                    <a16:creationId xmlns:a16="http://schemas.microsoft.com/office/drawing/2014/main" id="{3F9C5DE9-8AA7-B04C-A613-86531BCB5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30" name="Freeform 234">
                <a:extLst>
                  <a:ext uri="{FF2B5EF4-FFF2-40B4-BE49-F238E27FC236}">
                    <a16:creationId xmlns:a16="http://schemas.microsoft.com/office/drawing/2014/main" id="{3958A042-8979-D84A-9A58-09B407EF9C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6" name="Group 235">
              <a:extLst>
                <a:ext uri="{FF2B5EF4-FFF2-40B4-BE49-F238E27FC236}">
                  <a16:creationId xmlns:a16="http://schemas.microsoft.com/office/drawing/2014/main" id="{B62C6A0E-68CC-E641-BD7F-F93C0D5235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59" y="2854"/>
              <a:ext cx="404" cy="352"/>
              <a:chOff x="-44" y="1473"/>
              <a:chExt cx="981" cy="1105"/>
            </a:xfrm>
          </p:grpSpPr>
          <p:pic>
            <p:nvPicPr>
              <p:cNvPr id="84027" name="Picture 236" descr="desktop_computer_stylized_medium">
                <a:extLst>
                  <a:ext uri="{FF2B5EF4-FFF2-40B4-BE49-F238E27FC236}">
                    <a16:creationId xmlns:a16="http://schemas.microsoft.com/office/drawing/2014/main" id="{F26703A0-41C9-B040-ABDC-14B4449FE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028" name="Freeform 237">
                <a:extLst>
                  <a:ext uri="{FF2B5EF4-FFF2-40B4-BE49-F238E27FC236}">
                    <a16:creationId xmlns:a16="http://schemas.microsoft.com/office/drawing/2014/main" id="{BE89A047-3125-3245-8461-AECA6703DD3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4007" name="Group 238">
              <a:extLst>
                <a:ext uri="{FF2B5EF4-FFF2-40B4-BE49-F238E27FC236}">
                  <a16:creationId xmlns:a16="http://schemas.microsoft.com/office/drawing/2014/main" id="{3F636DFF-C98F-8E47-9F49-5BA61C16B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1653"/>
              <a:ext cx="440" cy="224"/>
              <a:chOff x="4396" y="1245"/>
              <a:chExt cx="672" cy="248"/>
            </a:xfrm>
          </p:grpSpPr>
          <p:sp>
            <p:nvSpPr>
              <p:cNvPr id="84019" name="Oval 407">
                <a:extLst>
                  <a:ext uri="{FF2B5EF4-FFF2-40B4-BE49-F238E27FC236}">
                    <a16:creationId xmlns:a16="http://schemas.microsoft.com/office/drawing/2014/main" id="{3406F668-BB4E-874D-9671-2B8BD95AF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020" name="Rectangle 410">
                <a:extLst>
                  <a:ext uri="{FF2B5EF4-FFF2-40B4-BE49-F238E27FC236}">
                    <a16:creationId xmlns:a16="http://schemas.microsoft.com/office/drawing/2014/main" id="{FBFAF442-B1EE-2A47-8EEB-DA5E64479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021" name="Oval 411">
                <a:extLst>
                  <a:ext uri="{FF2B5EF4-FFF2-40B4-BE49-F238E27FC236}">
                    <a16:creationId xmlns:a16="http://schemas.microsoft.com/office/drawing/2014/main" id="{54249225-3E78-E344-B31F-951C1B472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4022" name="Group 242">
                <a:extLst>
                  <a:ext uri="{FF2B5EF4-FFF2-40B4-BE49-F238E27FC236}">
                    <a16:creationId xmlns:a16="http://schemas.microsoft.com/office/drawing/2014/main" id="{785E5A6C-28EA-FA41-8E12-0FB2A37DA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84025" name="Freeform 243">
                  <a:extLst>
                    <a:ext uri="{FF2B5EF4-FFF2-40B4-BE49-F238E27FC236}">
                      <a16:creationId xmlns:a16="http://schemas.microsoft.com/office/drawing/2014/main" id="{B5F153EE-03FF-B54B-869B-48FB09356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026" name="Freeform 244">
                  <a:extLst>
                    <a:ext uri="{FF2B5EF4-FFF2-40B4-BE49-F238E27FC236}">
                      <a16:creationId xmlns:a16="http://schemas.microsoft.com/office/drawing/2014/main" id="{87E951DC-3EA1-EE41-ADD3-7E2D2FE43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023" name="Line 245">
                <a:extLst>
                  <a:ext uri="{FF2B5EF4-FFF2-40B4-BE49-F238E27FC236}">
                    <a16:creationId xmlns:a16="http://schemas.microsoft.com/office/drawing/2014/main" id="{9B4A86CA-EA75-5B4F-A17A-FA1AB7811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4" name="Line 246">
                <a:extLst>
                  <a:ext uri="{FF2B5EF4-FFF2-40B4-BE49-F238E27FC236}">
                    <a16:creationId xmlns:a16="http://schemas.microsoft.com/office/drawing/2014/main" id="{5348ADF7-060B-6042-973E-2D54AD865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4008" name="Group 247">
              <a:extLst>
                <a:ext uri="{FF2B5EF4-FFF2-40B4-BE49-F238E27FC236}">
                  <a16:creationId xmlns:a16="http://schemas.microsoft.com/office/drawing/2014/main" id="{1FD17960-07AA-6A4B-B5DF-938586570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5" y="2223"/>
              <a:ext cx="634" cy="361"/>
              <a:chOff x="4758" y="3508"/>
              <a:chExt cx="634" cy="361"/>
            </a:xfrm>
          </p:grpSpPr>
          <p:sp>
            <p:nvSpPr>
              <p:cNvPr id="84017" name="Text Box 248">
                <a:extLst>
                  <a:ext uri="{FF2B5EF4-FFF2-40B4-BE49-F238E27FC236}">
                    <a16:creationId xmlns:a16="http://schemas.microsoft.com/office/drawing/2014/main" id="{96D95761-7CEF-C04F-81B8-EF0813F1D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4" y="3508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subnet</a:t>
                </a:r>
              </a:p>
            </p:txBody>
          </p:sp>
          <p:sp>
            <p:nvSpPr>
              <p:cNvPr id="84018" name="Line 249">
                <a:extLst>
                  <a:ext uri="{FF2B5EF4-FFF2-40B4-BE49-F238E27FC236}">
                    <a16:creationId xmlns:a16="http://schemas.microsoft.com/office/drawing/2014/main" id="{31A6315D-5381-C44D-A9CB-0332CC019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58" y="3677"/>
                <a:ext cx="108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4009" name="Rectangle 250">
              <a:extLst>
                <a:ext uri="{FF2B5EF4-FFF2-40B4-BE49-F238E27FC236}">
                  <a16:creationId xmlns:a16="http://schemas.microsoft.com/office/drawing/2014/main" id="{0B38C372-E38E-6A46-A099-38BFB553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363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4010" name="Text Box 251">
              <a:extLst>
                <a:ext uri="{FF2B5EF4-FFF2-40B4-BE49-F238E27FC236}">
                  <a16:creationId xmlns:a16="http://schemas.microsoft.com/office/drawing/2014/main" id="{D2CC1C57-FBD1-054F-A2BE-04B4FF2AE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2" y="131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223.1.1.2</a:t>
              </a:r>
              <a:endParaRPr lang="en-US" altLang="en-US" sz="1800">
                <a:latin typeface="Comic Sans MS" panose="030F0902030302020204" pitchFamily="66" charset="0"/>
              </a:endParaRPr>
            </a:p>
          </p:txBody>
        </p:sp>
        <p:sp>
          <p:nvSpPr>
            <p:cNvPr id="84013" name="Rectangle 254">
              <a:extLst>
                <a:ext uri="{FF2B5EF4-FFF2-40B4-BE49-F238E27FC236}">
                  <a16:creationId xmlns:a16="http://schemas.microsoft.com/office/drawing/2014/main" id="{04224330-87BE-C44B-ADEB-C59BCDA38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975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4015" name="Text Box 256">
              <a:extLst>
                <a:ext uri="{FF2B5EF4-FFF2-40B4-BE49-F238E27FC236}">
                  <a16:creationId xmlns:a16="http://schemas.microsoft.com/office/drawing/2014/main" id="{90049318-C719-5E4C-86BC-6AEE2E861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" y="2200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223.1.2.2</a:t>
              </a: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  <p:sp>
          <p:nvSpPr>
            <p:cNvPr id="84014" name="Text Box 255">
              <a:extLst>
                <a:ext uri="{FF2B5EF4-FFF2-40B4-BE49-F238E27FC236}">
                  <a16:creationId xmlns:a16="http://schemas.microsoft.com/office/drawing/2014/main" id="{B7D4CE77-F64D-B240-9B9F-A34AB9880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1951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223.1.3.27</a:t>
              </a: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  <p:sp>
          <p:nvSpPr>
            <p:cNvPr id="84016" name="Text Box 257">
              <a:extLst>
                <a:ext uri="{FF2B5EF4-FFF2-40B4-BE49-F238E27FC236}">
                  <a16:creationId xmlns:a16="http://schemas.microsoft.com/office/drawing/2014/main" id="{2EF3DDDB-838C-4549-ADB9-70EBAB4CA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7" y="113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223.1.2.1</a:t>
              </a: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</p:grpSp>
      <p:sp>
        <p:nvSpPr>
          <p:cNvPr id="83975" name="Line 147">
            <a:extLst>
              <a:ext uri="{FF2B5EF4-FFF2-40B4-BE49-F238E27FC236}">
                <a16:creationId xmlns:a16="http://schemas.microsoft.com/office/drawing/2014/main" id="{CC53E611-A97D-7D4C-9660-5D295EEB3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662238"/>
            <a:ext cx="822325" cy="3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6" name="Line 151">
            <a:extLst>
              <a:ext uri="{FF2B5EF4-FFF2-40B4-BE49-F238E27FC236}">
                <a16:creationId xmlns:a16="http://schemas.microsoft.com/office/drawing/2014/main" id="{84D5B2B7-4D7E-C54F-850E-D3DDFD9FB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639763" cy="15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7" name="Line 156">
            <a:extLst>
              <a:ext uri="{FF2B5EF4-FFF2-40B4-BE49-F238E27FC236}">
                <a16:creationId xmlns:a16="http://schemas.microsoft.com/office/drawing/2014/main" id="{2FAD9BD0-AE0A-9B4D-832C-61AFB8BB8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3175" cy="6445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8" name="Slide Number Placeholder 5">
            <a:extLst>
              <a:ext uri="{FF2B5EF4-FFF2-40B4-BE49-F238E27FC236}">
                <a16:creationId xmlns:a16="http://schemas.microsoft.com/office/drawing/2014/main" id="{35ABDCCB-4B35-CB45-9DEF-1A5935F9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6D0341A4-CEB2-4D4F-9636-8F2F8A8F92D8}" type="slidenum">
              <a:rPr lang="en-US" altLang="en-US" sz="1200">
                <a:latin typeface="Tahoma" panose="020B0604030504040204" pitchFamily="34" charset="0"/>
              </a:rPr>
              <a:pPr/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3979" name="Footer Placeholder 2">
            <a:extLst>
              <a:ext uri="{FF2B5EF4-FFF2-40B4-BE49-F238E27FC236}">
                <a16:creationId xmlns:a16="http://schemas.microsoft.com/office/drawing/2014/main" id="{0D3764E7-70B9-564E-8516-03B7C3B3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19AC013-F16D-E542-9573-6C907AD38928}"/>
              </a:ext>
            </a:extLst>
          </p:cNvPr>
          <p:cNvSpPr/>
          <p:nvPr/>
        </p:nvSpPr>
        <p:spPr bwMode="auto">
          <a:xfrm>
            <a:off x="3971498" y="0"/>
            <a:ext cx="5268036" cy="6509982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08203-365A-FC4E-A84E-6DEA2101D540}"/>
              </a:ext>
            </a:extLst>
          </p:cNvPr>
          <p:cNvSpPr/>
          <p:nvPr/>
        </p:nvSpPr>
        <p:spPr bwMode="auto">
          <a:xfrm>
            <a:off x="220133" y="2116667"/>
            <a:ext cx="3623734" cy="31665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E9C5D-299F-0047-80B0-8314C06793BE}"/>
              </a:ext>
            </a:extLst>
          </p:cNvPr>
          <p:cNvCxnSpPr>
            <a:cxnSpLocks/>
          </p:cNvCxnSpPr>
          <p:nvPr/>
        </p:nvCxnSpPr>
        <p:spPr bwMode="auto">
          <a:xfrm>
            <a:off x="4584435" y="1268285"/>
            <a:ext cx="7942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7DFA312-327F-6E45-A955-93ED5358F6E4}"/>
              </a:ext>
            </a:extLst>
          </p:cNvPr>
          <p:cNvCxnSpPr>
            <a:cxnSpLocks/>
          </p:cNvCxnSpPr>
          <p:nvPr/>
        </p:nvCxnSpPr>
        <p:spPr bwMode="auto">
          <a:xfrm>
            <a:off x="7097448" y="1517650"/>
            <a:ext cx="7942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AAF519-B612-E548-A755-796DDFDD048E}"/>
              </a:ext>
            </a:extLst>
          </p:cNvPr>
          <p:cNvCxnSpPr>
            <a:cxnSpLocks/>
          </p:cNvCxnSpPr>
          <p:nvPr/>
        </p:nvCxnSpPr>
        <p:spPr bwMode="auto">
          <a:xfrm>
            <a:off x="6052873" y="5561013"/>
            <a:ext cx="7942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1EEC19-0399-DD47-89AB-60B41201F434}"/>
              </a:ext>
            </a:extLst>
          </p:cNvPr>
          <p:cNvCxnSpPr>
            <a:cxnSpLocks/>
          </p:cNvCxnSpPr>
          <p:nvPr/>
        </p:nvCxnSpPr>
        <p:spPr bwMode="auto">
          <a:xfrm>
            <a:off x="846666" y="2049992"/>
            <a:ext cx="7942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EF9A08-A0F8-A444-ADDA-ED8B1F06A918}"/>
              </a:ext>
            </a:extLst>
          </p:cNvPr>
          <p:cNvSpPr txBox="1"/>
          <p:nvPr/>
        </p:nvSpPr>
        <p:spPr>
          <a:xfrm>
            <a:off x="5960533" y="287867"/>
            <a:ext cx="150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223.1.0.0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6C8691-844B-454D-B3EB-BA43A7D8AE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8431" y="2675467"/>
            <a:ext cx="1432636" cy="1437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9B930C6-DCF9-B448-8F0C-8B7F72AC09D1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8431" y="3425000"/>
            <a:ext cx="4870734" cy="9739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0D468FA-8FB6-AC4E-B264-9725DB1A1874}"/>
              </a:ext>
            </a:extLst>
          </p:cNvPr>
          <p:cNvCxnSpPr>
            <a:cxnSpLocks/>
          </p:cNvCxnSpPr>
          <p:nvPr/>
        </p:nvCxnSpPr>
        <p:spPr bwMode="auto">
          <a:xfrm>
            <a:off x="2868431" y="4775200"/>
            <a:ext cx="25671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249">
            <a:extLst>
              <a:ext uri="{FF2B5EF4-FFF2-40B4-BE49-F238E27FC236}">
                <a16:creationId xmlns:a16="http://schemas.microsoft.com/office/drawing/2014/main" id="{1E41FC27-F5CD-7642-B7E3-D0429C3627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2375" y="2914648"/>
            <a:ext cx="153987" cy="6477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6" descr="underline_base">
            <a:extLst>
              <a:ext uri="{FF2B5EF4-FFF2-40B4-BE49-F238E27FC236}">
                <a16:creationId xmlns:a16="http://schemas.microsoft.com/office/drawing/2014/main" id="{F0BC46E7-DA39-9140-BE92-DE5ACBE2DAC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091533FD-DADB-F94B-935C-7DF5B52F6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23225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Network layer: data plane, control plane</a:t>
            </a:r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958D95E6-BD32-A54E-A104-D6749A59F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9413" y="1625600"/>
            <a:ext cx="3825875" cy="4648200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Data plane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/>
              <a:t>local, per-router function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/>
              <a:t>determines how datagram arriving on router </a:t>
            </a:r>
            <a:r>
              <a:rPr lang="en-US" sz="2400" dirty="0">
                <a:solidFill>
                  <a:srgbClr val="C00000"/>
                </a:solidFill>
              </a:rPr>
              <a:t>input</a:t>
            </a:r>
            <a:r>
              <a:rPr lang="en-US" sz="2400" dirty="0"/>
              <a:t> port is </a:t>
            </a:r>
            <a:r>
              <a:rPr lang="en-US" sz="2400" dirty="0">
                <a:solidFill>
                  <a:srgbClr val="C00000"/>
                </a:solidFill>
              </a:rPr>
              <a:t>forwarded</a:t>
            </a:r>
            <a:r>
              <a:rPr lang="en-US" sz="2400" dirty="0"/>
              <a:t> to router </a:t>
            </a:r>
            <a:r>
              <a:rPr lang="en-US" sz="2400" dirty="0">
                <a:solidFill>
                  <a:srgbClr val="C00000"/>
                </a:solidFill>
              </a:rPr>
              <a:t>output</a:t>
            </a:r>
            <a:r>
              <a:rPr lang="en-US" sz="2400" dirty="0"/>
              <a:t> port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/>
              <a:t>forwarding function</a:t>
            </a:r>
          </a:p>
          <a:p>
            <a:pPr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DE481E1-3D66-CA45-9D95-BBDCF7A9E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611313"/>
            <a:ext cx="44910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Control plane</a:t>
            </a:r>
          </a:p>
          <a:p>
            <a:pPr marL="228600" indent="-228600">
              <a:defRPr/>
            </a:pPr>
            <a:r>
              <a:rPr lang="en-US" sz="2400" dirty="0"/>
              <a:t>network-wide logic</a:t>
            </a:r>
          </a:p>
          <a:p>
            <a:pPr marL="228600" indent="-228600">
              <a:defRPr/>
            </a:pPr>
            <a:r>
              <a:rPr lang="en-US" sz="2400" dirty="0"/>
              <a:t>determines how datagram is routed among routers along </a:t>
            </a:r>
            <a:r>
              <a:rPr lang="en-US" sz="2400" dirty="0">
                <a:solidFill>
                  <a:srgbClr val="C00000"/>
                </a:solidFill>
              </a:rPr>
              <a:t>end-end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path</a:t>
            </a:r>
            <a:r>
              <a:rPr lang="en-US" sz="2400" dirty="0"/>
              <a:t> from source host to destination host</a:t>
            </a:r>
          </a:p>
          <a:p>
            <a:pPr marL="228600" indent="-228600">
              <a:defRPr/>
            </a:pPr>
            <a:r>
              <a:rPr lang="en-US" sz="2400" dirty="0"/>
              <a:t>two control-plane approaches: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  <a:latin typeface="Gill Sans MT" charset="0"/>
              </a:rPr>
              <a:t>traditional routing algorithms: </a:t>
            </a:r>
            <a:r>
              <a:rPr lang="en-US" dirty="0">
                <a:latin typeface="Gill Sans MT" charset="0"/>
              </a:rPr>
              <a:t>implemented in routers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  <a:latin typeface="Gill Sans MT" charset="0"/>
              </a:rPr>
              <a:t>software-defined networking (SDN)</a:t>
            </a:r>
            <a:r>
              <a:rPr lang="en-US" dirty="0">
                <a:latin typeface="Gill Sans MT" charset="0"/>
              </a:rPr>
              <a:t>: implemented in (remote) servers</a:t>
            </a:r>
          </a:p>
          <a:p>
            <a:pPr>
              <a:defRPr/>
            </a:pPr>
            <a:endParaRPr lang="en-US" dirty="0"/>
          </a:p>
          <a:p>
            <a:pPr>
              <a:buFont typeface="Wingdings" charset="0"/>
              <a:buNone/>
              <a:defRPr/>
            </a:pPr>
            <a:endParaRPr lang="en-US" dirty="0"/>
          </a:p>
        </p:txBody>
      </p:sp>
      <p:grpSp>
        <p:nvGrpSpPr>
          <p:cNvPr id="46085" name="Group 8">
            <a:extLst>
              <a:ext uri="{FF2B5EF4-FFF2-40B4-BE49-F238E27FC236}">
                <a16:creationId xmlns:a16="http://schemas.microsoft.com/office/drawing/2014/main" id="{5A1201F4-9C19-874E-9A6B-AF80E7267FED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4378325"/>
            <a:ext cx="3643313" cy="1582738"/>
            <a:chOff x="842050" y="4767952"/>
            <a:chExt cx="3644169" cy="158299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49A50C-D76B-5143-97F1-D144587F8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F5DC20-5308-E248-87C3-CF164EC37CED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963785-F3CF-0243-9D35-54AADA6579D5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F8B323-0DFB-7641-AAE2-55BC27463F3C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F6B0B2-6CAE-644E-B0CF-CF40203676B2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093" name="TextBox 265">
              <a:extLst>
                <a:ext uri="{FF2B5EF4-FFF2-40B4-BE49-F238E27FC236}">
                  <a16:creationId xmlns:a16="http://schemas.microsoft.com/office/drawing/2014/main" id="{2FB183F0-209E-494F-B709-975029BB8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1</a:t>
              </a:r>
            </a:p>
          </p:txBody>
        </p:sp>
        <p:sp>
          <p:nvSpPr>
            <p:cNvPr id="46094" name="TextBox 281">
              <a:extLst>
                <a:ext uri="{FF2B5EF4-FFF2-40B4-BE49-F238E27FC236}">
                  <a16:creationId xmlns:a16="http://schemas.microsoft.com/office/drawing/2014/main" id="{625FF81C-7281-2F4B-8139-30F2DE8FD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</a:t>
              </a:r>
            </a:p>
          </p:txBody>
        </p:sp>
        <p:sp>
          <p:nvSpPr>
            <p:cNvPr id="46095" name="TextBox 282">
              <a:extLst>
                <a:ext uri="{FF2B5EF4-FFF2-40B4-BE49-F238E27FC236}">
                  <a16:creationId xmlns:a16="http://schemas.microsoft.com/office/drawing/2014/main" id="{AD1024E4-24D4-AF4A-9B04-9F6753CE8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3</a:t>
              </a:r>
            </a:p>
          </p:txBody>
        </p:sp>
        <p:grpSp>
          <p:nvGrpSpPr>
            <p:cNvPr id="46096" name="Group 5">
              <a:extLst>
                <a:ext uri="{FF2B5EF4-FFF2-40B4-BE49-F238E27FC236}">
                  <a16:creationId xmlns:a16="http://schemas.microsoft.com/office/drawing/2014/main" id="{3EF4900D-04C7-7348-9DA0-6AD2FE51C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46109" name="Rectangle 97">
                <a:extLst>
                  <a:ext uri="{FF2B5EF4-FFF2-40B4-BE49-F238E27FC236}">
                    <a16:creationId xmlns:a16="http://schemas.microsoft.com/office/drawing/2014/main" id="{C9428962-9BCE-744C-8FF7-0A05081B1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6110" name="Rectangle 98">
                <a:extLst>
                  <a:ext uri="{FF2B5EF4-FFF2-40B4-BE49-F238E27FC236}">
                    <a16:creationId xmlns:a16="http://schemas.microsoft.com/office/drawing/2014/main" id="{C558D05E-E21C-2A4A-8471-BBAB6EDD1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6111" name="Line 99">
                <a:extLst>
                  <a:ext uri="{FF2B5EF4-FFF2-40B4-BE49-F238E27FC236}">
                    <a16:creationId xmlns:a16="http://schemas.microsoft.com/office/drawing/2014/main" id="{0C80D9E9-2067-B541-A026-90D560BB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12" name="Rectangle 104">
                <a:extLst>
                  <a:ext uri="{FF2B5EF4-FFF2-40B4-BE49-F238E27FC236}">
                    <a16:creationId xmlns:a16="http://schemas.microsoft.com/office/drawing/2014/main" id="{55EC4361-1367-4F48-B55D-7326A1A7F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6113" name="Text Box 105">
                <a:extLst>
                  <a:ext uri="{FF2B5EF4-FFF2-40B4-BE49-F238E27FC236}">
                    <a16:creationId xmlns:a16="http://schemas.microsoft.com/office/drawing/2014/main" id="{E1F7EEF9-2700-2E49-BA04-DF130CF90D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/>
                  <a:t>0111</a:t>
                </a:r>
              </a:p>
            </p:txBody>
          </p:sp>
          <p:sp>
            <p:nvSpPr>
              <p:cNvPr id="46114" name="Line 119">
                <a:extLst>
                  <a:ext uri="{FF2B5EF4-FFF2-40B4-BE49-F238E27FC236}">
                    <a16:creationId xmlns:a16="http://schemas.microsoft.com/office/drawing/2014/main" id="{8B590EBB-E244-0440-B022-990BD2175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97" name="TextBox 6">
              <a:extLst>
                <a:ext uri="{FF2B5EF4-FFF2-40B4-BE49-F238E27FC236}">
                  <a16:creationId xmlns:a16="http://schemas.microsoft.com/office/drawing/2014/main" id="{5E3088E9-C501-FE47-9813-E67A9093B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50" y="4767952"/>
              <a:ext cx="1992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values in arriving </a:t>
              </a:r>
            </a:p>
            <a:p>
              <a:r>
                <a:rPr lang="en-US" altLang="en-US" sz="1400"/>
                <a:t>packet header</a:t>
              </a:r>
              <a:endParaRPr lang="en-US" altLang="en-US" sz="1800"/>
            </a:p>
          </p:txBody>
        </p:sp>
        <p:grpSp>
          <p:nvGrpSpPr>
            <p:cNvPr id="46098" name="Group 357">
              <a:extLst>
                <a:ext uri="{FF2B5EF4-FFF2-40B4-BE49-F238E27FC236}">
                  <a16:creationId xmlns:a16="http://schemas.microsoft.com/office/drawing/2014/main" id="{0CEDD4D5-0A42-C04A-983A-C6FFA9856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6A9EB40-40F3-8C4D-A785-1D717A5BA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3678C8-39AC-5B4E-B8D2-718579AF8B3B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082B3EE-FF29-BD4F-9F9D-FE79899B8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A5E22B1-9126-914A-8079-64821C8BD3FD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948ED17-BA4A-7545-A0A3-C7EA5D5C0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B90E9A4-9574-2041-A99C-0ED0B2172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EB06843-59D4-054C-B376-97E0C2222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44861B5-6866-1B4C-B434-DC30B70FC632}"/>
                  </a:ext>
                </a:extLst>
              </p:cNvPr>
              <p:cNvCxnSpPr>
                <a:cxnSpLocks noChangeShapeType="1"/>
                <a:endCxn id="24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A60EE11-A528-F144-96D6-3818DF69FB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099" name="Freeform 120">
              <a:extLst>
                <a:ext uri="{FF2B5EF4-FFF2-40B4-BE49-F238E27FC236}">
                  <a16:creationId xmlns:a16="http://schemas.microsoft.com/office/drawing/2014/main" id="{7F8184D6-EB8B-C34D-99BE-37251639F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6" name="Slide Number Placeholder 5">
            <a:extLst>
              <a:ext uri="{FF2B5EF4-FFF2-40B4-BE49-F238E27FC236}">
                <a16:creationId xmlns:a16="http://schemas.microsoft.com/office/drawing/2014/main" id="{2F509E7B-E53C-A248-8711-609B89F7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4C8A2C32-4FB9-EE48-8D0A-477494C42325}" type="slidenum">
              <a:rPr lang="en-US" altLang="en-US" sz="1200">
                <a:latin typeface="Tahoma" panose="020B0604030504040204" pitchFamily="34" charset="0"/>
              </a:rPr>
              <a:pPr/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6087" name="Footer Placeholder 2">
            <a:extLst>
              <a:ext uri="{FF2B5EF4-FFF2-40B4-BE49-F238E27FC236}">
                <a16:creationId xmlns:a16="http://schemas.microsoft.com/office/drawing/2014/main" id="{6FF82202-4166-FB47-9678-DB4DA146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39305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Advantages of Subnetting	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905" y="1383224"/>
            <a:ext cx="8362628" cy="521905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with subnetting, IP addresses use a 3-layer hierarchy:</a:t>
            </a:r>
          </a:p>
          <a:p>
            <a:pPr lvl="4"/>
            <a:r>
              <a:rPr lang="en-US" altLang="en-US" dirty="0"/>
              <a:t>network </a:t>
            </a:r>
          </a:p>
          <a:p>
            <a:pPr lvl="4"/>
            <a:r>
              <a:rPr lang="en-US" altLang="en-US" dirty="0"/>
              <a:t>subnet</a:t>
            </a:r>
          </a:p>
          <a:p>
            <a:pPr lvl="4"/>
            <a:r>
              <a:rPr lang="en-US" altLang="en-US" dirty="0"/>
              <a:t>host</a:t>
            </a:r>
          </a:p>
          <a:p>
            <a:r>
              <a:rPr lang="en-US" altLang="en-US" dirty="0">
                <a:ea typeface="ＭＳ Ｐゴシック" charset="-128"/>
              </a:rPr>
              <a:t>improves efficiency of IP addresses by not consuming an entire address space for each physical network</a:t>
            </a:r>
          </a:p>
          <a:p>
            <a:r>
              <a:rPr lang="en-US" altLang="en-US" dirty="0">
                <a:ea typeface="ＭＳ Ｐゴシック" charset="-128"/>
              </a:rPr>
              <a:t>reduces router complexity.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since external routers do not know about subnetting, the complexity of routing tables at external routers is reduced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note</a:t>
            </a:r>
            <a:r>
              <a:rPr lang="en-US" altLang="en-US" dirty="0">
                <a:ea typeface="ＭＳ Ｐゴシック" charset="-128"/>
              </a:rPr>
              <a:t>: length of the subnet mask need not be identical for all subnetworks within a campus network</a:t>
            </a: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6147D666-3DD4-3E49-9E62-6C6A89185AD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1" y="887797"/>
            <a:ext cx="5815565" cy="23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323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519A-1FA0-8046-81BE-FF40CBF9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84" y="0"/>
            <a:ext cx="7772400" cy="554929"/>
          </a:xfrm>
        </p:spPr>
        <p:txBody>
          <a:bodyPr/>
          <a:lstStyle/>
          <a:p>
            <a:r>
              <a:rPr lang="en-US" dirty="0"/>
              <a:t>Examples of Prefix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1245-1EDA-3D48-9396-391805A1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860959"/>
            <a:ext cx="8607972" cy="4598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148.187.97.156</a:t>
            </a:r>
            <a:r>
              <a:rPr lang="en-US" sz="2400" dirty="0"/>
              <a:t>/x = </a:t>
            </a:r>
            <a:r>
              <a:rPr lang="en-US" sz="2400" dirty="0">
                <a:solidFill>
                  <a:srgbClr val="C00000"/>
                </a:solidFill>
              </a:rPr>
              <a:t>10010100.10111011.01100001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sz="2400" dirty="0">
                <a:solidFill>
                  <a:srgbClr val="C00000"/>
                </a:solidFill>
              </a:rPr>
              <a:t>10011100</a:t>
            </a:r>
            <a:r>
              <a:rPr lang="en-US" sz="2400" dirty="0"/>
              <a:t>/x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42F43-9283-9945-A3AC-F9821999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25935-B13A-204B-A28A-CD77DE96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4C01D-E19E-874A-8B96-2784EADB55FD}"/>
              </a:ext>
            </a:extLst>
          </p:cNvPr>
          <p:cNvSpPr txBox="1"/>
          <p:nvPr/>
        </p:nvSpPr>
        <p:spPr>
          <a:xfrm>
            <a:off x="319251" y="1241237"/>
            <a:ext cx="8200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/>
              <a:t> -&gt; subnet mask? 11111111.0.0.0 -&gt; 255.0.0.0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Netword</a:t>
            </a:r>
            <a:r>
              <a:rPr lang="en-US" dirty="0"/>
              <a:t> ID? Subnet mask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IP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11111111</a:t>
            </a:r>
            <a:r>
              <a:rPr lang="en-US" dirty="0"/>
              <a:t>.00000000.00000000.00000000 </a:t>
            </a:r>
          </a:p>
          <a:p>
            <a:pPr lvl="1"/>
            <a:r>
              <a:rPr lang="en-US" dirty="0"/>
              <a:t>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10010100</a:t>
            </a:r>
            <a:r>
              <a:rPr lang="en-US" dirty="0"/>
              <a:t>.10111011.01100001.10011100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 ID: 148.0.0.0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FD1DE-23D6-E04E-953F-364ADA13D9DF}"/>
              </a:ext>
            </a:extLst>
          </p:cNvPr>
          <p:cNvSpPr txBox="1"/>
          <p:nvPr/>
        </p:nvSpPr>
        <p:spPr>
          <a:xfrm>
            <a:off x="319251" y="2995563"/>
            <a:ext cx="65857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12</a:t>
            </a:r>
            <a:r>
              <a:rPr lang="en-US" dirty="0"/>
              <a:t> -&gt; subnet mask? 11111111.11110000.0.0 -&gt; 255.192.0.0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Netword</a:t>
            </a:r>
            <a:r>
              <a:rPr lang="en-US" dirty="0"/>
              <a:t> ID? Subnet mask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IP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11111111.1111</a:t>
            </a:r>
            <a:r>
              <a:rPr lang="en-US" dirty="0"/>
              <a:t>0000.00000000.00000000 </a:t>
            </a:r>
          </a:p>
          <a:p>
            <a:pPr lvl="1"/>
            <a:r>
              <a:rPr lang="en-US" dirty="0"/>
              <a:t>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10010100</a:t>
            </a:r>
            <a:r>
              <a:rPr lang="en-US" dirty="0"/>
              <a:t>.</a:t>
            </a:r>
            <a:r>
              <a:rPr lang="en-US" u="sng" dirty="0"/>
              <a:t>1011</a:t>
            </a:r>
            <a:r>
              <a:rPr lang="en-US" dirty="0"/>
              <a:t>1011.01100001.10011100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 ID: 148.176.0.0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41CDE-CB7A-0940-8481-A6B5ED848FAB}"/>
              </a:ext>
            </a:extLst>
          </p:cNvPr>
          <p:cNvSpPr txBox="1"/>
          <p:nvPr/>
        </p:nvSpPr>
        <p:spPr>
          <a:xfrm>
            <a:off x="268014" y="4749889"/>
            <a:ext cx="75858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22</a:t>
            </a:r>
            <a:r>
              <a:rPr lang="en-US" dirty="0"/>
              <a:t> -&gt; subnet mask? 11111111.11111111.11111100.0 -&gt; 255.255.252.0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Netword</a:t>
            </a:r>
            <a:r>
              <a:rPr lang="en-US" dirty="0"/>
              <a:t> ID? Subnet mask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IP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11111111.11111111.111111</a:t>
            </a:r>
            <a:r>
              <a:rPr lang="en-US" dirty="0"/>
              <a:t>00.00000000 </a:t>
            </a:r>
          </a:p>
          <a:p>
            <a:pPr lvl="1"/>
            <a:r>
              <a:rPr lang="en-US" dirty="0"/>
              <a:t>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10010100</a:t>
            </a:r>
            <a:r>
              <a:rPr lang="en-US" dirty="0"/>
              <a:t>.</a:t>
            </a:r>
            <a:r>
              <a:rPr lang="en-US" u="sng" dirty="0"/>
              <a:t>10111011.011000</a:t>
            </a:r>
            <a:r>
              <a:rPr lang="en-US" dirty="0"/>
              <a:t>01.10011100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 ID: 148.187.96.0</a:t>
            </a:r>
          </a:p>
        </p:txBody>
      </p:sp>
      <p:pic>
        <p:nvPicPr>
          <p:cNvPr id="9" name="Picture 99" descr="underline_base">
            <a:extLst>
              <a:ext uri="{FF2B5EF4-FFF2-40B4-BE49-F238E27FC236}">
                <a16:creationId xmlns:a16="http://schemas.microsoft.com/office/drawing/2014/main" id="{68AA0E10-855C-A64F-9BF3-860738CD4B3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8" y="580935"/>
            <a:ext cx="6861999" cy="17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7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F8EE-289F-1542-955C-2D774A35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84" y="0"/>
            <a:ext cx="7772400" cy="499820"/>
          </a:xfrm>
        </p:spPr>
        <p:txBody>
          <a:bodyPr/>
          <a:lstStyle/>
          <a:p>
            <a:r>
              <a:rPr lang="en-US" dirty="0"/>
              <a:t>An example of subnetting</a:t>
            </a: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1E20CD64-2A13-F744-91E2-FFAA858574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5" y="536689"/>
            <a:ext cx="5799430" cy="19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274A1D-BB52-E646-BAAA-D7002919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722210"/>
            <a:ext cx="8804787" cy="592931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Given: a campus network address of </a:t>
            </a:r>
            <a:r>
              <a:rPr lang="en-US" sz="2400" dirty="0">
                <a:solidFill>
                  <a:srgbClr val="C00000"/>
                </a:solidFill>
              </a:rPr>
              <a:t>125.36</a:t>
            </a:r>
            <a:r>
              <a:rPr lang="en-US" sz="2400" dirty="0"/>
              <a:t>.0.0/</a:t>
            </a:r>
            <a:r>
              <a:rPr lang="en-US" sz="2400" dirty="0">
                <a:solidFill>
                  <a:srgbClr val="C00000"/>
                </a:solidFill>
              </a:rPr>
              <a:t>16</a:t>
            </a:r>
          </a:p>
          <a:p>
            <a:r>
              <a:rPr lang="en-US" sz="2400" dirty="0"/>
              <a:t>create subnets that can accommodate </a:t>
            </a:r>
            <a:r>
              <a:rPr lang="en-US" sz="2400" dirty="0">
                <a:solidFill>
                  <a:srgbClr val="C00000"/>
                </a:solidFill>
              </a:rPr>
              <a:t>maximum </a:t>
            </a:r>
            <a:r>
              <a:rPr lang="en-US" sz="2400" dirty="0"/>
              <a:t>of 500 hosts each (all 1’s and all 0s cannot be used for host bits, reserved – so max host# +2 is required host space)</a:t>
            </a:r>
          </a:p>
          <a:p>
            <a:pPr marL="0" indent="0">
              <a:buNone/>
            </a:pPr>
            <a:r>
              <a:rPr lang="en-US" sz="2400" u="sng" dirty="0"/>
              <a:t>Steps to create subnets and host number space</a:t>
            </a:r>
            <a:r>
              <a:rPr lang="en-US" sz="2400" dirty="0"/>
              <a:t>:</a:t>
            </a:r>
          </a:p>
          <a:p>
            <a:r>
              <a:rPr lang="en-US" sz="2400" dirty="0"/>
              <a:t>125.36 </a:t>
            </a:r>
            <a:r>
              <a:rPr lang="en-US" sz="2400" dirty="0">
                <a:sym typeface="Wingdings" pitchFamily="2" charset="2"/>
              </a:rPr>
              <a:t> cannot be touched – assigned</a:t>
            </a:r>
          </a:p>
          <a:p>
            <a:r>
              <a:rPr lang="en-US" sz="2400" dirty="0">
                <a:sym typeface="Wingdings" pitchFamily="2" charset="2"/>
              </a:rPr>
              <a:t>rightmost 32-16 =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16</a:t>
            </a:r>
            <a:r>
              <a:rPr lang="en-US" sz="2400" dirty="0">
                <a:sym typeface="Wingdings" pitchFamily="2" charset="2"/>
              </a:rPr>
              <a:t> bits of this network address are ‘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host</a:t>
            </a:r>
            <a:r>
              <a:rPr lang="en-US" sz="2400" dirty="0">
                <a:sym typeface="Wingdings" pitchFamily="2" charset="2"/>
              </a:rPr>
              <a:t>’ bits</a:t>
            </a:r>
          </a:p>
          <a:p>
            <a:pPr lvl="1"/>
            <a:r>
              <a:rPr lang="en-US" sz="2000" dirty="0">
                <a:sym typeface="Wingdings" pitchFamily="2" charset="2"/>
              </a:rPr>
              <a:t>0.0  (host  bits) –&gt; 8 + 8 = 16 bits</a:t>
            </a:r>
          </a:p>
          <a:p>
            <a:r>
              <a:rPr lang="en-US" sz="2400" dirty="0">
                <a:sym typeface="Wingdings" pitchFamily="2" charset="2"/>
              </a:rPr>
              <a:t>500+2 hosts require “x” bits for host addressing</a:t>
            </a:r>
          </a:p>
          <a:p>
            <a:pPr lvl="1"/>
            <a:r>
              <a:rPr lang="en-US" sz="1800" dirty="0">
                <a:latin typeface="+mn-lt"/>
                <a:sym typeface="Wingdings" pitchFamily="2" charset="2"/>
              </a:rPr>
              <a:t>2</a:t>
            </a:r>
            <a:r>
              <a:rPr lang="en-US" sz="1800" baseline="30000" dirty="0">
                <a:latin typeface="+mn-lt"/>
                <a:sym typeface="Wingdings" pitchFamily="2" charset="2"/>
              </a:rPr>
              <a:t>x</a:t>
            </a:r>
            <a:r>
              <a:rPr lang="en-US" sz="1800" dirty="0">
                <a:latin typeface="+mn-lt"/>
                <a:sym typeface="Wingdings" pitchFamily="2" charset="2"/>
              </a:rPr>
              <a:t> &gt; 502, what is x? 2</a:t>
            </a:r>
            <a:r>
              <a:rPr lang="en-US" sz="1800" baseline="30000" dirty="0">
                <a:latin typeface="+mn-lt"/>
                <a:sym typeface="Wingdings" pitchFamily="2" charset="2"/>
              </a:rPr>
              <a:t>8</a:t>
            </a:r>
            <a:r>
              <a:rPr lang="en-US" sz="1800" dirty="0">
                <a:latin typeface="+mn-lt"/>
                <a:sym typeface="Wingdings" pitchFamily="2" charset="2"/>
              </a:rPr>
              <a:t> = 256 &lt; 502 &lt; 2</a:t>
            </a:r>
            <a:r>
              <a:rPr lang="en-US" sz="1800" baseline="30000" dirty="0">
                <a:latin typeface="+mn-lt"/>
                <a:sym typeface="Wingdings" pitchFamily="2" charset="2"/>
              </a:rPr>
              <a:t>9</a:t>
            </a:r>
            <a:r>
              <a:rPr lang="en-US" sz="1800" dirty="0">
                <a:latin typeface="+mn-lt"/>
                <a:sym typeface="Wingdings" pitchFamily="2" charset="2"/>
              </a:rPr>
              <a:t> = 512  </a:t>
            </a:r>
            <a:r>
              <a:rPr lang="en-US" sz="1800" dirty="0">
                <a:solidFill>
                  <a:srgbClr val="C00000"/>
                </a:solidFill>
                <a:latin typeface="+mn-lt"/>
                <a:sym typeface="Wingdings" pitchFamily="2" charset="2"/>
              </a:rPr>
              <a:t>x=9</a:t>
            </a:r>
          </a:p>
          <a:p>
            <a:r>
              <a:rPr lang="en-US" sz="2200" dirty="0">
                <a:sym typeface="Wingdings" pitchFamily="2" charset="2"/>
              </a:rPr>
              <a:t>we need </a:t>
            </a:r>
            <a:r>
              <a:rPr lang="en-US" sz="2200" dirty="0">
                <a:solidFill>
                  <a:srgbClr val="C00000"/>
                </a:solidFill>
                <a:sym typeface="Wingdings" pitchFamily="2" charset="2"/>
              </a:rPr>
              <a:t>9 bits </a:t>
            </a:r>
            <a:r>
              <a:rPr lang="en-US" sz="2200" dirty="0">
                <a:sym typeface="Wingdings" pitchFamily="2" charset="2"/>
              </a:rPr>
              <a:t>to accommodate the required number of </a:t>
            </a:r>
            <a:r>
              <a:rPr lang="en-US" sz="2200" dirty="0">
                <a:solidFill>
                  <a:srgbClr val="C00000"/>
                </a:solidFill>
                <a:sym typeface="Wingdings" pitchFamily="2" charset="2"/>
              </a:rPr>
              <a:t>hosts </a:t>
            </a:r>
            <a:r>
              <a:rPr lang="en-US" sz="2200" dirty="0">
                <a:sym typeface="Wingdings" pitchFamily="2" charset="2"/>
              </a:rPr>
              <a:t>for this network</a:t>
            </a:r>
          </a:p>
          <a:p>
            <a:r>
              <a:rPr lang="en-US" sz="2200" dirty="0">
                <a:sym typeface="Wingdings" pitchFamily="2" charset="2"/>
              </a:rPr>
              <a:t>what remains can be used for </a:t>
            </a:r>
            <a:r>
              <a:rPr lang="en-US" sz="2200" dirty="0">
                <a:solidFill>
                  <a:srgbClr val="C00000"/>
                </a:solidFill>
                <a:sym typeface="Wingdings" pitchFamily="2" charset="2"/>
              </a:rPr>
              <a:t>subnetting:</a:t>
            </a:r>
          </a:p>
          <a:p>
            <a:pPr lvl="1"/>
            <a:r>
              <a:rPr lang="en-US" sz="1800" dirty="0">
                <a:sym typeface="Wingdings" pitchFamily="2" charset="2"/>
              </a:rPr>
              <a:t>subnet address space = 16 – bits required for hosts = 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16 - x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x = 9, therefore # of bits available for subnets = 16 – 9 =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7</a:t>
            </a:r>
          </a:p>
          <a:p>
            <a:r>
              <a:rPr lang="en-US" sz="2400" dirty="0"/>
              <a:t>7 bits left for subnetting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2</a:t>
            </a:r>
            <a:r>
              <a:rPr lang="en-US" sz="2400" baseline="30000" dirty="0"/>
              <a:t>7</a:t>
            </a:r>
            <a:r>
              <a:rPr lang="en-US" sz="2400" dirty="0"/>
              <a:t>=128 subnets with 512 hosts/subnet</a:t>
            </a:r>
          </a:p>
          <a:p>
            <a:pPr lvl="1"/>
            <a:r>
              <a:rPr lang="en-US" sz="1800" dirty="0">
                <a:latin typeface="+mn-lt"/>
              </a:rPr>
              <a:t>subnet addresses: {0,1, 2, 3, 4….127}</a:t>
            </a:r>
          </a:p>
        </p:txBody>
      </p:sp>
    </p:spTree>
    <p:extLst>
      <p:ext uri="{BB962C8B-B14F-4D97-AF65-F5344CB8AC3E}">
        <p14:creationId xmlns:p14="http://schemas.microsoft.com/office/powerpoint/2010/main" val="4229818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F8EE-289F-1542-955C-2D774A35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12" y="111212"/>
            <a:ext cx="7772400" cy="499820"/>
          </a:xfrm>
        </p:spPr>
        <p:txBody>
          <a:bodyPr/>
          <a:lstStyle/>
          <a:p>
            <a:r>
              <a:rPr lang="en-US" dirty="0"/>
              <a:t>An example of subnetting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B06B-A547-B647-887E-C4937B61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829341"/>
            <a:ext cx="8915400" cy="5826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Given: a campus network prefix of 125.36.0.0/</a:t>
            </a:r>
            <a:r>
              <a:rPr lang="en-US" sz="2400" dirty="0">
                <a:solidFill>
                  <a:srgbClr val="C00000"/>
                </a:solidFill>
              </a:rPr>
              <a:t>16</a:t>
            </a:r>
          </a:p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C00000"/>
                </a:solidFill>
              </a:rPr>
              <a:t>5</a:t>
            </a:r>
            <a:r>
              <a:rPr lang="en-US" sz="2400" dirty="0"/>
              <a:t> subnets to accommodate a </a:t>
            </a:r>
            <a:r>
              <a:rPr lang="en-US" sz="2400" dirty="0">
                <a:solidFill>
                  <a:srgbClr val="C00000"/>
                </a:solidFill>
              </a:rPr>
              <a:t>minimum</a:t>
            </a:r>
            <a:r>
              <a:rPr lang="en-US" sz="2400" dirty="0"/>
              <a:t> of 250 hosts each</a:t>
            </a:r>
          </a:p>
          <a:p>
            <a:r>
              <a:rPr lang="en-US" sz="2400" dirty="0"/>
              <a:t>Network ID:125.36 </a:t>
            </a:r>
            <a:r>
              <a:rPr lang="en-US" sz="2400" dirty="0">
                <a:sym typeface="Wingdings" pitchFamily="2" charset="2"/>
              </a:rPr>
              <a:t> cannot be touched - assigned</a:t>
            </a:r>
          </a:p>
          <a:p>
            <a:r>
              <a:rPr lang="en-US" sz="2400" dirty="0">
                <a:sym typeface="Wingdings" pitchFamily="2" charset="2"/>
              </a:rPr>
              <a:t>0.0  (subnet + host  bits) –&gt; 8 + 8 = 16 bits</a:t>
            </a:r>
          </a:p>
          <a:p>
            <a:r>
              <a:rPr lang="en-US" sz="2400" dirty="0"/>
              <a:t>need only </a:t>
            </a:r>
            <a:r>
              <a:rPr lang="en-US" sz="2400" dirty="0">
                <a:solidFill>
                  <a:srgbClr val="C00000"/>
                </a:solidFill>
              </a:rPr>
              <a:t>5</a:t>
            </a:r>
            <a:r>
              <a:rPr lang="en-US" sz="2400" dirty="0"/>
              <a:t> subnets: 2</a:t>
            </a:r>
            <a:r>
              <a:rPr lang="en-US" sz="2400" baseline="30000" dirty="0"/>
              <a:t>2</a:t>
            </a:r>
            <a:r>
              <a:rPr lang="en-US" sz="2400" dirty="0"/>
              <a:t>=4 &lt; </a:t>
            </a:r>
            <a:r>
              <a:rPr lang="en-US" sz="2400" dirty="0">
                <a:solidFill>
                  <a:srgbClr val="C00000"/>
                </a:solidFill>
              </a:rPr>
              <a:t>5</a:t>
            </a:r>
            <a:r>
              <a:rPr lang="en-US" sz="2400" dirty="0"/>
              <a:t> –&gt; not enough, 2</a:t>
            </a:r>
            <a:r>
              <a:rPr lang="en-US" sz="2400" baseline="30000" dirty="0"/>
              <a:t>3</a:t>
            </a:r>
            <a:r>
              <a:rPr lang="en-US" sz="2400" dirty="0"/>
              <a:t>=8 &gt; </a:t>
            </a:r>
            <a:r>
              <a:rPr lang="en-US" sz="2400" dirty="0">
                <a:solidFill>
                  <a:srgbClr val="C00000"/>
                </a:solidFill>
              </a:rPr>
              <a:t>5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bits</a:t>
            </a:r>
          </a:p>
          <a:p>
            <a:pPr lvl="1"/>
            <a:r>
              <a:rPr lang="en-US" sz="2000" dirty="0">
                <a:latin typeface="+mn-lt"/>
              </a:rPr>
              <a:t>subnet addresses: {0,1, 2, 3, 4, 5, 6, 7} </a:t>
            </a:r>
          </a:p>
          <a:p>
            <a:r>
              <a:rPr lang="en-US" sz="2400" dirty="0">
                <a:latin typeface="+mn-lt"/>
              </a:rPr>
              <a:t>host address space = </a:t>
            </a:r>
            <a:r>
              <a:rPr lang="en-US" sz="2400" dirty="0">
                <a:solidFill>
                  <a:srgbClr val="C00000"/>
                </a:solidFill>
              </a:rPr>
              <a:t>16 – 3 subnet bits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=13bits -&gt; </a:t>
            </a:r>
            <a:r>
              <a:rPr lang="en-US" sz="2000" dirty="0">
                <a:solidFill>
                  <a:srgbClr val="C00000"/>
                </a:solidFill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</a:rPr>
              <a:t>13</a:t>
            </a:r>
            <a:r>
              <a:rPr lang="en-US" sz="2000" dirty="0">
                <a:solidFill>
                  <a:srgbClr val="C00000"/>
                </a:solidFill>
              </a:rPr>
              <a:t> &gt;250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</a:t>
            </a:r>
          </a:p>
          <a:p>
            <a:r>
              <a:rPr lang="en-US" sz="2400" dirty="0"/>
              <a:t>125.36.0.0 campus network - possible subnets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125.36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.xxx</a:t>
            </a:r>
            <a:r>
              <a:rPr lang="en-US" sz="2000" dirty="0">
                <a:sym typeface="Wingdings" pitchFamily="2" charset="2"/>
              </a:rPr>
              <a:t>xxxxx.xxxxxxxx  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xxx</a:t>
            </a:r>
            <a:r>
              <a:rPr lang="en-US" sz="2000" dirty="0">
                <a:sym typeface="Wingdings" pitchFamily="2" charset="2"/>
              </a:rPr>
              <a:t> -&gt; 2</a:t>
            </a:r>
            <a:r>
              <a:rPr lang="en-US" sz="2000" baseline="30000" dirty="0">
                <a:sym typeface="Wingdings" pitchFamily="2" charset="2"/>
              </a:rPr>
              <a:t>3</a:t>
            </a:r>
            <a:r>
              <a:rPr lang="en-US" sz="2000" dirty="0">
                <a:sym typeface="Wingdings" pitchFamily="2" charset="2"/>
              </a:rPr>
              <a:t> = {0,1,2,3,4,5,6,7}</a:t>
            </a:r>
          </a:p>
          <a:p>
            <a:r>
              <a:rPr lang="en-US" sz="2400" dirty="0"/>
              <a:t>Sample subnets with subnet prefix 16+3 = </a:t>
            </a:r>
            <a:r>
              <a:rPr lang="en-US" sz="2400" dirty="0">
                <a:solidFill>
                  <a:srgbClr val="C00000"/>
                </a:solidFill>
              </a:rPr>
              <a:t>19</a:t>
            </a:r>
            <a:r>
              <a:rPr lang="en-US" sz="2400" dirty="0"/>
              <a:t>:</a:t>
            </a:r>
          </a:p>
          <a:p>
            <a:pPr lvl="2"/>
            <a:r>
              <a:rPr lang="en-US" sz="1800" dirty="0"/>
              <a:t>125.36.</a:t>
            </a:r>
            <a:r>
              <a:rPr lang="en-US" sz="1800" dirty="0">
                <a:solidFill>
                  <a:srgbClr val="C00000"/>
                </a:solidFill>
              </a:rPr>
              <a:t>001</a:t>
            </a:r>
            <a:r>
              <a:rPr lang="en-US" sz="1800" dirty="0"/>
              <a:t>00000.00000000 </a:t>
            </a:r>
            <a:r>
              <a:rPr lang="en-US" sz="1800" dirty="0">
                <a:sym typeface="Wingdings" pitchFamily="2" charset="2"/>
              </a:rPr>
              <a:t> 125.36.32.0/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19</a:t>
            </a:r>
          </a:p>
          <a:p>
            <a:pPr lvl="2"/>
            <a:r>
              <a:rPr lang="en-US" sz="1800" dirty="0">
                <a:sym typeface="Wingdings" pitchFamily="2" charset="2"/>
              </a:rPr>
              <a:t>125.36.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010</a:t>
            </a:r>
            <a:r>
              <a:rPr lang="en-US" sz="1800" dirty="0">
                <a:sym typeface="Wingdings" pitchFamily="2" charset="2"/>
              </a:rPr>
              <a:t>00000.00000000  125.36.64.0/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19</a:t>
            </a:r>
          </a:p>
          <a:p>
            <a:pPr lvl="2"/>
            <a:r>
              <a:rPr lang="en-US" sz="1800" dirty="0">
                <a:sym typeface="Wingdings" pitchFamily="2" charset="2"/>
              </a:rPr>
              <a:t>125.36.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011</a:t>
            </a:r>
            <a:r>
              <a:rPr lang="en-US" sz="1800" dirty="0">
                <a:sym typeface="Wingdings" pitchFamily="2" charset="2"/>
              </a:rPr>
              <a:t>00000.00000000  125.36.96.0/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19</a:t>
            </a:r>
          </a:p>
          <a:p>
            <a:pPr lvl="2"/>
            <a:r>
              <a:rPr lang="en-US" sz="1800" dirty="0">
                <a:sym typeface="Wingdings" pitchFamily="2" charset="2"/>
              </a:rPr>
              <a:t>125.36.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100</a:t>
            </a:r>
            <a:r>
              <a:rPr lang="en-US" sz="1800" dirty="0">
                <a:sym typeface="Wingdings" pitchFamily="2" charset="2"/>
              </a:rPr>
              <a:t>00000.00000000  125.36.128.0/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19</a:t>
            </a:r>
          </a:p>
          <a:p>
            <a:pPr lvl="2"/>
            <a:r>
              <a:rPr lang="en-US" sz="1800" dirty="0">
                <a:sym typeface="Wingdings" pitchFamily="2" charset="2"/>
              </a:rPr>
              <a:t>125.36.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101</a:t>
            </a:r>
            <a:r>
              <a:rPr lang="en-US" sz="1800" dirty="0">
                <a:sym typeface="Wingdings" pitchFamily="2" charset="2"/>
              </a:rPr>
              <a:t>00000.00000000  125.36.160.0/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19</a:t>
            </a:r>
          </a:p>
          <a:p>
            <a:endParaRPr lang="en-US" sz="24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1E20CD64-2A13-F744-91E2-FFAA8585746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2" y="611033"/>
            <a:ext cx="5814237" cy="21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17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A342-63B1-AA48-B643-AF415A3B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49" y="15949"/>
            <a:ext cx="7772400" cy="592810"/>
          </a:xfrm>
        </p:spPr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CBC-DB62-EE49-BD81-8FC70786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" y="782395"/>
            <a:ext cx="8915400" cy="59799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Given: a campus network ID of 125.36.0.0/18</a:t>
            </a:r>
          </a:p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C00000"/>
                </a:solidFill>
              </a:rPr>
              <a:t>10</a:t>
            </a:r>
            <a:r>
              <a:rPr lang="en-US" sz="2400" dirty="0"/>
              <a:t> subnets for this campus network</a:t>
            </a:r>
          </a:p>
          <a:p>
            <a:r>
              <a:rPr lang="en-US" sz="2400" dirty="0"/>
              <a:t>125.36.00 (=18) </a:t>
            </a:r>
            <a:r>
              <a:rPr lang="en-US" sz="2400" dirty="0">
                <a:sym typeface="Wingdings" pitchFamily="2" charset="2"/>
              </a:rPr>
              <a:t> cannot be touched - assigned</a:t>
            </a:r>
          </a:p>
          <a:p>
            <a:r>
              <a:rPr lang="en-US" sz="2400" dirty="0">
                <a:sym typeface="Wingdings" pitchFamily="2" charset="2"/>
              </a:rPr>
              <a:t>000000.0  (subnet + host  bits) –&gt; 6 + 8 =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14</a:t>
            </a:r>
            <a:r>
              <a:rPr lang="en-US" sz="2400" dirty="0">
                <a:sym typeface="Wingdings" pitchFamily="2" charset="2"/>
              </a:rPr>
              <a:t> bits</a:t>
            </a:r>
          </a:p>
          <a:p>
            <a:r>
              <a:rPr lang="en-US" sz="2400" dirty="0">
                <a:sym typeface="Wingdings" pitchFamily="2" charset="2"/>
              </a:rPr>
              <a:t>rightmost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14</a:t>
            </a:r>
            <a:r>
              <a:rPr lang="en-US" sz="2400" dirty="0">
                <a:sym typeface="Wingdings" pitchFamily="2" charset="2"/>
              </a:rPr>
              <a:t> bits of this campus IP address are “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subnet + host</a:t>
            </a:r>
            <a:r>
              <a:rPr lang="en-US" sz="2400" dirty="0">
                <a:sym typeface="Wingdings" pitchFamily="2" charset="2"/>
              </a:rPr>
              <a:t>” bits</a:t>
            </a:r>
          </a:p>
          <a:p>
            <a:r>
              <a:rPr lang="en-US" sz="2400" dirty="0"/>
              <a:t>need 10 subnets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baseline="30000" dirty="0">
                <a:sym typeface="Wingdings" pitchFamily="2" charset="2"/>
              </a:rPr>
              <a:t>3</a:t>
            </a:r>
            <a:r>
              <a:rPr lang="en-US" sz="2400" dirty="0">
                <a:sym typeface="Wingdings" pitchFamily="2" charset="2"/>
              </a:rPr>
              <a:t> = 8 &lt;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10</a:t>
            </a:r>
            <a:r>
              <a:rPr lang="en-US" sz="2400" dirty="0">
                <a:sym typeface="Wingdings" pitchFamily="2" charset="2"/>
              </a:rPr>
              <a:t>, 2</a:t>
            </a:r>
            <a:r>
              <a:rPr lang="en-US" sz="2400" baseline="30000" dirty="0">
                <a:sym typeface="Wingdings" pitchFamily="2" charset="2"/>
              </a:rPr>
              <a:t>4</a:t>
            </a:r>
            <a:r>
              <a:rPr lang="en-US" sz="2400" dirty="0">
                <a:sym typeface="Wingdings" pitchFamily="2" charset="2"/>
              </a:rPr>
              <a:t> = 16 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 4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000" dirty="0"/>
              <a:t>subnet addresses: {0,1, 2, ……, 15} </a:t>
            </a:r>
          </a:p>
          <a:p>
            <a:r>
              <a:rPr lang="en-US" sz="2400" dirty="0"/>
              <a:t>leaves 14 - 4 = 10bits for host addresses -&gt; </a:t>
            </a:r>
            <a:r>
              <a:rPr lang="en-US" sz="2000" dirty="0"/>
              <a:t>2</a:t>
            </a:r>
            <a:r>
              <a:rPr lang="en-US" sz="2000" baseline="30000" dirty="0"/>
              <a:t>10</a:t>
            </a:r>
            <a:r>
              <a:rPr lang="en-US" sz="2000" dirty="0"/>
              <a:t> = 1024 addresses</a:t>
            </a:r>
          </a:p>
          <a:p>
            <a:r>
              <a:rPr lang="en-US" sz="2400" dirty="0"/>
              <a:t>125.36.0.0/</a:t>
            </a:r>
            <a:r>
              <a:rPr lang="en-US" sz="2400" dirty="0">
                <a:solidFill>
                  <a:srgbClr val="FFC000"/>
                </a:solidFill>
              </a:rPr>
              <a:t>18</a:t>
            </a:r>
            <a:r>
              <a:rPr lang="en-US" sz="2400" dirty="0"/>
              <a:t> campus network, possible subnets:</a:t>
            </a:r>
          </a:p>
          <a:p>
            <a:pPr lvl="1"/>
            <a:r>
              <a:rPr lang="en-US" sz="2000" dirty="0" err="1">
                <a:sym typeface="Wingdings" pitchFamily="2" charset="2"/>
              </a:rPr>
              <a:t>xx</a:t>
            </a:r>
            <a:r>
              <a:rPr lang="en-US" sz="2000" dirty="0" err="1">
                <a:solidFill>
                  <a:srgbClr val="C00000"/>
                </a:solidFill>
                <a:sym typeface="Wingdings" pitchFamily="2" charset="2"/>
              </a:rPr>
              <a:t>xxxx</a:t>
            </a:r>
            <a:r>
              <a:rPr lang="en-US" sz="2000" dirty="0" err="1">
                <a:sym typeface="Wingdings" pitchFamily="2" charset="2"/>
              </a:rPr>
              <a:t>xx.xxxxxxxx</a:t>
            </a:r>
            <a:r>
              <a:rPr lang="en-US" sz="2000" dirty="0">
                <a:sym typeface="Wingdings" pitchFamily="2" charset="2"/>
              </a:rPr>
              <a:t>  </a:t>
            </a:r>
            <a:r>
              <a:rPr lang="en-US" sz="2000" dirty="0" err="1">
                <a:solidFill>
                  <a:srgbClr val="C00000"/>
                </a:solidFill>
                <a:sym typeface="Wingdings" pitchFamily="2" charset="2"/>
              </a:rPr>
              <a:t>xxxx</a:t>
            </a:r>
            <a:r>
              <a:rPr lang="en-US" sz="2000" dirty="0">
                <a:sym typeface="Wingdings" pitchFamily="2" charset="2"/>
              </a:rPr>
              <a:t> – {0,1,2,3,...15}</a:t>
            </a:r>
          </a:p>
          <a:p>
            <a:r>
              <a:rPr lang="en-US" sz="2400" dirty="0"/>
              <a:t>example subnet IDs with prefix </a:t>
            </a:r>
            <a:r>
              <a:rPr lang="en-US" sz="2400" dirty="0">
                <a:solidFill>
                  <a:srgbClr val="FFC000"/>
                </a:solidFill>
              </a:rPr>
              <a:t>18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C00000"/>
                </a:solidFill>
              </a:rPr>
              <a:t>4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B0F0"/>
                </a:solidFill>
              </a:rPr>
              <a:t>22</a:t>
            </a:r>
            <a:r>
              <a:rPr lang="en-US" sz="2400" dirty="0"/>
              <a:t>:</a:t>
            </a:r>
          </a:p>
          <a:p>
            <a:pPr lvl="1"/>
            <a:r>
              <a:rPr lang="en-US" sz="1600" u="sng" dirty="0">
                <a:solidFill>
                  <a:srgbClr val="FFC000"/>
                </a:solidFill>
              </a:rPr>
              <a:t>125.36.00</a:t>
            </a:r>
            <a:r>
              <a:rPr lang="en-US" sz="1600" u="sng" dirty="0">
                <a:solidFill>
                  <a:srgbClr val="C00000"/>
                </a:solidFill>
              </a:rPr>
              <a:t>0000</a:t>
            </a:r>
            <a:r>
              <a:rPr lang="en-US" sz="1600" dirty="0"/>
              <a:t>00.00000000 </a:t>
            </a:r>
            <a:r>
              <a:rPr lang="en-US" sz="1600" dirty="0">
                <a:sym typeface="Wingdings" pitchFamily="2" charset="2"/>
              </a:rPr>
              <a:t> 125.36.0.0/</a:t>
            </a:r>
            <a:r>
              <a:rPr lang="en-US" sz="1600" u="sng" dirty="0">
                <a:solidFill>
                  <a:srgbClr val="00B0F0"/>
                </a:solidFill>
                <a:sym typeface="Wingdings" pitchFamily="2" charset="2"/>
              </a:rPr>
              <a:t>22</a:t>
            </a:r>
          </a:p>
          <a:p>
            <a:pPr lvl="1"/>
            <a:r>
              <a:rPr lang="en-US" sz="1600" u="sng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1600" u="sng" dirty="0">
                <a:solidFill>
                  <a:srgbClr val="C00000"/>
                </a:solidFill>
                <a:sym typeface="Wingdings" pitchFamily="2" charset="2"/>
              </a:rPr>
              <a:t>0001</a:t>
            </a:r>
            <a:r>
              <a:rPr lang="en-US" sz="1600" dirty="0">
                <a:sym typeface="Wingdings" pitchFamily="2" charset="2"/>
              </a:rPr>
              <a:t>00.00000000  125.36.4.0/</a:t>
            </a:r>
            <a:r>
              <a:rPr lang="en-US" sz="1600" u="sng" dirty="0">
                <a:solidFill>
                  <a:srgbClr val="00B0F0"/>
                </a:solidFill>
                <a:sym typeface="Wingdings" pitchFamily="2" charset="2"/>
              </a:rPr>
              <a:t>22 </a:t>
            </a:r>
            <a:r>
              <a:rPr lang="en-US" sz="1600" dirty="0">
                <a:sym typeface="Wingdings" pitchFamily="2" charset="2"/>
              </a:rPr>
              <a:t>(3</a:t>
            </a:r>
            <a:r>
              <a:rPr lang="en-US" sz="1600" baseline="30000" dirty="0">
                <a:sym typeface="Wingdings" pitchFamily="2" charset="2"/>
              </a:rPr>
              <a:t>rd</a:t>
            </a:r>
            <a:r>
              <a:rPr lang="en-US" sz="1600" dirty="0">
                <a:sym typeface="Wingdings" pitchFamily="2" charset="2"/>
              </a:rPr>
              <a:t> byte: 00000100=4)</a:t>
            </a:r>
            <a:endParaRPr lang="en-US" sz="1600" u="sng" dirty="0">
              <a:solidFill>
                <a:srgbClr val="00B0F0"/>
              </a:solidFill>
              <a:sym typeface="Wingdings" pitchFamily="2" charset="2"/>
            </a:endParaRPr>
          </a:p>
          <a:p>
            <a:pPr lvl="1"/>
            <a:r>
              <a:rPr lang="en-US" sz="16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1600" dirty="0">
                <a:solidFill>
                  <a:srgbClr val="C00000"/>
                </a:solidFill>
                <a:sym typeface="Wingdings" pitchFamily="2" charset="2"/>
              </a:rPr>
              <a:t>0010</a:t>
            </a:r>
            <a:r>
              <a:rPr lang="en-US" sz="1600" dirty="0">
                <a:sym typeface="Wingdings" pitchFamily="2" charset="2"/>
              </a:rPr>
              <a:t>00.00000000  125.36.8.0/</a:t>
            </a:r>
            <a:r>
              <a:rPr lang="en-US" sz="1600" dirty="0">
                <a:solidFill>
                  <a:srgbClr val="00B0F0"/>
                </a:solidFill>
                <a:sym typeface="Wingdings" pitchFamily="2" charset="2"/>
              </a:rPr>
              <a:t>22 </a:t>
            </a:r>
            <a:r>
              <a:rPr lang="en-US" sz="1600" dirty="0">
                <a:sym typeface="Wingdings" pitchFamily="2" charset="2"/>
              </a:rPr>
              <a:t>(3</a:t>
            </a:r>
            <a:r>
              <a:rPr lang="en-US" sz="1600" baseline="30000" dirty="0">
                <a:sym typeface="Wingdings" pitchFamily="2" charset="2"/>
              </a:rPr>
              <a:t>rd</a:t>
            </a:r>
            <a:r>
              <a:rPr lang="en-US" sz="1600" dirty="0">
                <a:sym typeface="Wingdings" pitchFamily="2" charset="2"/>
              </a:rPr>
              <a:t> byte: 00001000=8)</a:t>
            </a:r>
            <a:endParaRPr lang="en-US" sz="1600" dirty="0">
              <a:solidFill>
                <a:srgbClr val="00B0F0"/>
              </a:solidFill>
              <a:sym typeface="Wingdings" pitchFamily="2" charset="2"/>
            </a:endParaRPr>
          </a:p>
          <a:p>
            <a:pPr lvl="1"/>
            <a:r>
              <a:rPr lang="en-US" sz="16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1600" dirty="0">
                <a:solidFill>
                  <a:srgbClr val="C00000"/>
                </a:solidFill>
                <a:sym typeface="Wingdings" pitchFamily="2" charset="2"/>
              </a:rPr>
              <a:t>0011</a:t>
            </a:r>
            <a:r>
              <a:rPr lang="en-US" sz="1600" dirty="0">
                <a:sym typeface="Wingdings" pitchFamily="2" charset="2"/>
              </a:rPr>
              <a:t>00.00000000  125.36.12.0/</a:t>
            </a:r>
            <a:r>
              <a:rPr lang="en-US" sz="1600" dirty="0">
                <a:solidFill>
                  <a:srgbClr val="00B0F0"/>
                </a:solidFill>
                <a:sym typeface="Wingdings" pitchFamily="2" charset="2"/>
              </a:rPr>
              <a:t>22 </a:t>
            </a:r>
            <a:r>
              <a:rPr lang="en-US" sz="1600" dirty="0">
                <a:sym typeface="Wingdings" pitchFamily="2" charset="2"/>
              </a:rPr>
              <a:t>(3</a:t>
            </a:r>
            <a:r>
              <a:rPr lang="en-US" sz="1600" baseline="30000" dirty="0">
                <a:sym typeface="Wingdings" pitchFamily="2" charset="2"/>
              </a:rPr>
              <a:t>rd</a:t>
            </a:r>
            <a:r>
              <a:rPr lang="en-US" sz="1600" dirty="0">
                <a:sym typeface="Wingdings" pitchFamily="2" charset="2"/>
              </a:rPr>
              <a:t> byte: 00001100=12)</a:t>
            </a:r>
            <a:endParaRPr lang="en-US" sz="1600" dirty="0">
              <a:solidFill>
                <a:srgbClr val="00B0F0"/>
              </a:solidFill>
              <a:sym typeface="Wingdings" pitchFamily="2" charset="2"/>
            </a:endParaRPr>
          </a:p>
          <a:p>
            <a:pPr lvl="1"/>
            <a:r>
              <a:rPr lang="en-US" sz="16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1600" dirty="0">
                <a:solidFill>
                  <a:srgbClr val="C00000"/>
                </a:solidFill>
                <a:sym typeface="Wingdings" pitchFamily="2" charset="2"/>
              </a:rPr>
              <a:t>1001</a:t>
            </a:r>
            <a:r>
              <a:rPr lang="en-US" sz="1600" dirty="0">
                <a:sym typeface="Wingdings" pitchFamily="2" charset="2"/>
              </a:rPr>
              <a:t>00.00000000  125.36.36.0/</a:t>
            </a:r>
            <a:r>
              <a:rPr lang="en-US" sz="1600" dirty="0">
                <a:solidFill>
                  <a:srgbClr val="00B0F0"/>
                </a:solidFill>
                <a:sym typeface="Wingdings" pitchFamily="2" charset="2"/>
              </a:rPr>
              <a:t>22</a:t>
            </a:r>
          </a:p>
          <a:p>
            <a:pPr lvl="1"/>
            <a:r>
              <a:rPr lang="en-US" sz="16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1600" dirty="0">
                <a:solidFill>
                  <a:srgbClr val="C00000"/>
                </a:solidFill>
                <a:sym typeface="Wingdings" pitchFamily="2" charset="2"/>
              </a:rPr>
              <a:t>1010</a:t>
            </a:r>
            <a:r>
              <a:rPr lang="en-US" sz="1600" dirty="0">
                <a:sym typeface="Wingdings" pitchFamily="2" charset="2"/>
              </a:rPr>
              <a:t>00.00000000 -&gt; 125.36.40.0/</a:t>
            </a:r>
            <a:r>
              <a:rPr lang="en-US" sz="1600" dirty="0">
                <a:solidFill>
                  <a:srgbClr val="00B0F0"/>
                </a:solidFill>
                <a:sym typeface="Wingdings" pitchFamily="2" charset="2"/>
              </a:rPr>
              <a:t>22</a:t>
            </a:r>
          </a:p>
          <a:p>
            <a:endParaRPr lang="en-US" sz="2400" dirty="0"/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896D541F-3909-CA4F-BCDB-D9CAD81524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9" y="626510"/>
            <a:ext cx="4151384" cy="15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67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8EAA-3C6D-B943-B8CC-6BA03E1D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650929"/>
          </a:xfrm>
        </p:spPr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E5C0-FB8D-EE46-BD82-D2385350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08074"/>
            <a:ext cx="8915400" cy="593585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Given previous example, 2 subnets are </a:t>
            </a:r>
            <a:r>
              <a:rPr lang="en-US" sz="2400" dirty="0" err="1"/>
              <a:t>subnetted</a:t>
            </a:r>
            <a:r>
              <a:rPr lang="en-US" sz="2400" dirty="0"/>
              <a:t> further into 2 subnets, each to accommodate max. of 500 hosts each.</a:t>
            </a:r>
          </a:p>
          <a:p>
            <a:r>
              <a:rPr lang="en-US" sz="2400" dirty="0"/>
              <a:t>assume we used subnet IDs {0,1,…9} </a:t>
            </a:r>
            <a:r>
              <a:rPr lang="en-US" sz="2400" dirty="0">
                <a:sym typeface="Wingdings" pitchFamily="2" charset="2"/>
              </a:rPr>
              <a:t> {0000, 0001, 0010,…. 1001}</a:t>
            </a:r>
          </a:p>
          <a:p>
            <a:r>
              <a:rPr lang="en-US" sz="2400" dirty="0">
                <a:sym typeface="Wingdings" pitchFamily="2" charset="2"/>
              </a:rPr>
              <a:t>use subnets  </a:t>
            </a:r>
            <a:r>
              <a:rPr lang="en-US" sz="2400" b="1" dirty="0">
                <a:sym typeface="Wingdings" pitchFamily="2" charset="2"/>
              </a:rPr>
              <a:t>0000</a:t>
            </a:r>
            <a:r>
              <a:rPr lang="en-US" sz="2400" dirty="0">
                <a:sym typeface="Wingdings" pitchFamily="2" charset="2"/>
              </a:rPr>
              <a:t> and </a:t>
            </a:r>
            <a:r>
              <a:rPr lang="en-US" sz="2400" b="1" dirty="0">
                <a:sym typeface="Wingdings" pitchFamily="2" charset="2"/>
              </a:rPr>
              <a:t>0001 </a:t>
            </a:r>
            <a:r>
              <a:rPr lang="en-US" sz="2400" dirty="0">
                <a:sym typeface="Wingdings" pitchFamily="2" charset="2"/>
              </a:rPr>
              <a:t>to further subnet in two subnets</a:t>
            </a:r>
          </a:p>
          <a:p>
            <a:pPr lvl="1"/>
            <a:r>
              <a:rPr lang="en-US" sz="2000" u="sng" dirty="0">
                <a:solidFill>
                  <a:srgbClr val="FFC000"/>
                </a:solidFill>
              </a:rPr>
              <a:t>125.36.00</a:t>
            </a:r>
            <a:r>
              <a:rPr lang="en-US" sz="2000" u="sng" dirty="0">
                <a:solidFill>
                  <a:srgbClr val="C00000"/>
                </a:solidFill>
              </a:rPr>
              <a:t>0000</a:t>
            </a:r>
            <a:r>
              <a:rPr lang="en-US" sz="2000" dirty="0"/>
              <a:t>00.00000000 </a:t>
            </a:r>
            <a:r>
              <a:rPr lang="en-US" sz="2000" dirty="0">
                <a:sym typeface="Wingdings" pitchFamily="2" charset="2"/>
              </a:rPr>
              <a:t> 125.36.0.0/</a:t>
            </a:r>
            <a:r>
              <a:rPr lang="en-US" sz="2000" u="sng" dirty="0">
                <a:solidFill>
                  <a:srgbClr val="00B0F0"/>
                </a:solidFill>
                <a:sym typeface="Wingdings" pitchFamily="2" charset="2"/>
              </a:rPr>
              <a:t>22</a:t>
            </a:r>
          </a:p>
          <a:p>
            <a:pPr lvl="1"/>
            <a:r>
              <a:rPr lang="en-US" sz="2000" u="sng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2000" u="sng" dirty="0">
                <a:solidFill>
                  <a:srgbClr val="C00000"/>
                </a:solidFill>
                <a:sym typeface="Wingdings" pitchFamily="2" charset="2"/>
              </a:rPr>
              <a:t>0001</a:t>
            </a:r>
            <a:r>
              <a:rPr lang="en-US" sz="2000" dirty="0">
                <a:sym typeface="Wingdings" pitchFamily="2" charset="2"/>
              </a:rPr>
              <a:t>00.00000000  125.36.4.0/</a:t>
            </a:r>
            <a:r>
              <a:rPr lang="en-US" sz="2000" u="sng" dirty="0">
                <a:solidFill>
                  <a:srgbClr val="00B0F0"/>
                </a:solidFill>
                <a:sym typeface="Wingdings" pitchFamily="2" charset="2"/>
              </a:rPr>
              <a:t>22</a:t>
            </a:r>
            <a:endParaRPr lang="en-US" sz="20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500 hosts --&gt; 2</a:t>
            </a:r>
            <a:r>
              <a:rPr lang="en-US" sz="2400" baseline="30000" dirty="0">
                <a:sym typeface="Wingdings" pitchFamily="2" charset="2"/>
              </a:rPr>
              <a:t>9</a:t>
            </a:r>
            <a:r>
              <a:rPr lang="en-US" sz="2400" dirty="0">
                <a:sym typeface="Wingdings" pitchFamily="2" charset="2"/>
              </a:rPr>
              <a:t> = 512, we need to allocate </a:t>
            </a:r>
            <a:r>
              <a:rPr lang="en-US" sz="2400" dirty="0">
                <a:solidFill>
                  <a:schemeClr val="accent1"/>
                </a:solidFill>
                <a:sym typeface="Wingdings" pitchFamily="2" charset="2"/>
              </a:rPr>
              <a:t>9</a:t>
            </a:r>
            <a:r>
              <a:rPr lang="en-US" sz="2400" dirty="0">
                <a:sym typeface="Wingdings" pitchFamily="2" charset="2"/>
              </a:rPr>
              <a:t> bits for host address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</a:rPr>
              <a:t>125.36.00</a:t>
            </a:r>
            <a:r>
              <a:rPr lang="en-US" sz="2000" dirty="0">
                <a:solidFill>
                  <a:srgbClr val="C00000"/>
                </a:solidFill>
              </a:rPr>
              <a:t>0000</a:t>
            </a:r>
            <a:r>
              <a:rPr lang="en-US" sz="2000" dirty="0"/>
              <a:t>0</a:t>
            </a:r>
            <a:r>
              <a:rPr lang="en-US" sz="2000" u="sng" dirty="0">
                <a:solidFill>
                  <a:schemeClr val="accent1"/>
                </a:solidFill>
              </a:rPr>
              <a:t>x.xxxxxxxx/</a:t>
            </a:r>
            <a:r>
              <a:rPr lang="en-US" sz="2000" u="sng" dirty="0"/>
              <a:t>22</a:t>
            </a:r>
            <a:endParaRPr lang="en-US" sz="2000" u="sng" dirty="0">
              <a:sym typeface="Wingdings" pitchFamily="2" charset="2"/>
            </a:endParaRP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0001</a:t>
            </a:r>
            <a:r>
              <a:rPr lang="en-US" sz="2000" dirty="0">
                <a:sym typeface="Wingdings" pitchFamily="2" charset="2"/>
              </a:rPr>
              <a:t>0</a:t>
            </a:r>
            <a:r>
              <a:rPr lang="en-US" sz="2000" u="sng" dirty="0">
                <a:solidFill>
                  <a:schemeClr val="accent1"/>
                </a:solidFill>
                <a:sym typeface="Wingdings" pitchFamily="2" charset="2"/>
              </a:rPr>
              <a:t>x.xxxxxxxx/</a:t>
            </a:r>
            <a:r>
              <a:rPr lang="en-US" sz="2000" u="sng" dirty="0">
                <a:sym typeface="Wingdings" pitchFamily="2" charset="2"/>
              </a:rPr>
              <a:t>22</a:t>
            </a:r>
            <a:endParaRPr lang="en-US" sz="2400" u="sng" dirty="0">
              <a:sym typeface="Wingdings" pitchFamily="2" charset="2"/>
            </a:endParaRPr>
          </a:p>
          <a:p>
            <a:pPr marL="454025"/>
            <a:r>
              <a:rPr lang="en-US" sz="2400" dirty="0">
                <a:sym typeface="Wingdings" pitchFamily="2" charset="2"/>
              </a:rPr>
              <a:t>two subnets need 1 bit (0, 1)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</a:rPr>
              <a:t>125.36.00</a:t>
            </a:r>
            <a:r>
              <a:rPr lang="en-US" sz="2000" dirty="0">
                <a:solidFill>
                  <a:srgbClr val="C00000"/>
                </a:solidFill>
              </a:rPr>
              <a:t>0000</a:t>
            </a:r>
            <a:r>
              <a:rPr lang="en-US" sz="2000" b="1" dirty="0"/>
              <a:t>?</a:t>
            </a:r>
            <a:r>
              <a:rPr lang="en-US" sz="2000" u="sng" dirty="0">
                <a:solidFill>
                  <a:schemeClr val="accent1"/>
                </a:solidFill>
              </a:rPr>
              <a:t>x.xxxxxxxx</a:t>
            </a:r>
            <a:endParaRPr lang="en-US" sz="2000" u="sng" dirty="0">
              <a:solidFill>
                <a:srgbClr val="00B0F0"/>
              </a:solidFill>
              <a:sym typeface="Wingdings" pitchFamily="2" charset="2"/>
            </a:endParaRPr>
          </a:p>
          <a:p>
            <a:pPr lvl="1"/>
            <a:r>
              <a:rPr lang="en-US" sz="2000" dirty="0">
                <a:solidFill>
                  <a:srgbClr val="FFC000"/>
                </a:solidFill>
                <a:sym typeface="Wingdings" pitchFamily="2" charset="2"/>
              </a:rPr>
              <a:t>125.36.00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0001</a:t>
            </a:r>
            <a:r>
              <a:rPr lang="en-US" sz="2000" b="1" dirty="0">
                <a:sym typeface="Wingdings" pitchFamily="2" charset="2"/>
              </a:rPr>
              <a:t>?</a:t>
            </a:r>
            <a:r>
              <a:rPr lang="en-US" sz="2000" u="sng" dirty="0">
                <a:solidFill>
                  <a:schemeClr val="accent1"/>
                </a:solidFill>
                <a:sym typeface="Wingdings" pitchFamily="2" charset="2"/>
              </a:rPr>
              <a:t>x.xxxxxxxx</a:t>
            </a:r>
            <a:endParaRPr lang="en-US" sz="2000" dirty="0">
              <a:sym typeface="Wingdings" pitchFamily="2" charset="2"/>
            </a:endParaRPr>
          </a:p>
          <a:p>
            <a:pPr marL="454025"/>
            <a:r>
              <a:rPr lang="en-US" sz="2000" dirty="0">
                <a:sym typeface="Wingdings" pitchFamily="2" charset="2"/>
              </a:rPr>
              <a:t>subnet ID prefixes for these new subnets will be: 22 + 1 = 23</a:t>
            </a:r>
          </a:p>
          <a:p>
            <a:pPr marL="454025"/>
            <a:r>
              <a:rPr lang="en-US" sz="2000" dirty="0">
                <a:sym typeface="Wingdings" pitchFamily="2" charset="2"/>
              </a:rPr>
              <a:t>Subnet IDs will be: </a:t>
            </a:r>
            <a:r>
              <a:rPr lang="en-US" sz="2400" dirty="0">
                <a:sym typeface="Wingdings" pitchFamily="2" charset="2"/>
              </a:rPr>
              <a:t>subnet numbers now are: 0000xx, 0001xx</a:t>
            </a:r>
          </a:p>
          <a:p>
            <a:pPr marL="514350" lvl="1" indent="0">
              <a:buNone/>
            </a:pPr>
            <a:r>
              <a:rPr lang="en-US" sz="1800" b="1" dirty="0">
                <a:sym typeface="Wingdings" pitchFamily="2" charset="2"/>
              </a:rPr>
              <a:t>0000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sz="1800" dirty="0">
                <a:sym typeface="Wingdings" pitchFamily="2" charset="2"/>
              </a:rPr>
              <a:t>, </a:t>
            </a:r>
            <a:r>
              <a:rPr lang="en-US" sz="1800" b="1" dirty="0">
                <a:sym typeface="Wingdings" pitchFamily="2" charset="2"/>
              </a:rPr>
              <a:t>0000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 0, 2 -&gt; </a:t>
            </a:r>
            <a:r>
              <a:rPr lang="en-US" sz="1800" u="sng" dirty="0">
                <a:solidFill>
                  <a:srgbClr val="FFC000"/>
                </a:solidFill>
              </a:rPr>
              <a:t>125.36.00</a:t>
            </a:r>
            <a:r>
              <a:rPr lang="en-US" sz="1800" u="sng" dirty="0">
                <a:solidFill>
                  <a:srgbClr val="C00000"/>
                </a:solidFill>
              </a:rPr>
              <a:t>0000</a:t>
            </a:r>
            <a:r>
              <a:rPr lang="en-US" sz="1800" u="sng" dirty="0"/>
              <a:t>0</a:t>
            </a:r>
            <a:r>
              <a:rPr lang="en-US" sz="1800" u="sng" dirty="0">
                <a:solidFill>
                  <a:schemeClr val="accent1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.00000000/23, </a:t>
            </a:r>
            <a:r>
              <a:rPr lang="en-US" sz="1800" u="sng" dirty="0">
                <a:solidFill>
                  <a:srgbClr val="FFC000"/>
                </a:solidFill>
              </a:rPr>
              <a:t>125.36.00</a:t>
            </a:r>
            <a:r>
              <a:rPr lang="en-US" sz="1800" u="sng" dirty="0">
                <a:solidFill>
                  <a:srgbClr val="C00000"/>
                </a:solidFill>
              </a:rPr>
              <a:t>00001</a:t>
            </a:r>
            <a:r>
              <a:rPr lang="en-US" sz="1800" u="sng" dirty="0">
                <a:solidFill>
                  <a:schemeClr val="accent1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.00000000/23</a:t>
            </a:r>
            <a:endParaRPr lang="en-US" sz="1800" dirty="0">
              <a:solidFill>
                <a:srgbClr val="C00000"/>
              </a:solidFill>
              <a:sym typeface="Wingdings" pitchFamily="2" charset="2"/>
            </a:endParaRPr>
          </a:p>
          <a:p>
            <a:pPr marL="514350" lvl="1" indent="0">
              <a:buNone/>
            </a:pPr>
            <a:r>
              <a:rPr lang="en-US" sz="1800" b="1" dirty="0">
                <a:sym typeface="Wingdings" pitchFamily="2" charset="2"/>
              </a:rPr>
              <a:t>0001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sz="1800" dirty="0">
                <a:sym typeface="Wingdings" pitchFamily="2" charset="2"/>
              </a:rPr>
              <a:t>, </a:t>
            </a:r>
            <a:r>
              <a:rPr lang="en-US" sz="1800" b="1" dirty="0">
                <a:sym typeface="Wingdings" pitchFamily="2" charset="2"/>
              </a:rPr>
              <a:t>0001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C00000"/>
                </a:solidFill>
                <a:sym typeface="Wingdings" pitchFamily="2" charset="2"/>
              </a:rPr>
              <a:t> 4, 6 -&gt; </a:t>
            </a:r>
            <a:r>
              <a:rPr lang="en-US" sz="1800" u="sng" dirty="0">
                <a:solidFill>
                  <a:srgbClr val="FFC000"/>
                </a:solidFill>
              </a:rPr>
              <a:t>125.36.00</a:t>
            </a:r>
            <a:r>
              <a:rPr lang="en-US" sz="1800" u="sng" dirty="0">
                <a:solidFill>
                  <a:srgbClr val="C00000"/>
                </a:solidFill>
              </a:rPr>
              <a:t>0001</a:t>
            </a:r>
            <a:r>
              <a:rPr lang="en-US" sz="1800" u="sng" dirty="0"/>
              <a:t>0</a:t>
            </a:r>
            <a:r>
              <a:rPr lang="en-US" sz="1800" u="sng" dirty="0">
                <a:solidFill>
                  <a:schemeClr val="accent1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.00000000/23, </a:t>
            </a:r>
            <a:r>
              <a:rPr lang="en-US" sz="1800" u="sng" dirty="0">
                <a:solidFill>
                  <a:srgbClr val="FFC000"/>
                </a:solidFill>
              </a:rPr>
              <a:t>125.36.00</a:t>
            </a:r>
            <a:r>
              <a:rPr lang="en-US" sz="1800" u="sng" dirty="0">
                <a:solidFill>
                  <a:srgbClr val="C00000"/>
                </a:solidFill>
              </a:rPr>
              <a:t>00011</a:t>
            </a:r>
            <a:r>
              <a:rPr lang="en-US" sz="1800" u="sng" dirty="0">
                <a:solidFill>
                  <a:schemeClr val="accent1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.00000000/23</a:t>
            </a:r>
            <a:endParaRPr lang="en-US" sz="1800" dirty="0">
              <a:solidFill>
                <a:srgbClr val="C00000"/>
              </a:solidFill>
              <a:sym typeface="Wingdings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AFE90D0A-9CA5-8147-BF55-73E5CE4E32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27680"/>
            <a:ext cx="4187456" cy="18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232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145942" y="-220851"/>
            <a:ext cx="7772400" cy="1104254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rebuchet MS" charset="0"/>
                <a:ea typeface="ＭＳ Ｐゴシック" charset="-128"/>
              </a:rPr>
              <a:t>Network without subnets</a:t>
            </a: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/>
          <a:stretch>
            <a:fillRect/>
          </a:stretch>
        </p:blipFill>
        <p:spPr>
          <a:xfrm>
            <a:off x="262467" y="1464734"/>
            <a:ext cx="7772400" cy="4648200"/>
          </a:xfrm>
        </p:spPr>
      </p:pic>
      <p:sp>
        <p:nvSpPr>
          <p:cNvPr id="39939" name="TextBox 1"/>
          <p:cNvSpPr txBox="1">
            <a:spLocks noChangeArrowheads="1"/>
          </p:cNvSpPr>
          <p:nvPr/>
        </p:nvSpPr>
        <p:spPr bwMode="auto">
          <a:xfrm>
            <a:off x="3552825" y="4572000"/>
            <a:ext cx="20383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>
                <a:latin typeface="Times New Roman" charset="0"/>
              </a:rPr>
              <a:t>128.143.0.0/16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2895600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6256867" y="2946400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360334" y="2912534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345266" y="2912533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endCxn id="39939" idx="2"/>
          </p:cNvCxnSpPr>
          <p:nvPr/>
        </p:nvCxnSpPr>
        <p:spPr bwMode="auto">
          <a:xfrm>
            <a:off x="3657600" y="5029200"/>
            <a:ext cx="914400" cy="47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>
            <a:cxnSpLocks/>
          </p:cNvCxnSpPr>
          <p:nvPr/>
        </p:nvCxnSpPr>
        <p:spPr bwMode="auto">
          <a:xfrm>
            <a:off x="1244600" y="3200400"/>
            <a:ext cx="5164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6959600" y="3200400"/>
            <a:ext cx="5926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5139267" y="3217334"/>
            <a:ext cx="5164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>
            <a:off x="3166533" y="3234267"/>
            <a:ext cx="5926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181600" y="5029200"/>
            <a:ext cx="304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1651000" y="2912533"/>
            <a:ext cx="2116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cxnSpLocks/>
          </p:cNvCxnSpPr>
          <p:nvPr/>
        </p:nvCxnSpPr>
        <p:spPr bwMode="auto">
          <a:xfrm>
            <a:off x="3649133" y="2912534"/>
            <a:ext cx="1947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5486400" y="2912534"/>
            <a:ext cx="203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cxnSpLocks/>
          </p:cNvCxnSpPr>
          <p:nvPr/>
        </p:nvCxnSpPr>
        <p:spPr bwMode="auto">
          <a:xfrm>
            <a:off x="7433733" y="2929466"/>
            <a:ext cx="2201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99" descr="underline_base">
            <a:extLst>
              <a:ext uri="{FF2B5EF4-FFF2-40B4-BE49-F238E27FC236}">
                <a16:creationId xmlns:a16="http://schemas.microsoft.com/office/drawing/2014/main" id="{6963D83A-1077-DE4F-B2B0-3D0D658F32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2" y="650929"/>
            <a:ext cx="6230318" cy="20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744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70302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rebuchet MS" charset="0"/>
                <a:ea typeface="ＭＳ Ｐゴシック" charset="-128"/>
              </a:rPr>
              <a:t>Same network with subnets</a:t>
            </a:r>
          </a:p>
        </p:txBody>
      </p:sp>
      <p:pic>
        <p:nvPicPr>
          <p:cNvPr id="4096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227"/>
          <a:stretch>
            <a:fillRect/>
          </a:stretch>
        </p:blipFill>
        <p:spPr>
          <a:xfrm>
            <a:off x="570970" y="1845733"/>
            <a:ext cx="7485062" cy="4208463"/>
          </a:xfrm>
        </p:spPr>
      </p:pic>
      <p:cxnSp>
        <p:nvCxnSpPr>
          <p:cNvPr id="40963" name="Straight Connector 2"/>
          <p:cNvCxnSpPr>
            <a:cxnSpLocks noChangeShapeType="1"/>
          </p:cNvCxnSpPr>
          <p:nvPr/>
        </p:nvCxnSpPr>
        <p:spPr bwMode="auto">
          <a:xfrm>
            <a:off x="914400" y="3124200"/>
            <a:ext cx="762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4" name="Straight Connector 5"/>
          <p:cNvCxnSpPr>
            <a:cxnSpLocks noChangeShapeType="1"/>
          </p:cNvCxnSpPr>
          <p:nvPr/>
        </p:nvCxnSpPr>
        <p:spPr bwMode="auto">
          <a:xfrm>
            <a:off x="3886200" y="5486400"/>
            <a:ext cx="5334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2743200" y="3124200"/>
            <a:ext cx="762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6" name="Straight Connector 7"/>
          <p:cNvCxnSpPr>
            <a:cxnSpLocks noChangeShapeType="1"/>
          </p:cNvCxnSpPr>
          <p:nvPr/>
        </p:nvCxnSpPr>
        <p:spPr bwMode="auto">
          <a:xfrm>
            <a:off x="4673600" y="3166534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7" name="Straight Connector 8"/>
          <p:cNvCxnSpPr>
            <a:cxnSpLocks noChangeShapeType="1"/>
          </p:cNvCxnSpPr>
          <p:nvPr/>
        </p:nvCxnSpPr>
        <p:spPr bwMode="auto">
          <a:xfrm>
            <a:off x="6400800" y="3158067"/>
            <a:ext cx="711200" cy="8466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Connector 9"/>
          <p:cNvCxnSpPr>
            <a:cxnSpLocks noChangeShapeType="1"/>
          </p:cNvCxnSpPr>
          <p:nvPr/>
        </p:nvCxnSpPr>
        <p:spPr bwMode="auto">
          <a:xfrm>
            <a:off x="2362200" y="4826000"/>
            <a:ext cx="762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Straight Connector 10"/>
          <p:cNvCxnSpPr>
            <a:cxnSpLocks noChangeShapeType="1"/>
          </p:cNvCxnSpPr>
          <p:nvPr/>
        </p:nvCxnSpPr>
        <p:spPr bwMode="auto">
          <a:xfrm>
            <a:off x="5317066" y="4817533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5"/>
          <p:cNvCxnSpPr>
            <a:cxnSpLocks noChangeShapeType="1"/>
          </p:cNvCxnSpPr>
          <p:nvPr/>
        </p:nvCxnSpPr>
        <p:spPr bwMode="auto">
          <a:xfrm>
            <a:off x="2362200" y="4893733"/>
            <a:ext cx="5334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5"/>
          <p:cNvCxnSpPr>
            <a:cxnSpLocks noChangeShapeType="1"/>
          </p:cNvCxnSpPr>
          <p:nvPr/>
        </p:nvCxnSpPr>
        <p:spPr bwMode="auto">
          <a:xfrm>
            <a:off x="5325533" y="4876799"/>
            <a:ext cx="5334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3"/>
          <p:cNvCxnSpPr/>
          <p:nvPr/>
        </p:nvCxnSpPr>
        <p:spPr bwMode="auto">
          <a:xfrm>
            <a:off x="1507067" y="3386667"/>
            <a:ext cx="71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6959600" y="3454400"/>
            <a:ext cx="71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232401" y="3420534"/>
            <a:ext cx="71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302000" y="3437467"/>
            <a:ext cx="71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99" descr="underline_base">
            <a:extLst>
              <a:ext uri="{FF2B5EF4-FFF2-40B4-BE49-F238E27FC236}">
                <a16:creationId xmlns:a16="http://schemas.microsoft.com/office/drawing/2014/main" id="{BFBC1958-54A5-CC4F-9AD4-7BE61A213B8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36" y="867905"/>
            <a:ext cx="6865749" cy="20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74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296563" y="228600"/>
            <a:ext cx="8674442" cy="856281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rebuchet MS" charset="0"/>
                <a:ea typeface="ＭＳ Ｐゴシック" charset="-128"/>
              </a:rPr>
              <a:t>Same network with more </a:t>
            </a:r>
            <a:r>
              <a:rPr lang="en-US" altLang="en-US" sz="3600" dirty="0" err="1">
                <a:latin typeface="Trebuchet MS" charset="0"/>
                <a:ea typeface="ＭＳ Ｐゴシック" charset="-128"/>
              </a:rPr>
              <a:t>subnetmasks</a:t>
            </a:r>
            <a:endParaRPr lang="en-US" altLang="en-US" sz="3600" dirty="0">
              <a:latin typeface="Trebuchet MS" charset="0"/>
              <a:ea typeface="ＭＳ Ｐゴシック" charset="-128"/>
            </a:endParaRPr>
          </a:p>
        </p:txBody>
      </p:sp>
      <p:pic>
        <p:nvPicPr>
          <p:cNvPr id="4198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41987" name="Straight Connector 2"/>
          <p:cNvCxnSpPr>
            <a:cxnSpLocks noChangeShapeType="1"/>
          </p:cNvCxnSpPr>
          <p:nvPr/>
        </p:nvCxnSpPr>
        <p:spPr bwMode="auto">
          <a:xfrm>
            <a:off x="6571025" y="306136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88" name="Straight Connector 5"/>
          <p:cNvCxnSpPr>
            <a:cxnSpLocks noChangeShapeType="1"/>
          </p:cNvCxnSpPr>
          <p:nvPr/>
        </p:nvCxnSpPr>
        <p:spPr bwMode="auto">
          <a:xfrm>
            <a:off x="4764058" y="307117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89" name="Straight Connector 6"/>
          <p:cNvCxnSpPr>
            <a:cxnSpLocks noChangeShapeType="1"/>
          </p:cNvCxnSpPr>
          <p:nvPr/>
        </p:nvCxnSpPr>
        <p:spPr bwMode="auto">
          <a:xfrm>
            <a:off x="5382127" y="4896852"/>
            <a:ext cx="897467" cy="84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0" name="Straight Connector 7"/>
          <p:cNvCxnSpPr>
            <a:cxnSpLocks noChangeShapeType="1"/>
          </p:cNvCxnSpPr>
          <p:nvPr/>
        </p:nvCxnSpPr>
        <p:spPr bwMode="auto">
          <a:xfrm>
            <a:off x="1911238" y="3057804"/>
            <a:ext cx="205429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1" name="Straight Connector 4"/>
          <p:cNvCxnSpPr>
            <a:cxnSpLocks noChangeShapeType="1"/>
          </p:cNvCxnSpPr>
          <p:nvPr/>
        </p:nvCxnSpPr>
        <p:spPr bwMode="auto">
          <a:xfrm>
            <a:off x="880534" y="3064932"/>
            <a:ext cx="931333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2" name="Straight Connector 12"/>
          <p:cNvCxnSpPr>
            <a:cxnSpLocks noChangeShapeType="1"/>
          </p:cNvCxnSpPr>
          <p:nvPr/>
        </p:nvCxnSpPr>
        <p:spPr bwMode="auto">
          <a:xfrm>
            <a:off x="1917700" y="5038197"/>
            <a:ext cx="960967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3" name="Straight Connector 13"/>
          <p:cNvCxnSpPr>
            <a:cxnSpLocks noChangeShapeType="1"/>
          </p:cNvCxnSpPr>
          <p:nvPr/>
        </p:nvCxnSpPr>
        <p:spPr bwMode="auto">
          <a:xfrm>
            <a:off x="2769937" y="3080975"/>
            <a:ext cx="990600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4" name="Straight Connector 14"/>
          <p:cNvCxnSpPr>
            <a:cxnSpLocks noChangeShapeType="1"/>
          </p:cNvCxnSpPr>
          <p:nvPr/>
        </p:nvCxnSpPr>
        <p:spPr bwMode="auto">
          <a:xfrm>
            <a:off x="3497848" y="5064321"/>
            <a:ext cx="990600" cy="9525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Straight Connector 15"/>
          <p:cNvCxnSpPr>
            <a:cxnSpLocks noChangeShapeType="1"/>
          </p:cNvCxnSpPr>
          <p:nvPr/>
        </p:nvCxnSpPr>
        <p:spPr bwMode="auto">
          <a:xfrm>
            <a:off x="668866" y="2269066"/>
            <a:ext cx="29633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6" name="Straight Connector 16"/>
          <p:cNvCxnSpPr>
            <a:cxnSpLocks noChangeShapeType="1"/>
          </p:cNvCxnSpPr>
          <p:nvPr/>
        </p:nvCxnSpPr>
        <p:spPr bwMode="auto">
          <a:xfrm>
            <a:off x="3857681" y="3088106"/>
            <a:ext cx="274052" cy="0"/>
          </a:xfrm>
          <a:prstGeom prst="line">
            <a:avLst/>
          </a:prstGeom>
          <a:noFill/>
          <a:ln w="38100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7" name="Straight Connector 17"/>
          <p:cNvCxnSpPr>
            <a:cxnSpLocks noChangeShapeType="1"/>
          </p:cNvCxnSpPr>
          <p:nvPr/>
        </p:nvCxnSpPr>
        <p:spPr bwMode="auto">
          <a:xfrm>
            <a:off x="2929467" y="5055130"/>
            <a:ext cx="237066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8" name="Straight Connector 18"/>
          <p:cNvCxnSpPr>
            <a:cxnSpLocks noChangeShapeType="1"/>
          </p:cNvCxnSpPr>
          <p:nvPr/>
        </p:nvCxnSpPr>
        <p:spPr bwMode="auto">
          <a:xfrm>
            <a:off x="4724400" y="5066715"/>
            <a:ext cx="220133" cy="0"/>
          </a:xfrm>
          <a:prstGeom prst="line">
            <a:avLst/>
          </a:prstGeom>
          <a:noFill/>
          <a:ln w="38100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9" name="Rectangle 22"/>
          <p:cNvSpPr>
            <a:spLocks noChangeArrowheads="1"/>
          </p:cNvSpPr>
          <p:nvPr/>
        </p:nvSpPr>
        <p:spPr bwMode="auto">
          <a:xfrm>
            <a:off x="3009900" y="5562600"/>
            <a:ext cx="12573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x-none" altLang="x-none">
              <a:latin typeface="Times New Roman" charset="0"/>
            </a:endParaRPr>
          </a:p>
        </p:txBody>
      </p:sp>
      <p:sp>
        <p:nvSpPr>
          <p:cNvPr id="22" name="Cloud 21"/>
          <p:cNvSpPr/>
          <p:nvPr/>
        </p:nvSpPr>
        <p:spPr bwMode="auto">
          <a:xfrm>
            <a:off x="1295400" y="3776663"/>
            <a:ext cx="4076700" cy="2209800"/>
          </a:xfrm>
          <a:prstGeom prst="cloud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001" name="TextBox 23"/>
          <p:cNvSpPr txBox="1">
            <a:spLocks noChangeArrowheads="1"/>
          </p:cNvSpPr>
          <p:nvPr/>
        </p:nvSpPr>
        <p:spPr bwMode="auto">
          <a:xfrm>
            <a:off x="2619284" y="3954463"/>
            <a:ext cx="16273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x-none" sz="1600" dirty="0">
                <a:latin typeface="Times New Roman" charset="0"/>
              </a:rPr>
              <a:t>128.143.137.0/24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x-none" sz="1600" dirty="0">
                <a:latin typeface="Times New Roman" charset="0"/>
              </a:rPr>
              <a:t>Subnet</a:t>
            </a:r>
          </a:p>
        </p:txBody>
      </p:sp>
      <p:cxnSp>
        <p:nvCxnSpPr>
          <p:cNvPr id="42002" name="Straight Connector 26"/>
          <p:cNvCxnSpPr>
            <a:cxnSpLocks noChangeShapeType="1"/>
          </p:cNvCxnSpPr>
          <p:nvPr/>
        </p:nvCxnSpPr>
        <p:spPr bwMode="auto">
          <a:xfrm>
            <a:off x="2670705" y="4246563"/>
            <a:ext cx="1028700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99" descr="underline_base">
            <a:extLst>
              <a:ext uri="{FF2B5EF4-FFF2-40B4-BE49-F238E27FC236}">
                <a16:creationId xmlns:a16="http://schemas.microsoft.com/office/drawing/2014/main" id="{B0C05756-7A44-2840-9925-4A9975CC41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6" y="867904"/>
            <a:ext cx="8019535" cy="28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179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437827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Final subnetting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257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charset="-128"/>
              </a:rPr>
              <a:t>an organization with 4 departments has the following IP address space: 10.2.22.0/23. As the systems manager, you are required to create subnets to accommodate the IT needs of 4 departments. The subnets have to support up to 200, 71, 55, and 41 hosts respectively. What are the 4 </a:t>
            </a:r>
            <a:r>
              <a:rPr lang="en-US" altLang="en-US" b="1" dirty="0">
                <a:solidFill>
                  <a:srgbClr val="C00000"/>
                </a:solidFill>
                <a:ea typeface="ＭＳ Ｐゴシック" charset="-128"/>
              </a:rPr>
              <a:t>subnet network </a:t>
            </a:r>
            <a:r>
              <a:rPr lang="en-US" altLang="en-US" dirty="0">
                <a:ea typeface="ＭＳ Ｐゴシック" charset="-128"/>
              </a:rPr>
              <a:t>numbers?</a:t>
            </a:r>
          </a:p>
          <a:p>
            <a:pPr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charset="-128"/>
              </a:rPr>
              <a:t>solution:</a:t>
            </a:r>
          </a:p>
          <a:p>
            <a:pPr lvl="1">
              <a:defRPr/>
            </a:pPr>
            <a:r>
              <a:rPr lang="en-US" altLang="en-US" dirty="0">
                <a:solidFill>
                  <a:srgbClr val="FF0000"/>
                </a:solidFill>
              </a:rPr>
              <a:t>10.2.22</a:t>
            </a:r>
            <a:r>
              <a:rPr lang="en-US" altLang="en-US" dirty="0"/>
              <a:t>.0/24 (256 addresses &gt; 200)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F0"/>
                </a:solidFill>
              </a:rPr>
              <a:t>10.2.23</a:t>
            </a:r>
            <a:r>
              <a:rPr lang="en-US" altLang="en-US" dirty="0"/>
              <a:t>.</a:t>
            </a:r>
            <a:r>
              <a:rPr lang="en-US" altLang="en-US" dirty="0">
                <a:solidFill>
                  <a:srgbClr val="FF9900"/>
                </a:solidFill>
              </a:rPr>
              <a:t>0</a:t>
            </a:r>
            <a:r>
              <a:rPr lang="en-US" altLang="en-US" dirty="0"/>
              <a:t>/25 (128 addresses &gt;71)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F0"/>
                </a:solidFill>
              </a:rPr>
              <a:t>10.2.23</a:t>
            </a:r>
            <a:r>
              <a:rPr lang="en-US" altLang="en-US" dirty="0"/>
              <a:t>.</a:t>
            </a:r>
            <a:r>
              <a:rPr lang="en-US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128</a:t>
            </a:r>
            <a:r>
              <a:rPr lang="en-US" altLang="en-US" dirty="0"/>
              <a:t>/26 (64 addresses &gt; 55)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F0"/>
                </a:solidFill>
              </a:rPr>
              <a:t>10.2.23</a:t>
            </a:r>
            <a:r>
              <a:rPr lang="en-US" altLang="en-US" dirty="0"/>
              <a:t>.</a:t>
            </a:r>
            <a:r>
              <a:rPr lang="en-US" altLang="en-US" dirty="0">
                <a:solidFill>
                  <a:srgbClr val="92D050"/>
                </a:solidFill>
              </a:rPr>
              <a:t>192</a:t>
            </a:r>
            <a:r>
              <a:rPr lang="en-US" altLang="en-US" dirty="0"/>
              <a:t>/26 (64 addresses &gt; 41) </a:t>
            </a:r>
          </a:p>
          <a:p>
            <a:pPr>
              <a:buFontTx/>
              <a:buNone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defRPr/>
            </a:pPr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D13828A6-5CAD-934A-BF42-DBEDC711E5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3" y="774916"/>
            <a:ext cx="5594888" cy="18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5" descr="underline_base">
            <a:extLst>
              <a:ext uri="{FF2B5EF4-FFF2-40B4-BE49-F238E27FC236}">
                <a16:creationId xmlns:a16="http://schemas.microsoft.com/office/drawing/2014/main" id="{EB8B6840-41A7-8C4D-B0A8-705FECA1F43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819150"/>
            <a:ext cx="47275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Freeform 2">
            <a:extLst>
              <a:ext uri="{FF2B5EF4-FFF2-40B4-BE49-F238E27FC236}">
                <a16:creationId xmlns:a16="http://schemas.microsoft.com/office/drawing/2014/main" id="{C2550AB4-4BD1-6543-91AA-38FF38068152}"/>
              </a:ext>
            </a:extLst>
          </p:cNvPr>
          <p:cNvSpPr>
            <a:spLocks/>
          </p:cNvSpPr>
          <p:nvPr/>
        </p:nvSpPr>
        <p:spPr bwMode="auto">
          <a:xfrm>
            <a:off x="2592388" y="5437188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AAED90E-B09C-F54B-9E01-C1CE105A465C}"/>
              </a:ext>
            </a:extLst>
          </p:cNvPr>
          <p:cNvCxnSpPr/>
          <p:nvPr/>
        </p:nvCxnSpPr>
        <p:spPr>
          <a:xfrm flipV="1">
            <a:off x="3222625" y="558958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3E7802A-FD83-814C-A176-7FED20F26E6F}"/>
              </a:ext>
            </a:extLst>
          </p:cNvPr>
          <p:cNvCxnSpPr/>
          <p:nvPr/>
        </p:nvCxnSpPr>
        <p:spPr>
          <a:xfrm>
            <a:off x="3111500" y="5775325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B4E04D2-A42B-8845-B5B4-5D4DEFC68D43}"/>
              </a:ext>
            </a:extLst>
          </p:cNvPr>
          <p:cNvCxnSpPr/>
          <p:nvPr/>
        </p:nvCxnSpPr>
        <p:spPr>
          <a:xfrm>
            <a:off x="3124200" y="5881688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7796E4-C4F4-5F42-9E10-54199CECDA0A}"/>
              </a:ext>
            </a:extLst>
          </p:cNvPr>
          <p:cNvCxnSpPr/>
          <p:nvPr/>
        </p:nvCxnSpPr>
        <p:spPr>
          <a:xfrm flipV="1">
            <a:off x="4141788" y="6075363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205A8A5-A652-D346-840D-BF207BCCFAB6}"/>
              </a:ext>
            </a:extLst>
          </p:cNvPr>
          <p:cNvCxnSpPr/>
          <p:nvPr/>
        </p:nvCxnSpPr>
        <p:spPr>
          <a:xfrm>
            <a:off x="4802188" y="5621338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A0A5FBA-8381-324C-B457-80EB7FAC0FED}"/>
              </a:ext>
            </a:extLst>
          </p:cNvPr>
          <p:cNvCxnSpPr/>
          <p:nvPr/>
        </p:nvCxnSpPr>
        <p:spPr>
          <a:xfrm flipV="1">
            <a:off x="4086225" y="5775325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03FBD7D-D313-C941-8B8D-6E8EC5886BD8}"/>
              </a:ext>
            </a:extLst>
          </p:cNvPr>
          <p:cNvCxnSpPr/>
          <p:nvPr/>
        </p:nvCxnSpPr>
        <p:spPr>
          <a:xfrm flipV="1">
            <a:off x="5413375" y="5803900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8A70CAE-E1D0-E64F-AF75-95654C3D902B}"/>
              </a:ext>
            </a:extLst>
          </p:cNvPr>
          <p:cNvCxnSpPr/>
          <p:nvPr/>
        </p:nvCxnSpPr>
        <p:spPr>
          <a:xfrm>
            <a:off x="4556125" y="5589588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15" name="Group 7">
            <a:extLst>
              <a:ext uri="{FF2B5EF4-FFF2-40B4-BE49-F238E27FC236}">
                <a16:creationId xmlns:a16="http://schemas.microsoft.com/office/drawing/2014/main" id="{1DC177BC-6D5F-AD4F-AE66-D4251C9904B1}"/>
              </a:ext>
            </a:extLst>
          </p:cNvPr>
          <p:cNvGrpSpPr>
            <a:grpSpLocks/>
          </p:cNvGrpSpPr>
          <p:nvPr/>
        </p:nvGrpSpPr>
        <p:grpSpPr bwMode="auto">
          <a:xfrm>
            <a:off x="3681413" y="6015038"/>
            <a:ext cx="563562" cy="293687"/>
            <a:chOff x="1871277" y="1576300"/>
            <a:chExt cx="1128371" cy="437861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3BB8098-9534-784A-A2AA-08AB61FD9E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4164AADC-1D7A-3946-BAAA-AE05A39D1534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69BC3D6-4199-F64A-8CDA-336BA4470F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8639AF1-1EE3-0346-932D-B5B116F9D718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D14A902-2884-984C-8F03-677782784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450398EA-0A84-3049-8938-9A516ED6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1AF3F9C-CB4C-CE48-84B4-3C9D84FAA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26A5CFF-2A20-A041-B1A3-4FF4060C1884}"/>
                </a:ext>
              </a:extLst>
            </p:cNvPr>
            <p:cNvCxnSpPr>
              <a:cxnSpLocks noChangeShapeType="1"/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21F1E4-EB83-E049-91A4-C124D6C819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6" name="Group 327">
            <a:extLst>
              <a:ext uri="{FF2B5EF4-FFF2-40B4-BE49-F238E27FC236}">
                <a16:creationId xmlns:a16="http://schemas.microsoft.com/office/drawing/2014/main" id="{59F52C30-631E-1047-B0A4-2D2A6D583B75}"/>
              </a:ext>
            </a:extLst>
          </p:cNvPr>
          <p:cNvGrpSpPr>
            <a:grpSpLocks/>
          </p:cNvGrpSpPr>
          <p:nvPr/>
        </p:nvGrpSpPr>
        <p:grpSpPr bwMode="auto">
          <a:xfrm>
            <a:off x="4376738" y="5473700"/>
            <a:ext cx="565150" cy="292100"/>
            <a:chOff x="1871277" y="1576300"/>
            <a:chExt cx="1128371" cy="437861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B854A6CD-AE01-6D47-80E8-28ADC39EAF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3DC0F79B-BA03-4942-A4F7-855DF97EB8DA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1FF88AD-BA05-814B-85FE-3A8CAFF2CE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AEB197B7-6A2F-B340-940A-66E0119E3C8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BA8760BB-EFD1-7249-8522-DE2BA0CF9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FC501CE2-1652-C94C-A7F7-E85743A27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79C5F4C-66D6-F24F-9292-5FB4B382E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47B867B-7567-A94A-80B9-068A88ABE565}"/>
                </a:ext>
              </a:extLst>
            </p:cNvPr>
            <p:cNvCxnSpPr>
              <a:cxnSpLocks noChangeShapeType="1"/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6F498E4-E441-A94D-A74A-3938BA5714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7" name="Group 337">
            <a:extLst>
              <a:ext uri="{FF2B5EF4-FFF2-40B4-BE49-F238E27FC236}">
                <a16:creationId xmlns:a16="http://schemas.microsoft.com/office/drawing/2014/main" id="{79D86583-562D-EF49-B5CF-CB60819DE174}"/>
              </a:ext>
            </a:extLst>
          </p:cNvPr>
          <p:cNvGrpSpPr>
            <a:grpSpLocks/>
          </p:cNvGrpSpPr>
          <p:nvPr/>
        </p:nvGrpSpPr>
        <p:grpSpPr bwMode="auto">
          <a:xfrm>
            <a:off x="5019675" y="5927725"/>
            <a:ext cx="563563" cy="293688"/>
            <a:chOff x="1871277" y="1576300"/>
            <a:chExt cx="1128371" cy="437861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AECC249-ED65-3A48-A235-C66AC601DE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41329C1-3136-5A41-A4A2-AB8BA2A93E48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AB9081B-6C71-D544-9BE4-FFAC0A5CFA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DF4C8E-8FB2-BF4E-910B-F3EFE5CD86B5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7D86F50E-7DFE-4641-9C9C-0881AD0FD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81587F73-A570-C14B-B5BC-2C64DC7EF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2EF5AEC4-9229-4542-9C5B-055D5FBC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B0483B9-F8AA-DB4F-AF74-70F789567A3D}"/>
                </a:ext>
              </a:extLst>
            </p:cNvPr>
            <p:cNvCxnSpPr>
              <a:cxnSpLocks noChangeShapeType="1"/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FB1251B8-836C-2E49-855D-DA9B0DE2EC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8" name="Group 347">
            <a:extLst>
              <a:ext uri="{FF2B5EF4-FFF2-40B4-BE49-F238E27FC236}">
                <a16:creationId xmlns:a16="http://schemas.microsoft.com/office/drawing/2014/main" id="{FE64A0E7-8DC6-404F-8B3D-1A571571CC6E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5613400"/>
            <a:ext cx="565150" cy="293688"/>
            <a:chOff x="1871277" y="1576300"/>
            <a:chExt cx="1128371" cy="437861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F1D7F0B-2990-6849-8F34-ADC5FDD0AC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91581FA9-EB92-EB47-9810-B1EDF4BD449F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CDFAAFB-91AF-904A-BEF4-677E0771A5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3D7AB8F0-2CC1-4D4D-B203-1727B65D6ADB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1DABFFD-8DAC-BC4B-BB33-D56E1E990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C9C87644-4A7D-A24E-BA68-9B1D565E5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759C09D1-5F67-C64A-A397-9BC1AE80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ECC3E2E-2C3D-A24F-B782-B52A7C0AFAA1}"/>
                </a:ext>
              </a:extLst>
            </p:cNvPr>
            <p:cNvCxnSpPr>
              <a:cxnSpLocks noChangeShapeType="1"/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57F5390-C525-D44C-AB67-BB3E24641F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97BACD-AE8F-EB4E-8312-6088D8666914}"/>
              </a:ext>
            </a:extLst>
          </p:cNvPr>
          <p:cNvGrpSpPr>
            <a:grpSpLocks/>
          </p:cNvGrpSpPr>
          <p:nvPr/>
        </p:nvGrpSpPr>
        <p:grpSpPr bwMode="auto">
          <a:xfrm>
            <a:off x="1757363" y="2330450"/>
            <a:ext cx="5270500" cy="3805238"/>
            <a:chOff x="1757805" y="2331054"/>
            <a:chExt cx="5270058" cy="380463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747F2B0F-32D5-BD46-B449-DF08380629C4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5F3AE8EE-828F-6B44-A95B-95644F375AAF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7611F29D-9515-5140-B846-13CF417B494C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281ED9A9-E570-7E40-89CF-1DBC42A6936B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2718FA1-3C52-C14E-B52E-66640EC2D994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7200" name="Group 17">
              <a:extLst>
                <a:ext uri="{FF2B5EF4-FFF2-40B4-BE49-F238E27FC236}">
                  <a16:creationId xmlns:a16="http://schemas.microsoft.com/office/drawing/2014/main" id="{BA7136CF-9BDA-4549-843E-4BCD8710AB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A03E592-B124-BD44-BBAC-9033D964908C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96" name="Group 104">
                <a:extLst>
                  <a:ext uri="{FF2B5EF4-FFF2-40B4-BE49-F238E27FC236}">
                    <a16:creationId xmlns:a16="http://schemas.microsoft.com/office/drawing/2014/main" id="{81B36640-BAE1-8346-BEED-F2A563305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2CF7872-7F06-B84D-A512-84704D24B6D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91900C0-4096-2041-AAAB-92AD62F7DAE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6FEC5C53-FC34-474D-881B-75225B5B5E25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6585E23-06C9-2F4B-8A1F-1E21543515FA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D1E967E5-DB38-5B49-9565-52A5196FD0DA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1F31B95-BEE1-F544-A139-F89611233854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E853E0-8B7D-494A-9843-BFB30BCC1AB5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23061A-41D7-F040-B5CE-EA33118B1EB1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300" name="Group 9">
                <a:extLst>
                  <a:ext uri="{FF2B5EF4-FFF2-40B4-BE49-F238E27FC236}">
                    <a16:creationId xmlns:a16="http://schemas.microsoft.com/office/drawing/2014/main" id="{3E4B3979-C7AB-DD43-ADEF-7285B5440E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3D4E1FD3-0BFA-7F4E-8767-708FD28C321A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30A91945-565E-7445-86AC-CEBCC9895F8C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5D418B91-CB9F-C940-BD4C-8ABCC7424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8B1B77AB-6175-4A48-967F-C7066964E1CD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5970F831-DCBB-9841-950F-578F09310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490A9212-3379-FA4D-B09B-D4735E9C2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E7791BC1-E794-584F-9C13-79B33D358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3BDF3D6D-ACB2-064A-8401-A2EE7D3B8FD0}"/>
                    </a:ext>
                  </a:extLst>
                </p:cNvPr>
                <p:cNvCxnSpPr>
                  <a:cxnSpLocks noChangeShapeType="1"/>
                  <a:endCxn id="371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F743917F-DA26-504E-B0C6-082454587B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1" name="Group 18">
              <a:extLst>
                <a:ext uri="{FF2B5EF4-FFF2-40B4-BE49-F238E27FC236}">
                  <a16:creationId xmlns:a16="http://schemas.microsoft.com/office/drawing/2014/main" id="{BDED47F6-CCB2-1F48-AD48-84F91C1CF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32F33AD-8535-124F-8DF8-83350189E82D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2B2FD52-BB82-7148-9D7C-47E317B1E95B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76" name="Picture 86" descr="router_top.png">
                <a:extLst>
                  <a:ext uri="{FF2B5EF4-FFF2-40B4-BE49-F238E27FC236}">
                    <a16:creationId xmlns:a16="http://schemas.microsoft.com/office/drawing/2014/main" id="{2C1F7C19-20DA-A949-8F9C-ED156C18C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77" name="Group 82">
                <a:extLst>
                  <a:ext uri="{FF2B5EF4-FFF2-40B4-BE49-F238E27FC236}">
                    <a16:creationId xmlns:a16="http://schemas.microsoft.com/office/drawing/2014/main" id="{A7AF410F-8AF8-9747-B3AC-84039702DA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11FA887-D70A-7846-B1F8-86CCFCC276D7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8AD403F-D8AA-2540-B322-6F58E14DAEA7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1A4E146-EC25-D444-AE89-A7D57F00E0A0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98AA32A6-BDF0-C14E-B3D9-B466E4042CBF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156609C-E708-D447-A8EE-97383BDF8620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3863F0C-BF78-DE41-BD68-4D39A84FCE1C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6B8D382-E4B7-D94C-B68E-CF73327FDD2F}"/>
                  </a:ext>
                </a:extLst>
              </p:cNvPr>
              <p:cNvCxnSpPr>
                <a:stCxn id="381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80" name="Group 377">
                <a:extLst>
                  <a:ext uri="{FF2B5EF4-FFF2-40B4-BE49-F238E27FC236}">
                    <a16:creationId xmlns:a16="http://schemas.microsoft.com/office/drawing/2014/main" id="{E4C581C9-9E6E-584C-B8DC-C7658D3489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46F5F492-0338-6D49-B7C4-25788ED81573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3407923-454F-3F45-A39E-5DE981A56B78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6A750054-E73B-A14A-8222-53349FA46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E824A12A-EAEA-0B49-94C1-43A3C2804D7A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3D8C509F-FDF9-7A4D-B7AB-3C801316C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4F43F7B0-DF93-1E43-9309-9CA873EC0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677A05C6-965B-4B49-843F-C8E901024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71A4F7F-78E1-2F47-B331-E526F7AEE55B}"/>
                    </a:ext>
                  </a:extLst>
                </p:cNvPr>
                <p:cNvCxnSpPr>
                  <a:cxnSpLocks noChangeShapeType="1"/>
                  <a:endCxn id="381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2F221EA6-0C13-964D-A278-810B85FBDE4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2" name="Group 19">
              <a:extLst>
                <a:ext uri="{FF2B5EF4-FFF2-40B4-BE49-F238E27FC236}">
                  <a16:creationId xmlns:a16="http://schemas.microsoft.com/office/drawing/2014/main" id="{BB621C70-9F26-2F48-96A9-A8B269AF4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A109FFCA-60A3-8646-92B2-59D43BCD55F6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814B3CC-838F-3748-A662-0B82F8C57CB2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54" name="Group 442">
                <a:extLst>
                  <a:ext uri="{FF2B5EF4-FFF2-40B4-BE49-F238E27FC236}">
                    <a16:creationId xmlns:a16="http://schemas.microsoft.com/office/drawing/2014/main" id="{E0D29597-C154-7D44-81BF-6EDD94FEA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B15B2CBC-8204-A346-850F-BDAA25523E9C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0A7627B7-8E96-D746-BB06-BF9BBE2EF39A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B970146E-1D1C-A849-92DF-D8CDE77169D9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DB8AC0D8-F0E7-2746-91BD-B25FF181EFFD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3EF064F1-78C7-0B46-89B7-DCE270146BFF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04D6C219-86B4-764D-86B7-453371BC7CA0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C2D29B0-29D5-B54D-A23E-219C2E27BA88}"/>
                  </a:ext>
                </a:extLst>
              </p:cNvPr>
              <p:cNvCxnSpPr>
                <a:stCxn id="458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57" name="Group 456">
                <a:extLst>
                  <a:ext uri="{FF2B5EF4-FFF2-40B4-BE49-F238E27FC236}">
                    <a16:creationId xmlns:a16="http://schemas.microsoft.com/office/drawing/2014/main" id="{F571CCDC-8851-914E-BF7B-EEE5B1AAD8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CE04B8AD-D6D1-0042-AA9A-C300907773D7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EC6312B-8340-7A43-93A7-BEEA3EAA3959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BC7AE2F1-5521-F444-A334-FF413993A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8E0FAA76-164A-B24B-9F96-0D8705F16FAF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EEF65E4A-C462-6346-B415-4E9FB0C07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63" name="Freeform 462">
                  <a:extLst>
                    <a:ext uri="{FF2B5EF4-FFF2-40B4-BE49-F238E27FC236}">
                      <a16:creationId xmlns:a16="http://schemas.microsoft.com/office/drawing/2014/main" id="{377A7FDC-6747-604C-A3AE-58486B0E0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612BDC72-8EE0-9745-87F7-803A2BFEB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DBB0420B-5E65-D048-988D-60E234438A95}"/>
                    </a:ext>
                  </a:extLst>
                </p:cNvPr>
                <p:cNvCxnSpPr>
                  <a:cxnSpLocks noChangeShapeType="1"/>
                  <a:endCxn id="460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4DBF51E1-1E69-3742-98F1-F985825A1FA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3" name="Group 20">
              <a:extLst>
                <a:ext uri="{FF2B5EF4-FFF2-40B4-BE49-F238E27FC236}">
                  <a16:creationId xmlns:a16="http://schemas.microsoft.com/office/drawing/2014/main" id="{D9FE6093-3137-584B-B71A-EDA3CACC3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3D546FB5-3DCF-8449-A309-E51912DAFCAE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E10AA963-446D-EF40-A70C-4F63F064201F}"/>
                  </a:ext>
                </a:extLst>
              </p:cNvPr>
              <p:cNvCxnSpPr>
                <a:stCxn id="489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31" name="Picture 469" descr="router_top.png">
                <a:extLst>
                  <a:ext uri="{FF2B5EF4-FFF2-40B4-BE49-F238E27FC236}">
                    <a16:creationId xmlns:a16="http://schemas.microsoft.com/office/drawing/2014/main" id="{FE729BE4-0F28-9144-8B70-C2DF24E5B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32" name="Group 471">
                <a:extLst>
                  <a:ext uri="{FF2B5EF4-FFF2-40B4-BE49-F238E27FC236}">
                    <a16:creationId xmlns:a16="http://schemas.microsoft.com/office/drawing/2014/main" id="{050849DA-5C1F-4246-868D-B40E59FB56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62A5FC41-41B5-7241-8A56-EE17537E4C86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761E3C06-F603-8C44-9C6B-FE510FB05E8E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B6FB22C9-9906-1C4D-BE44-F84FDE626D2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F8D231D4-D341-0641-95BF-84CC251AD657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75BC3AC8-EF30-E142-B875-11651E36D03F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FF52332D-F798-CF41-B313-A369B155E809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BDC8192-11F0-CB4F-B8D3-CC6B4766DA79}"/>
                  </a:ext>
                </a:extLst>
              </p:cNvPr>
              <p:cNvCxnSpPr>
                <a:stCxn id="47231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5" name="Group 485">
                <a:extLst>
                  <a:ext uri="{FF2B5EF4-FFF2-40B4-BE49-F238E27FC236}">
                    <a16:creationId xmlns:a16="http://schemas.microsoft.com/office/drawing/2014/main" id="{83792E80-E7CE-2345-80CE-5A2B15DF54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E9E3DC1-306A-EF44-8DE1-B3840D70DA08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33EDC631-4811-9348-B220-1689C560CD38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7516F2DC-E1EB-4341-85B9-D67E47707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90" name="Freeform 489">
                  <a:extLst>
                    <a:ext uri="{FF2B5EF4-FFF2-40B4-BE49-F238E27FC236}">
                      <a16:creationId xmlns:a16="http://schemas.microsoft.com/office/drawing/2014/main" id="{1F844BE1-F98A-5248-8165-F292D4466601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>
                  <a:extLst>
                    <a:ext uri="{FF2B5EF4-FFF2-40B4-BE49-F238E27FC236}">
                      <a16:creationId xmlns:a16="http://schemas.microsoft.com/office/drawing/2014/main" id="{E8EAD7B6-6C81-594C-8366-95CB37744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B346DD7A-54EF-6F4C-8E7D-18333342E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572A7731-9055-8549-A213-B0CCCBFE2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5962C9F4-7850-5F4E-9CC2-EE69B281DA79}"/>
                    </a:ext>
                  </a:extLst>
                </p:cNvPr>
                <p:cNvCxnSpPr>
                  <a:cxnSpLocks noChangeShapeType="1"/>
                  <a:endCxn id="489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4F3010EA-38A2-9740-AD80-5108787C5D1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4" name="Group 21">
              <a:extLst>
                <a:ext uri="{FF2B5EF4-FFF2-40B4-BE49-F238E27FC236}">
                  <a16:creationId xmlns:a16="http://schemas.microsoft.com/office/drawing/2014/main" id="{C83D8F3B-2E20-3949-8584-67D5198905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1C9D4EE3-399B-414E-8AAE-681D13405860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6468936-CC14-994A-9B8B-93C4ACEC2208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09" name="Group 500">
                <a:extLst>
                  <a:ext uri="{FF2B5EF4-FFF2-40B4-BE49-F238E27FC236}">
                    <a16:creationId xmlns:a16="http://schemas.microsoft.com/office/drawing/2014/main" id="{718DB945-AAB0-5547-B18F-7EAAC9C7CC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0CF30EA5-21C4-434D-8C40-38AE1105FC8C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1BDE760-CBE2-924D-A9AD-3B901F91A74A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A54893AF-81D7-654E-B114-76474D76402B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C28FC9B4-BA16-9E48-9B9C-B85C9C5F8959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A7FFEF0B-1104-5942-971B-C484B926625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6EDAFC13-DE6B-E64E-8F04-4210A60FA727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B88A693F-5FA9-3B44-885F-564C060F792A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2" name="Group 514">
                <a:extLst>
                  <a:ext uri="{FF2B5EF4-FFF2-40B4-BE49-F238E27FC236}">
                    <a16:creationId xmlns:a16="http://schemas.microsoft.com/office/drawing/2014/main" id="{E5E9E07C-839F-5D45-822F-2781A4F833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92022F7-B887-154C-BB18-20B908355A48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CA2378D3-BA46-7545-AE50-145F4C527216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86C0FDF1-4575-334B-B571-8AA3BFA1B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19" name="Freeform 518">
                  <a:extLst>
                    <a:ext uri="{FF2B5EF4-FFF2-40B4-BE49-F238E27FC236}">
                      <a16:creationId xmlns:a16="http://schemas.microsoft.com/office/drawing/2014/main" id="{D0908F61-899B-8C42-890A-E3774EDCF753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>
                  <a:extLst>
                    <a:ext uri="{FF2B5EF4-FFF2-40B4-BE49-F238E27FC236}">
                      <a16:creationId xmlns:a16="http://schemas.microsoft.com/office/drawing/2014/main" id="{54D7950F-F2E9-CD4D-A539-06E0BCAFA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7CBA2297-E736-9649-A257-DA205FC68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8B5E17A0-9AEB-254E-B9DF-F4BB1213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4B287102-677F-0B42-B5BD-000C95E9AFD4}"/>
                    </a:ext>
                  </a:extLst>
                </p:cNvPr>
                <p:cNvCxnSpPr>
                  <a:cxnSpLocks noChangeShapeType="1"/>
                  <a:endCxn id="518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E463E41E-7980-2942-9FF8-4E019C92067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47120" name="Text Box 167">
            <a:extLst>
              <a:ext uri="{FF2B5EF4-FFF2-40B4-BE49-F238E27FC236}">
                <a16:creationId xmlns:a16="http://schemas.microsoft.com/office/drawing/2014/main" id="{B4AEF751-EB6C-E14D-A33C-0FFC2D124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277813"/>
            <a:ext cx="4745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77"/>
              </a:rPr>
              <a:t>Per-router control plane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31CA580-5212-AE46-8558-293C21B6174A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86050"/>
            <a:ext cx="5111750" cy="879475"/>
            <a:chOff x="1866825" y="707349"/>
            <a:chExt cx="5112820" cy="879389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5E375DC-F23B-1440-92BC-E99F4A0E2ABC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182" name="TextBox 233">
              <a:extLst>
                <a:ext uri="{FF2B5EF4-FFF2-40B4-BE49-F238E27FC236}">
                  <a16:creationId xmlns:a16="http://schemas.microsoft.com/office/drawing/2014/main" id="{63D90575-BBD9-5A42-8BBF-67B8F9C50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475"/>
                </a:lnSpc>
              </a:pPr>
              <a:r>
                <a:rPr lang="en-US" altLang="en-US" sz="1400"/>
                <a:t>Routing</a:t>
              </a:r>
            </a:p>
            <a:p>
              <a:pPr algn="ctr">
                <a:lnSpc>
                  <a:spcPts val="1475"/>
                </a:lnSpc>
              </a:pPr>
              <a:r>
                <a:rPr lang="en-US" altLang="en-US" sz="1400"/>
                <a:t>Algorithm</a:t>
              </a: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080316BD-B5F1-F344-8777-8EEFB2AA7E36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BE983A-9D20-3A4B-A974-CE29530EE4E5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2B421F7-AA2F-D541-BF18-74D37D1F3CA3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B7FE6002-2F5D-2A45-961E-E055A3D3AD97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FD23733-2457-1141-9E55-74AD98B888C5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0423623-DB0C-344E-AF69-4A20D61174E7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82776C1-A89A-A643-AC64-C32AE0C9728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A93CBB7-DE03-BD47-92BA-F750335B51F9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56ED6B25-B446-554B-9C2C-7E83D6D1CE4E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043F2F76-8CAF-1047-9834-9D410777BD86}"/>
                </a:ext>
              </a:extLst>
            </p:cNvPr>
            <p:cNvCxnSpPr>
              <a:endCxn id="239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53588790-CF37-4A45-88CC-2EF9C8C4EDB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0454E17A-86EF-C64B-9B0B-788F9DEF402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22" name="TextBox 257">
            <a:extLst>
              <a:ext uri="{FF2B5EF4-FFF2-40B4-BE49-F238E27FC236}">
                <a16:creationId xmlns:a16="http://schemas.microsoft.com/office/drawing/2014/main" id="{C6507F9D-205E-AC4A-B158-5BFB9A449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154113"/>
            <a:ext cx="81581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Individual routing algorithm components </a:t>
            </a:r>
            <a:r>
              <a:rPr lang="en-US" altLang="en-US" i="1" dirty="0">
                <a:solidFill>
                  <a:srgbClr val="000090"/>
                </a:solidFill>
              </a:rPr>
              <a:t>in each and every router </a:t>
            </a:r>
            <a:r>
              <a:rPr lang="en-US" altLang="en-US" dirty="0"/>
              <a:t>interact/exchange information in the control plane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7EDC26-AB03-C449-92AF-669798DB1249}"/>
              </a:ext>
            </a:extLst>
          </p:cNvPr>
          <p:cNvGrpSpPr>
            <a:grpSpLocks/>
          </p:cNvGrpSpPr>
          <p:nvPr/>
        </p:nvGrpSpPr>
        <p:grpSpPr bwMode="auto">
          <a:xfrm>
            <a:off x="1557338" y="3074988"/>
            <a:ext cx="6375400" cy="1047750"/>
            <a:chOff x="1557338" y="3074988"/>
            <a:chExt cx="6375400" cy="1047750"/>
          </a:xfrm>
        </p:grpSpPr>
        <p:sp>
          <p:nvSpPr>
            <p:cNvPr id="47178" name="TextBox 232">
              <a:extLst>
                <a:ext uri="{FF2B5EF4-FFF2-40B4-BE49-F238E27FC236}">
                  <a16:creationId xmlns:a16="http://schemas.microsoft.com/office/drawing/2014/main" id="{A5D9E1D2-B7FA-3D41-B2FA-2DE289403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en-US" sz="1400"/>
                <a:t>plane</a:t>
              </a:r>
            </a:p>
          </p:txBody>
        </p:sp>
        <p:sp>
          <p:nvSpPr>
            <p:cNvPr id="47179" name="TextBox 233">
              <a:extLst>
                <a:ext uri="{FF2B5EF4-FFF2-40B4-BE49-F238E27FC236}">
                  <a16:creationId xmlns:a16="http://schemas.microsoft.com/office/drawing/2014/main" id="{C772B314-5271-F646-87FF-C9FD36F5E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en-US" sz="1400"/>
                <a:t>plane</a:t>
              </a:r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5EE47E9-D798-5B40-BCC2-362351238449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B3274C-7C17-7E44-8A99-A39E256DCEC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702050"/>
            <a:ext cx="5126038" cy="1120775"/>
            <a:chOff x="-4746102" y="4471477"/>
            <a:chExt cx="5126173" cy="1120753"/>
          </a:xfrm>
        </p:grpSpPr>
        <p:pic>
          <p:nvPicPr>
            <p:cNvPr id="47156" name="Picture 10" descr="fig42_table.pdf">
              <a:extLst>
                <a:ext uri="{FF2B5EF4-FFF2-40B4-BE49-F238E27FC236}">
                  <a16:creationId xmlns:a16="http://schemas.microsoft.com/office/drawing/2014/main" id="{8C7BA53A-71A8-A943-87C9-3B153329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157" name="Group 25">
              <a:extLst>
                <a:ext uri="{FF2B5EF4-FFF2-40B4-BE49-F238E27FC236}">
                  <a16:creationId xmlns:a16="http://schemas.microsoft.com/office/drawing/2014/main" id="{4CED7D6B-C249-7E47-9E32-632BA49594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158" name="Group 241">
                <a:extLst>
                  <a:ext uri="{FF2B5EF4-FFF2-40B4-BE49-F238E27FC236}">
                    <a16:creationId xmlns:a16="http://schemas.microsoft.com/office/drawing/2014/main" id="{8C1F2186-D1D9-BB43-A604-09240A540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C3B8B30-8DF8-1540-92EC-E84919F2D1A1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C5EF657-3912-B44E-A08F-D4ECC7CAC055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D594C53-0FB1-3048-9913-D4F0F7F12785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90AC1AC-3DD6-924C-93E4-4EB816B2974F}"/>
                    </a:ext>
                  </a:extLst>
                </p:cNvPr>
                <p:cNvCxnSpPr>
                  <a:stCxn id="92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59" name="Group 444">
                <a:extLst>
                  <a:ext uri="{FF2B5EF4-FFF2-40B4-BE49-F238E27FC236}">
                    <a16:creationId xmlns:a16="http://schemas.microsoft.com/office/drawing/2014/main" id="{BF008D70-679A-7044-BAD1-91122ABA37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3F7881F6-BB32-444D-9EA2-72B04DB76B4F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05DCD59F-E307-6743-B357-9769AABFDC65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5393EED5-BFC0-9447-B05D-EFB6F18FBEDF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4AFA8D8-2264-9D40-854A-9E9739A41E38}"/>
                    </a:ext>
                  </a:extLst>
                </p:cNvPr>
                <p:cNvCxnSpPr>
                  <a:stCxn id="448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0" name="Group 473">
                <a:extLst>
                  <a:ext uri="{FF2B5EF4-FFF2-40B4-BE49-F238E27FC236}">
                    <a16:creationId xmlns:a16="http://schemas.microsoft.com/office/drawing/2014/main" id="{D5121F36-60DE-7247-B11E-31C72BC93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AC79A61A-2B84-7E4A-8E7D-5BD5CF2A0203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1F236879-DE47-2F44-95B4-820BD212D213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F6BBCCC-E2BE-924B-ABB5-5A363F4738AE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3945C0C-F805-2642-B6B0-142663B0A5D0}"/>
                    </a:ext>
                  </a:extLst>
                </p:cNvPr>
                <p:cNvCxnSpPr>
                  <a:stCxn id="477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1" name="Group 502">
                <a:extLst>
                  <a:ext uri="{FF2B5EF4-FFF2-40B4-BE49-F238E27FC236}">
                    <a16:creationId xmlns:a16="http://schemas.microsoft.com/office/drawing/2014/main" id="{2E87A15F-B9C0-924C-AE49-8E884FBB73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2FFAE926-7D77-1646-B182-D941E923FCCB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9EEBC629-A481-DC4B-9DE6-AE4E17AB4592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137B8381-F261-F748-AF00-C1EB109150B5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BC66B356-21CA-7B41-B9AD-0C1A6E6EE95C}"/>
                    </a:ext>
                  </a:extLst>
                </p:cNvPr>
                <p:cNvCxnSpPr>
                  <a:stCxn id="50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15E8FC-B6B2-164D-A44E-6B9CB4ED7A7C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2882900"/>
            <a:ext cx="4437063" cy="1577975"/>
            <a:chOff x="-4267279" y="3655204"/>
            <a:chExt cx="4437063" cy="1578510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C57F183-C96A-DA48-8BE2-6557B2A3348F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B0696F-55F5-2B45-9146-A9BE3238D6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6540AC20-7A19-4F40-93C0-0FFCD401C8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07CA1C22-969E-4F48-8A0E-5128166F72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9C5B3FA2-CD2E-9243-9949-B0DA08D835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26" name="Slide Number Placeholder 5">
            <a:extLst>
              <a:ext uri="{FF2B5EF4-FFF2-40B4-BE49-F238E27FC236}">
                <a16:creationId xmlns:a16="http://schemas.microsoft.com/office/drawing/2014/main" id="{7ABBA58D-1EFE-F646-97BD-8D7DF590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5-</a:t>
            </a:r>
            <a:fld id="{4E242307-14A3-054B-95D0-BB2BED583490}" type="slidenum">
              <a:rPr lang="en-US" altLang="en-US" sz="1200">
                <a:latin typeface="Tahoma" panose="020B0604030504040204" pitchFamily="34" charset="0"/>
              </a:rPr>
              <a:pPr/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7127" name="Footer Placeholder 2">
            <a:extLst>
              <a:ext uri="{FF2B5EF4-FFF2-40B4-BE49-F238E27FC236}">
                <a16:creationId xmlns:a16="http://schemas.microsoft.com/office/drawing/2014/main" id="{E436C95C-BDBB-E549-A2DB-C420E248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Control Plane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E7C174C-425E-864F-88A3-D6A05C1F39A0}"/>
              </a:ext>
            </a:extLst>
          </p:cNvPr>
          <p:cNvCxnSpPr/>
          <p:nvPr/>
        </p:nvCxnSpPr>
        <p:spPr>
          <a:xfrm flipH="1">
            <a:off x="1282700" y="5802313"/>
            <a:ext cx="1508125" cy="15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29" name="TextBox 265">
            <a:extLst>
              <a:ext uri="{FF2B5EF4-FFF2-40B4-BE49-F238E27FC236}">
                <a16:creationId xmlns:a16="http://schemas.microsoft.com/office/drawing/2014/main" id="{8FB8C2F7-91DE-D344-B49F-B3EB122CC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813" y="5473700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1</a:t>
            </a:r>
          </a:p>
        </p:txBody>
      </p:sp>
      <p:sp>
        <p:nvSpPr>
          <p:cNvPr id="47130" name="TextBox 281">
            <a:extLst>
              <a:ext uri="{FF2B5EF4-FFF2-40B4-BE49-F238E27FC236}">
                <a16:creationId xmlns:a16="http://schemas.microsoft.com/office/drawing/2014/main" id="{227F092F-61FC-6B46-9AD1-515EB2C10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438" y="5761038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2</a:t>
            </a:r>
          </a:p>
        </p:txBody>
      </p:sp>
      <p:grpSp>
        <p:nvGrpSpPr>
          <p:cNvPr id="47131" name="Group 5">
            <a:extLst>
              <a:ext uri="{FF2B5EF4-FFF2-40B4-BE49-F238E27FC236}">
                <a16:creationId xmlns:a16="http://schemas.microsoft.com/office/drawing/2014/main" id="{77044489-CCA1-F04C-801C-2934795C4F34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5237163"/>
            <a:ext cx="1616075" cy="487362"/>
            <a:chOff x="-4079003" y="2717403"/>
            <a:chExt cx="1616718" cy="488475"/>
          </a:xfrm>
        </p:grpSpPr>
        <p:sp>
          <p:nvSpPr>
            <p:cNvPr id="47145" name="Rectangle 97">
              <a:extLst>
                <a:ext uri="{FF2B5EF4-FFF2-40B4-BE49-F238E27FC236}">
                  <a16:creationId xmlns:a16="http://schemas.microsoft.com/office/drawing/2014/main" id="{91E8A1E6-0593-D045-B84F-360BCFDE8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2413" y="2965119"/>
              <a:ext cx="1290538" cy="2087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7146" name="Rectangle 98">
              <a:extLst>
                <a:ext uri="{FF2B5EF4-FFF2-40B4-BE49-F238E27FC236}">
                  <a16:creationId xmlns:a16="http://schemas.microsoft.com/office/drawing/2014/main" id="{22F15611-8F32-EA4B-80CF-6D4B1B13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7147" name="Line 99">
              <a:extLst>
                <a:ext uri="{FF2B5EF4-FFF2-40B4-BE49-F238E27FC236}">
                  <a16:creationId xmlns:a16="http://schemas.microsoft.com/office/drawing/2014/main" id="{D361C62D-44A5-7F42-9298-B23B9FB2C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8" name="Rectangle 104">
              <a:extLst>
                <a:ext uri="{FF2B5EF4-FFF2-40B4-BE49-F238E27FC236}">
                  <a16:creationId xmlns:a16="http://schemas.microsoft.com/office/drawing/2014/main" id="{68C75B8F-1A82-5B43-BD96-A920299CB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7149" name="Text Box 105">
              <a:extLst>
                <a:ext uri="{FF2B5EF4-FFF2-40B4-BE49-F238E27FC236}">
                  <a16:creationId xmlns:a16="http://schemas.microsoft.com/office/drawing/2014/main" id="{AE23B661-D5D9-BB4D-B3E8-69A69E15C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/>
                <a:t>0111</a:t>
              </a:r>
            </a:p>
          </p:txBody>
        </p:sp>
        <p:sp>
          <p:nvSpPr>
            <p:cNvPr id="47150" name="Line 119">
              <a:extLst>
                <a:ext uri="{FF2B5EF4-FFF2-40B4-BE49-F238E27FC236}">
                  <a16:creationId xmlns:a16="http://schemas.microsoft.com/office/drawing/2014/main" id="{F47AB297-7D1A-EA47-9825-8C4425EFA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32" name="Freeform 120">
            <a:extLst>
              <a:ext uri="{FF2B5EF4-FFF2-40B4-BE49-F238E27FC236}">
                <a16:creationId xmlns:a16="http://schemas.microsoft.com/office/drawing/2014/main" id="{8AF0014F-EAFB-FC41-8002-22A13F907DEF}"/>
              </a:ext>
            </a:extLst>
          </p:cNvPr>
          <p:cNvSpPr>
            <a:spLocks/>
          </p:cNvSpPr>
          <p:nvPr/>
        </p:nvSpPr>
        <p:spPr bwMode="auto">
          <a:xfrm>
            <a:off x="2493963" y="5668963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33" name="Group 357">
            <a:extLst>
              <a:ext uri="{FF2B5EF4-FFF2-40B4-BE49-F238E27FC236}">
                <a16:creationId xmlns:a16="http://schemas.microsoft.com/office/drawing/2014/main" id="{650E052C-BE7D-E94B-AFBF-F5FF57C7B36B}"/>
              </a:ext>
            </a:extLst>
          </p:cNvPr>
          <p:cNvGrpSpPr>
            <a:grpSpLocks/>
          </p:cNvGrpSpPr>
          <p:nvPr/>
        </p:nvGrpSpPr>
        <p:grpSpPr bwMode="auto">
          <a:xfrm>
            <a:off x="2714625" y="5659438"/>
            <a:ext cx="565150" cy="293687"/>
            <a:chOff x="1871277" y="1576300"/>
            <a:chExt cx="1128371" cy="437861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F44CD57-4A3C-784F-B6BF-6979A66F28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978ECA1-4F65-514B-AEFF-FC4A5962BCAD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2435C6D9-985C-6649-BFA0-541A9AB232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CEDFEF5D-1A66-4E4D-AFD2-4115E81EEBAD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12D995EB-80DC-3A4E-919B-7F3A51529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1E9F1573-39AD-2142-A78D-781F35AD9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8FC9E9C7-97A8-5943-A83A-7D65D5A41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C5D1956-2B16-424B-8A83-EDFFA70EB9DE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DFFD705A-0927-A141-BF90-8218F6AE46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34" name="TextBox 6">
            <a:extLst>
              <a:ext uri="{FF2B5EF4-FFF2-40B4-BE49-F238E27FC236}">
                <a16:creationId xmlns:a16="http://schemas.microsoft.com/office/drawing/2014/main" id="{AD915FC6-D3E8-574A-8EEB-D4C7DE817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4903788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values in arriving </a:t>
            </a:r>
          </a:p>
          <a:p>
            <a:r>
              <a:rPr lang="en-US" altLang="en-US" sz="1400"/>
              <a:t>packet header</a:t>
            </a:r>
            <a:endParaRPr lang="en-US" altLang="en-US" sz="1800"/>
          </a:p>
        </p:txBody>
      </p:sp>
      <p:sp>
        <p:nvSpPr>
          <p:cNvPr id="47135" name="TextBox 282">
            <a:extLst>
              <a:ext uri="{FF2B5EF4-FFF2-40B4-BE49-F238E27FC236}">
                <a16:creationId xmlns:a16="http://schemas.microsoft.com/office/drawing/2014/main" id="{9C07BF5B-CDD2-074F-8D34-89975C0C8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5862638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24568" y="0"/>
            <a:ext cx="7203538" cy="589935"/>
          </a:xfrm>
        </p:spPr>
        <p:txBody>
          <a:bodyPr/>
          <a:lstStyle/>
          <a:p>
            <a:r>
              <a:rPr lang="en-US" altLang="en-US" sz="2700" dirty="0">
                <a:ea typeface="ＭＳ Ｐゴシック" charset="-128"/>
              </a:rPr>
              <a:t>Subnetting example with different subnet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81" y="779821"/>
            <a:ext cx="8840184" cy="57979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altLang="en-US" dirty="0">
                <a:ea typeface="ＭＳ Ｐゴシック" charset="-128"/>
              </a:rPr>
              <a:t>an organization with 4 departments has the following IP address space: 10.2.22.0/23. As the systems manager, you are required to create subnets to accommodate the IT needs of 4 departments. The subnets have to support up to 200, 71, 55, and 41 hosts respectively. What are the 4 </a:t>
            </a:r>
            <a:r>
              <a:rPr lang="en-US" altLang="en-US" b="1" dirty="0">
                <a:solidFill>
                  <a:srgbClr val="C00000"/>
                </a:solidFill>
                <a:ea typeface="ＭＳ Ｐゴシック" charset="-128"/>
              </a:rPr>
              <a:t>subnet network </a:t>
            </a:r>
            <a:r>
              <a:rPr lang="en-US" altLang="en-US" dirty="0">
                <a:ea typeface="ＭＳ Ｐゴシック" charset="-128"/>
              </a:rPr>
              <a:t>numbers?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defRPr/>
            </a:pPr>
            <a:r>
              <a:rPr lang="en-US" altLang="en-US" sz="2400" dirty="0">
                <a:ea typeface="ＭＳ Ｐゴシック" charset="-128"/>
              </a:rPr>
              <a:t>solution: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10.2.22</a:t>
            </a:r>
            <a:r>
              <a:rPr lang="en-US" altLang="en-US" sz="2000" dirty="0"/>
              <a:t>.0/24 (2</a:t>
            </a:r>
            <a:r>
              <a:rPr lang="en-US" altLang="en-US" sz="2000" baseline="30000" dirty="0"/>
              <a:t>8</a:t>
            </a:r>
            <a:r>
              <a:rPr lang="en-US" altLang="en-US" sz="2000" dirty="0"/>
              <a:t>=256 addresses &gt; 200)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00B0F0"/>
                </a:solidFill>
              </a:rPr>
              <a:t>10.2.23</a:t>
            </a:r>
            <a:r>
              <a:rPr lang="en-US" altLang="en-US" sz="2000" dirty="0"/>
              <a:t>.</a:t>
            </a:r>
            <a:r>
              <a:rPr lang="en-US" altLang="en-US" sz="2000" dirty="0">
                <a:solidFill>
                  <a:srgbClr val="FF9900"/>
                </a:solidFill>
              </a:rPr>
              <a:t>0</a:t>
            </a:r>
            <a:r>
              <a:rPr lang="en-US" altLang="en-US" sz="2000" dirty="0"/>
              <a:t>/25 (2</a:t>
            </a:r>
            <a:r>
              <a:rPr lang="en-US" altLang="en-US" sz="2000" baseline="30000" dirty="0"/>
              <a:t>7</a:t>
            </a:r>
            <a:r>
              <a:rPr lang="en-US" altLang="en-US" sz="2000" dirty="0"/>
              <a:t>=128 addresses &gt;71)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00B0F0"/>
                </a:solidFill>
              </a:rPr>
              <a:t>10.2.23</a:t>
            </a:r>
            <a:r>
              <a:rPr lang="en-US" altLang="en-US" sz="2000" dirty="0"/>
              <a:t>.</a:t>
            </a:r>
            <a:r>
              <a:rPr lang="en-US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</a:t>
            </a:r>
            <a:r>
              <a:rPr lang="en-US" altLang="en-US" sz="2000" dirty="0"/>
              <a:t>/26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00B0F0"/>
                </a:solidFill>
              </a:rPr>
              <a:t>10.2.23</a:t>
            </a:r>
            <a:r>
              <a:rPr lang="en-US" altLang="en-US" sz="2000" dirty="0"/>
              <a:t>.</a:t>
            </a:r>
            <a:r>
              <a:rPr lang="en-US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</a:t>
            </a:r>
            <a:r>
              <a:rPr lang="en-US" altLang="en-US" sz="2000" dirty="0"/>
              <a:t>/26 (2</a:t>
            </a:r>
            <a:r>
              <a:rPr lang="en-US" altLang="en-US" sz="2000" baseline="30000" dirty="0"/>
              <a:t>6</a:t>
            </a:r>
            <a:r>
              <a:rPr lang="en-US" altLang="en-US" sz="2000" dirty="0"/>
              <a:t>=64 addresses &gt; 55)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00B0F0"/>
                </a:solidFill>
              </a:rPr>
              <a:t>10.2.23</a:t>
            </a:r>
            <a:r>
              <a:rPr lang="en-US" altLang="en-US" sz="2000" dirty="0"/>
              <a:t>.</a:t>
            </a:r>
            <a:r>
              <a:rPr lang="en-US" altLang="en-US" sz="2000" dirty="0">
                <a:solidFill>
                  <a:srgbClr val="92D050"/>
                </a:solidFill>
              </a:rPr>
              <a:t>128</a:t>
            </a:r>
            <a:r>
              <a:rPr lang="en-US" altLang="en-US" sz="2000" dirty="0"/>
              <a:t>/26 (2</a:t>
            </a:r>
            <a:r>
              <a:rPr lang="en-US" altLang="en-US" sz="2000" baseline="30000" dirty="0"/>
              <a:t>6</a:t>
            </a:r>
            <a:r>
              <a:rPr lang="en-US" altLang="en-US" sz="2000" dirty="0"/>
              <a:t>=64 addresses &gt; 41) </a:t>
            </a:r>
          </a:p>
          <a:p>
            <a:pPr>
              <a:buFontTx/>
              <a:buNone/>
              <a:defRPr/>
            </a:pPr>
            <a:endParaRPr lang="en-US" altLang="en-US" sz="2400" dirty="0">
              <a:ea typeface="ＭＳ Ｐゴシック" charset="-128"/>
            </a:endParaRPr>
          </a:p>
          <a:p>
            <a:pPr>
              <a:defRPr/>
            </a:pPr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D13828A6-5CAD-934A-BF42-DBEDC711E5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9" y="610031"/>
            <a:ext cx="6595904" cy="17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DB650-8C6C-994E-A521-5C09C5ABE6EF}"/>
              </a:ext>
            </a:extLst>
          </p:cNvPr>
          <p:cNvSpPr txBox="1"/>
          <p:nvPr/>
        </p:nvSpPr>
        <p:spPr>
          <a:xfrm>
            <a:off x="5900371" y="3975008"/>
            <a:ext cx="35187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10.2.22.0/23</a:t>
            </a:r>
          </a:p>
          <a:p>
            <a:pPr algn="ctr"/>
            <a:r>
              <a:rPr lang="en-US" sz="1200" dirty="0" err="1"/>
              <a:t>x.xxxxxxxx</a:t>
            </a:r>
            <a:endParaRPr lang="en-US" sz="1200" dirty="0"/>
          </a:p>
          <a:p>
            <a:r>
              <a:rPr lang="en-US" sz="1200" dirty="0"/>
              <a:t>0 or 1 with 2</a:t>
            </a:r>
            <a:r>
              <a:rPr lang="en-US" sz="1200" baseline="30000" dirty="0"/>
              <a:t>8</a:t>
            </a:r>
            <a:r>
              <a:rPr lang="en-US" sz="1200" dirty="0"/>
              <a:t> (256) hosts -&gt; 1</a:t>
            </a:r>
            <a:r>
              <a:rPr lang="en-US" sz="1200" baseline="30000" dirty="0"/>
              <a:t>st</a:t>
            </a:r>
            <a:r>
              <a:rPr lang="en-US" sz="1200" dirty="0"/>
              <a:t> subnet – </a:t>
            </a:r>
          </a:p>
          <a:p>
            <a:r>
              <a:rPr lang="en-US" sz="1200" dirty="0"/>
              <a:t>x=0 -&gt; 10.2.22.0/24. x=1 for next tier</a:t>
            </a:r>
          </a:p>
          <a:p>
            <a:endParaRPr lang="en-US" sz="800" dirty="0"/>
          </a:p>
          <a:p>
            <a:pPr>
              <a:spcAft>
                <a:spcPts val="0"/>
              </a:spcAft>
            </a:pPr>
            <a:r>
              <a:rPr lang="en-US" sz="1200" dirty="0"/>
              <a:t>0 or 1 with 2</a:t>
            </a:r>
            <a:r>
              <a:rPr lang="en-US" sz="1200" baseline="30000" dirty="0"/>
              <a:t>7</a:t>
            </a:r>
            <a:r>
              <a:rPr lang="en-US" sz="1200" dirty="0"/>
              <a:t> (128) hosts -&gt; 2</a:t>
            </a:r>
            <a:r>
              <a:rPr lang="en-US" sz="1200" baseline="30000" dirty="0"/>
              <a:t>nd</a:t>
            </a:r>
            <a:r>
              <a:rPr lang="en-US" sz="1200" dirty="0"/>
              <a:t> subnet -</a:t>
            </a:r>
          </a:p>
          <a:p>
            <a:r>
              <a:rPr lang="en-US" sz="1200" dirty="0"/>
              <a:t>x=0 -&gt; 10.2.23.128/25. x=1 for next tier</a:t>
            </a:r>
          </a:p>
          <a:p>
            <a:endParaRPr lang="en-US" sz="800" dirty="0"/>
          </a:p>
          <a:p>
            <a:r>
              <a:rPr lang="en-US" sz="1200" dirty="0"/>
              <a:t>0 or 1 with 2</a:t>
            </a:r>
            <a:r>
              <a:rPr lang="en-US" sz="1200" baseline="30000" dirty="0"/>
              <a:t>6</a:t>
            </a:r>
            <a:r>
              <a:rPr lang="en-US" sz="1200" dirty="0"/>
              <a:t> (64) hosts -&gt; 3</a:t>
            </a:r>
            <a:r>
              <a:rPr lang="en-US" sz="1200" baseline="30000" dirty="0"/>
              <a:t>rd</a:t>
            </a:r>
            <a:r>
              <a:rPr lang="en-US" sz="1200" dirty="0"/>
              <a:t> and 4</a:t>
            </a:r>
            <a:r>
              <a:rPr lang="en-US" sz="1200" baseline="30000" dirty="0"/>
              <a:t>th</a:t>
            </a:r>
            <a:r>
              <a:rPr lang="en-US" sz="1200" dirty="0"/>
              <a:t> subnets</a:t>
            </a:r>
          </a:p>
          <a:p>
            <a:endParaRPr lang="en-US" sz="800" dirty="0"/>
          </a:p>
          <a:p>
            <a:r>
              <a:rPr lang="en-US" sz="1200" dirty="0"/>
              <a:t>x=1 3</a:t>
            </a:r>
            <a:r>
              <a:rPr lang="en-US" sz="1200" baseline="30000" dirty="0"/>
              <a:t>rd</a:t>
            </a:r>
            <a:r>
              <a:rPr lang="en-US" sz="1200" dirty="0"/>
              <a:t> subnet 10.2.23.192/26</a:t>
            </a:r>
          </a:p>
          <a:p>
            <a:endParaRPr lang="en-US" sz="800" dirty="0"/>
          </a:p>
          <a:p>
            <a:r>
              <a:rPr lang="en-US" sz="1200" dirty="0"/>
              <a:t>x=0 4</a:t>
            </a:r>
            <a:r>
              <a:rPr lang="en-US" sz="1200" baseline="30000" dirty="0"/>
              <a:t>th</a:t>
            </a:r>
            <a:r>
              <a:rPr lang="en-US" sz="1200" dirty="0"/>
              <a:t> subnet 10.0.22.128/26</a:t>
            </a:r>
          </a:p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0FEB4-2B25-9A4B-A18B-E3DCC8492EB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9722" y="4469244"/>
            <a:ext cx="983375" cy="1764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417F0-0873-B949-B7B8-9DA546982A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51482" y="4752147"/>
            <a:ext cx="1092118" cy="3507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103661-077F-404D-B732-4B6B4FEFCC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97145" y="5368101"/>
            <a:ext cx="1002210" cy="324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B044F9-48A8-9047-B6E7-66126174308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5523" y="5733069"/>
            <a:ext cx="958077" cy="328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C5270D-96DF-A246-B27F-349F7406E94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94893" y="5074836"/>
            <a:ext cx="2863455" cy="3083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7343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4746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Example of a subnetting plan</a:t>
            </a:r>
          </a:p>
        </p:txBody>
      </p:sp>
      <p:sp>
        <p:nvSpPr>
          <p:cNvPr id="4" name="Cloud 3"/>
          <p:cNvSpPr/>
          <p:nvPr/>
        </p:nvSpPr>
        <p:spPr bwMode="auto">
          <a:xfrm>
            <a:off x="-1430338" y="1341438"/>
            <a:ext cx="4419601" cy="20574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>
              <a:defRPr/>
            </a:pPr>
            <a:r>
              <a:rPr lang="en-US" dirty="0"/>
              <a:t>Internet</a:t>
            </a:r>
          </a:p>
        </p:txBody>
      </p:sp>
      <p:sp>
        <p:nvSpPr>
          <p:cNvPr id="35843" name="Oval 4"/>
          <p:cNvSpPr>
            <a:spLocks noChangeArrowheads="1"/>
          </p:cNvSpPr>
          <p:nvPr/>
        </p:nvSpPr>
        <p:spPr bwMode="auto">
          <a:xfrm>
            <a:off x="3081338" y="1311275"/>
            <a:ext cx="6035675" cy="4710113"/>
          </a:xfrm>
          <a:prstGeom prst="ellipse">
            <a:avLst/>
          </a:prstGeom>
          <a:solidFill>
            <a:srgbClr val="CCFDC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2327275" y="3587750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charset="0"/>
              </a:rPr>
              <a:t>Router</a:t>
            </a:r>
          </a:p>
        </p:txBody>
      </p:sp>
      <p:cxnSp>
        <p:nvCxnSpPr>
          <p:cNvPr id="35845" name="Straight Arrow Connector 7"/>
          <p:cNvCxnSpPr>
            <a:cxnSpLocks noChangeShapeType="1"/>
            <a:endCxn id="35844" idx="1"/>
          </p:cNvCxnSpPr>
          <p:nvPr/>
        </p:nvCxnSpPr>
        <p:spPr bwMode="auto">
          <a:xfrm>
            <a:off x="2062163" y="3100388"/>
            <a:ext cx="265112" cy="677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6" name="Oval 8"/>
          <p:cNvSpPr>
            <a:spLocks noChangeArrowheads="1"/>
          </p:cNvSpPr>
          <p:nvPr/>
        </p:nvSpPr>
        <p:spPr bwMode="auto">
          <a:xfrm>
            <a:off x="4676775" y="1835150"/>
            <a:ext cx="2247900" cy="6746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Subnet 2</a:t>
            </a:r>
          </a:p>
        </p:txBody>
      </p:sp>
      <p:sp>
        <p:nvSpPr>
          <p:cNvPr id="35847" name="Oval 9"/>
          <p:cNvSpPr>
            <a:spLocks noChangeArrowheads="1"/>
          </p:cNvSpPr>
          <p:nvPr/>
        </p:nvSpPr>
        <p:spPr bwMode="auto">
          <a:xfrm>
            <a:off x="4386263" y="2678113"/>
            <a:ext cx="4619625" cy="21399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35848" name="Oval 10"/>
          <p:cNvSpPr>
            <a:spLocks noChangeArrowheads="1"/>
          </p:cNvSpPr>
          <p:nvPr/>
        </p:nvSpPr>
        <p:spPr bwMode="auto">
          <a:xfrm>
            <a:off x="4772025" y="4897438"/>
            <a:ext cx="2400300" cy="593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Subnet 3</a:t>
            </a:r>
          </a:p>
        </p:txBody>
      </p:sp>
      <p:sp>
        <p:nvSpPr>
          <p:cNvPr id="35849" name="Rectangle 11"/>
          <p:cNvSpPr>
            <a:spLocks noChangeArrowheads="1"/>
          </p:cNvSpPr>
          <p:nvPr/>
        </p:nvSpPr>
        <p:spPr bwMode="auto">
          <a:xfrm>
            <a:off x="4027488" y="3673475"/>
            <a:ext cx="558800" cy="423863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R</a:t>
            </a:r>
          </a:p>
        </p:txBody>
      </p:sp>
      <p:cxnSp>
        <p:nvCxnSpPr>
          <p:cNvPr id="35850" name="Straight Arrow Connector 13"/>
          <p:cNvCxnSpPr>
            <a:cxnSpLocks noChangeShapeType="1"/>
            <a:stCxn id="35844" idx="3"/>
          </p:cNvCxnSpPr>
          <p:nvPr/>
        </p:nvCxnSpPr>
        <p:spPr bwMode="auto">
          <a:xfrm flipV="1">
            <a:off x="3241675" y="2505075"/>
            <a:ext cx="2441575" cy="127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1" name="Straight Arrow Connector 15"/>
          <p:cNvCxnSpPr>
            <a:cxnSpLocks noChangeShapeType="1"/>
          </p:cNvCxnSpPr>
          <p:nvPr/>
        </p:nvCxnSpPr>
        <p:spPr bwMode="auto">
          <a:xfrm>
            <a:off x="3257550" y="3811588"/>
            <a:ext cx="708025" cy="106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Straight Arrow Connector 17"/>
          <p:cNvCxnSpPr>
            <a:cxnSpLocks noChangeShapeType="1"/>
          </p:cNvCxnSpPr>
          <p:nvPr/>
        </p:nvCxnSpPr>
        <p:spPr bwMode="auto">
          <a:xfrm>
            <a:off x="3249613" y="3860800"/>
            <a:ext cx="1514474" cy="1231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Straight Arrow Connector 22"/>
          <p:cNvCxnSpPr>
            <a:cxnSpLocks noChangeShapeType="1"/>
            <a:stCxn id="35849" idx="3"/>
            <a:endCxn id="35855" idx="2"/>
          </p:cNvCxnSpPr>
          <p:nvPr/>
        </p:nvCxnSpPr>
        <p:spPr bwMode="auto">
          <a:xfrm>
            <a:off x="4586288" y="3886200"/>
            <a:ext cx="1123950" cy="6175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4" name="Oval 23"/>
          <p:cNvSpPr>
            <a:spLocks noChangeArrowheads="1"/>
          </p:cNvSpPr>
          <p:nvPr/>
        </p:nvSpPr>
        <p:spPr bwMode="auto">
          <a:xfrm>
            <a:off x="5692775" y="3155950"/>
            <a:ext cx="1844675" cy="6111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Subnet 4</a:t>
            </a:r>
          </a:p>
        </p:txBody>
      </p:sp>
      <p:sp>
        <p:nvSpPr>
          <p:cNvPr id="35855" name="Oval 25"/>
          <p:cNvSpPr>
            <a:spLocks noChangeArrowheads="1"/>
          </p:cNvSpPr>
          <p:nvPr/>
        </p:nvSpPr>
        <p:spPr bwMode="auto">
          <a:xfrm>
            <a:off x="5710238" y="4278313"/>
            <a:ext cx="1827212" cy="45243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Subnet 5</a:t>
            </a:r>
          </a:p>
        </p:txBody>
      </p:sp>
      <p:sp>
        <p:nvSpPr>
          <p:cNvPr id="35856" name="TextBox 27"/>
          <p:cNvSpPr txBox="1">
            <a:spLocks noChangeArrowheads="1"/>
          </p:cNvSpPr>
          <p:nvPr/>
        </p:nvSpPr>
        <p:spPr bwMode="auto">
          <a:xfrm>
            <a:off x="4575175" y="6326188"/>
            <a:ext cx="3463925" cy="461962"/>
          </a:xfrm>
          <a:prstGeom prst="rect">
            <a:avLst/>
          </a:prstGeom>
          <a:solidFill>
            <a:srgbClr val="CCFD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IP Network: </a:t>
            </a:r>
            <a:r>
              <a:rPr lang="en-US" altLang="en-US" u="sng" dirty="0">
                <a:latin typeface="Times New Roman" charset="0"/>
              </a:rPr>
              <a:t>128.49</a:t>
            </a:r>
            <a:r>
              <a:rPr lang="en-US" altLang="en-US" dirty="0">
                <a:latin typeface="Times New Roman" charset="0"/>
              </a:rPr>
              <a:t>.0.0/16</a:t>
            </a:r>
          </a:p>
        </p:txBody>
      </p:sp>
      <p:sp>
        <p:nvSpPr>
          <p:cNvPr id="35857" name="TextBox 28"/>
          <p:cNvSpPr txBox="1">
            <a:spLocks noChangeArrowheads="1"/>
          </p:cNvSpPr>
          <p:nvPr/>
        </p:nvSpPr>
        <p:spPr bwMode="auto">
          <a:xfrm>
            <a:off x="4598988" y="1462088"/>
            <a:ext cx="240322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charset="0"/>
              </a:rPr>
              <a:t>Subnet </a:t>
            </a:r>
            <a:r>
              <a:rPr lang="en-US" altLang="en-US" sz="2000" u="sng" dirty="0">
                <a:latin typeface="Times New Roman" charset="0"/>
              </a:rPr>
              <a:t>128.49</a:t>
            </a:r>
            <a:r>
              <a:rPr lang="en-US" altLang="en-US" sz="2000" dirty="0">
                <a:latin typeface="Times New Roman" charset="0"/>
              </a:rPr>
              <a:t>.</a:t>
            </a:r>
            <a:r>
              <a:rPr lang="en-US" altLang="en-US" b="1" dirty="0">
                <a:solidFill>
                  <a:srgbClr val="FF0000"/>
                </a:solidFill>
                <a:latin typeface="Times New Roman" charset="0"/>
              </a:rPr>
              <a:t>2</a:t>
            </a:r>
            <a:r>
              <a:rPr lang="en-US" altLang="en-US" sz="2000" dirty="0">
                <a:latin typeface="Times New Roman" charset="0"/>
              </a:rPr>
              <a:t>.0/24</a:t>
            </a:r>
          </a:p>
        </p:txBody>
      </p:sp>
      <p:sp>
        <p:nvSpPr>
          <p:cNvPr id="35858" name="TextBox 29"/>
          <p:cNvSpPr txBox="1">
            <a:spLocks noChangeArrowheads="1"/>
          </p:cNvSpPr>
          <p:nvPr/>
        </p:nvSpPr>
        <p:spPr bwMode="auto">
          <a:xfrm>
            <a:off x="5283200" y="2792413"/>
            <a:ext cx="2403475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charset="0"/>
              </a:rPr>
              <a:t>Subnet </a:t>
            </a:r>
            <a:r>
              <a:rPr lang="en-US" altLang="en-US" sz="2000" u="sng">
                <a:latin typeface="Times New Roman" charset="0"/>
              </a:rPr>
              <a:t>128.49</a:t>
            </a:r>
            <a:r>
              <a:rPr lang="en-US" altLang="en-US" sz="2000">
                <a:latin typeface="Times New Roman" charset="0"/>
              </a:rPr>
              <a:t>.</a:t>
            </a:r>
            <a:r>
              <a:rPr lang="en-US" altLang="en-US" b="1">
                <a:solidFill>
                  <a:srgbClr val="FF0000"/>
                </a:solidFill>
                <a:latin typeface="Times New Roman" charset="0"/>
              </a:rPr>
              <a:t>1</a:t>
            </a:r>
            <a:r>
              <a:rPr lang="en-US" altLang="en-US" sz="2000">
                <a:latin typeface="Times New Roman" charset="0"/>
              </a:rPr>
              <a:t>.</a:t>
            </a:r>
            <a:r>
              <a:rPr lang="en-US" altLang="en-US" sz="2000" b="1" i="1">
                <a:solidFill>
                  <a:srgbClr val="7030A0"/>
                </a:solidFill>
                <a:latin typeface="Times New Roman" charset="0"/>
              </a:rPr>
              <a:t>0</a:t>
            </a:r>
            <a:r>
              <a:rPr lang="en-US" altLang="en-US" sz="2000">
                <a:latin typeface="Times New Roman" charset="0"/>
              </a:rPr>
              <a:t>/25</a:t>
            </a:r>
          </a:p>
        </p:txBody>
      </p:sp>
      <p:sp>
        <p:nvSpPr>
          <p:cNvPr id="35859" name="TextBox 30"/>
          <p:cNvSpPr txBox="1">
            <a:spLocks noChangeArrowheads="1"/>
          </p:cNvSpPr>
          <p:nvPr/>
        </p:nvSpPr>
        <p:spPr bwMode="auto">
          <a:xfrm>
            <a:off x="5786438" y="3884613"/>
            <a:ext cx="2659062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charset="0"/>
              </a:rPr>
              <a:t>Subnet </a:t>
            </a:r>
            <a:r>
              <a:rPr lang="en-US" altLang="en-US" sz="2000" u="sng">
                <a:latin typeface="Times New Roman" charset="0"/>
              </a:rPr>
              <a:t>128.49</a:t>
            </a:r>
            <a:r>
              <a:rPr lang="en-US" altLang="en-US" sz="2000">
                <a:latin typeface="Times New Roman" charset="0"/>
              </a:rPr>
              <a:t>.</a:t>
            </a:r>
            <a:r>
              <a:rPr lang="en-US" altLang="en-US" b="1">
                <a:solidFill>
                  <a:srgbClr val="FF0000"/>
                </a:solidFill>
                <a:latin typeface="Times New Roman" charset="0"/>
              </a:rPr>
              <a:t>1</a:t>
            </a:r>
            <a:r>
              <a:rPr lang="en-US" altLang="en-US" sz="2000">
                <a:latin typeface="Times New Roman" charset="0"/>
              </a:rPr>
              <a:t>.</a:t>
            </a:r>
            <a:r>
              <a:rPr lang="en-US" altLang="en-US" sz="2000" b="1" i="1">
                <a:solidFill>
                  <a:srgbClr val="7030A0"/>
                </a:solidFill>
                <a:latin typeface="Times New Roman" charset="0"/>
              </a:rPr>
              <a:t>128</a:t>
            </a:r>
            <a:r>
              <a:rPr lang="en-US" altLang="en-US" sz="2000">
                <a:latin typeface="Times New Roman" charset="0"/>
              </a:rPr>
              <a:t>/25</a:t>
            </a:r>
          </a:p>
        </p:txBody>
      </p:sp>
      <p:sp>
        <p:nvSpPr>
          <p:cNvPr id="35860" name="TextBox 31"/>
          <p:cNvSpPr txBox="1">
            <a:spLocks noChangeArrowheads="1"/>
          </p:cNvSpPr>
          <p:nvPr/>
        </p:nvSpPr>
        <p:spPr bwMode="auto">
          <a:xfrm>
            <a:off x="4776788" y="5443538"/>
            <a:ext cx="2403475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charset="0"/>
              </a:rPr>
              <a:t>Subnet </a:t>
            </a:r>
            <a:r>
              <a:rPr lang="en-US" altLang="en-US" sz="2000" u="sng">
                <a:latin typeface="Times New Roman" charset="0"/>
              </a:rPr>
              <a:t>128.49</a:t>
            </a:r>
            <a:r>
              <a:rPr lang="en-US" altLang="en-US" sz="2000">
                <a:latin typeface="Times New Roman" charset="0"/>
              </a:rPr>
              <a:t>.</a:t>
            </a:r>
            <a:r>
              <a:rPr lang="en-US" altLang="en-US" b="1">
                <a:solidFill>
                  <a:srgbClr val="FF0000"/>
                </a:solidFill>
                <a:latin typeface="Times New Roman" charset="0"/>
              </a:rPr>
              <a:t>3</a:t>
            </a:r>
            <a:r>
              <a:rPr lang="en-US" altLang="en-US" sz="2000">
                <a:latin typeface="Times New Roman" charset="0"/>
              </a:rPr>
              <a:t>.0/24</a:t>
            </a:r>
          </a:p>
        </p:txBody>
      </p:sp>
      <p:sp>
        <p:nvSpPr>
          <p:cNvPr id="35861" name="TextBox 40"/>
          <p:cNvSpPr txBox="1">
            <a:spLocks noChangeArrowheads="1"/>
          </p:cNvSpPr>
          <p:nvPr/>
        </p:nvSpPr>
        <p:spPr bwMode="auto">
          <a:xfrm>
            <a:off x="623888" y="4667250"/>
            <a:ext cx="3132589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Subnet 1: </a:t>
            </a:r>
            <a:r>
              <a:rPr lang="en-US" altLang="en-US" u="sng" dirty="0">
                <a:latin typeface="Times New Roman" charset="0"/>
              </a:rPr>
              <a:t>128.49</a:t>
            </a:r>
            <a:r>
              <a:rPr lang="en-US" altLang="en-US" dirty="0">
                <a:latin typeface="Times New Roman" charset="0"/>
              </a:rPr>
              <a:t>.</a:t>
            </a:r>
            <a:r>
              <a:rPr lang="en-US" altLang="en-US" b="1" dirty="0">
                <a:solidFill>
                  <a:srgbClr val="FF0000"/>
                </a:solidFill>
                <a:latin typeface="Times New Roman" charset="0"/>
              </a:rPr>
              <a:t>1</a:t>
            </a:r>
            <a:r>
              <a:rPr lang="en-US" altLang="en-US" dirty="0">
                <a:latin typeface="Times New Roman" charset="0"/>
              </a:rPr>
              <a:t>.0/24</a:t>
            </a:r>
          </a:p>
        </p:txBody>
      </p:sp>
      <p:cxnSp>
        <p:nvCxnSpPr>
          <p:cNvPr id="35862" name="Straight Arrow Connector 42"/>
          <p:cNvCxnSpPr>
            <a:cxnSpLocks noChangeShapeType="1"/>
          </p:cNvCxnSpPr>
          <p:nvPr/>
        </p:nvCxnSpPr>
        <p:spPr bwMode="auto">
          <a:xfrm flipV="1">
            <a:off x="3750921" y="4430713"/>
            <a:ext cx="1040948" cy="555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Arrow Connector 59"/>
          <p:cNvCxnSpPr>
            <a:cxnSpLocks noChangeShapeType="1"/>
            <a:stCxn id="35854" idx="2"/>
            <a:endCxn id="35849" idx="3"/>
          </p:cNvCxnSpPr>
          <p:nvPr/>
        </p:nvCxnSpPr>
        <p:spPr bwMode="auto">
          <a:xfrm flipH="1">
            <a:off x="4586288" y="3460750"/>
            <a:ext cx="1106487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4" name="TextBox 1"/>
          <p:cNvSpPr txBox="1">
            <a:spLocks noChangeArrowheads="1"/>
          </p:cNvSpPr>
          <p:nvPr/>
        </p:nvSpPr>
        <p:spPr bwMode="auto">
          <a:xfrm>
            <a:off x="173038" y="5640388"/>
            <a:ext cx="40433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>
                <a:latin typeface="Times New Roman" charset="0"/>
              </a:rPr>
              <a:t>2 bytes available for subnetting</a:t>
            </a:r>
          </a:p>
        </p:txBody>
      </p:sp>
      <p:cxnSp>
        <p:nvCxnSpPr>
          <p:cNvPr id="35865" name="Straight Arrow Connector 4"/>
          <p:cNvCxnSpPr>
            <a:cxnSpLocks noChangeShapeType="1"/>
          </p:cNvCxnSpPr>
          <p:nvPr/>
        </p:nvCxnSpPr>
        <p:spPr bwMode="auto">
          <a:xfrm>
            <a:off x="4216400" y="5927725"/>
            <a:ext cx="3051175" cy="315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6" name="TextBox 8"/>
          <p:cNvSpPr txBox="1">
            <a:spLocks noChangeArrowheads="1"/>
          </p:cNvSpPr>
          <p:nvPr/>
        </p:nvSpPr>
        <p:spPr bwMode="auto">
          <a:xfrm>
            <a:off x="7051675" y="2390775"/>
            <a:ext cx="1516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800" b="1" i="1" dirty="0">
                <a:solidFill>
                  <a:srgbClr val="7030A0"/>
                </a:solidFill>
                <a:latin typeface="Times New Roman" charset="0"/>
              </a:rPr>
              <a:t>0</a:t>
            </a:r>
            <a:r>
              <a:rPr lang="en-US" altLang="x-none" sz="1800" dirty="0">
                <a:latin typeface="Times New Roman" charset="0"/>
              </a:rPr>
              <a:t>=</a:t>
            </a:r>
            <a:r>
              <a:rPr lang="en-US" altLang="x-none" sz="1800" b="1" i="1" dirty="0">
                <a:solidFill>
                  <a:srgbClr val="7030A0"/>
                </a:solidFill>
                <a:latin typeface="Times New Roman" charset="0"/>
              </a:rPr>
              <a:t>0</a:t>
            </a:r>
            <a:r>
              <a:rPr lang="en-US" altLang="x-none" sz="1800" dirty="0">
                <a:latin typeface="Times New Roman" charset="0"/>
              </a:rPr>
              <a:t>0000000</a:t>
            </a:r>
          </a:p>
        </p:txBody>
      </p:sp>
      <p:sp>
        <p:nvSpPr>
          <p:cNvPr id="35867" name="TextBox 31"/>
          <p:cNvSpPr txBox="1">
            <a:spLocks noChangeArrowheads="1"/>
          </p:cNvSpPr>
          <p:nvPr/>
        </p:nvSpPr>
        <p:spPr bwMode="auto">
          <a:xfrm>
            <a:off x="7488238" y="4314825"/>
            <a:ext cx="1592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800" b="1" i="1" dirty="0">
                <a:solidFill>
                  <a:srgbClr val="7030A0"/>
                </a:solidFill>
                <a:latin typeface="Times New Roman" charset="0"/>
              </a:rPr>
              <a:t>128</a:t>
            </a:r>
            <a:r>
              <a:rPr lang="en-US" altLang="x-none" sz="1800" dirty="0">
                <a:latin typeface="Times New Roman" charset="0"/>
              </a:rPr>
              <a:t>=</a:t>
            </a:r>
            <a:r>
              <a:rPr lang="en-US" altLang="x-none" sz="1800" b="1" i="1" dirty="0">
                <a:solidFill>
                  <a:srgbClr val="7030A0"/>
                </a:solidFill>
                <a:latin typeface="Times New Roman" charset="0"/>
              </a:rPr>
              <a:t>1</a:t>
            </a:r>
            <a:r>
              <a:rPr lang="en-US" altLang="x-none" sz="1800" dirty="0">
                <a:latin typeface="Times New Roman" charset="0"/>
              </a:rPr>
              <a:t>0000000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5972B1-2AA3-5B4F-AB41-D959A9F9EB35}"/>
              </a:ext>
            </a:extLst>
          </p:cNvPr>
          <p:cNvCxnSpPr/>
          <p:nvPr/>
        </p:nvCxnSpPr>
        <p:spPr bwMode="auto">
          <a:xfrm>
            <a:off x="7051675" y="6348413"/>
            <a:ext cx="4857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30" name="Picture 99" descr="underline_base">
            <a:extLst>
              <a:ext uri="{FF2B5EF4-FFF2-40B4-BE49-F238E27FC236}">
                <a16:creationId xmlns:a16="http://schemas.microsoft.com/office/drawing/2014/main" id="{A4296F7C-7696-FF45-BE3F-9FA95D56CFA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650929"/>
            <a:ext cx="6400799" cy="21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93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34078DD4-DE4D-864D-9C84-87B31EC6F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9106" y="119831"/>
            <a:ext cx="8439204" cy="523068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Hierarchical addressing: route aggregation</a:t>
            </a:r>
            <a:endParaRPr lang="en-US" altLang="en-US" sz="6000" dirty="0">
              <a:ea typeface="ＭＳ Ｐゴシック" panose="020B0600070205080204" pitchFamily="34" charset="-128"/>
            </a:endParaRPr>
          </a:p>
        </p:txBody>
      </p:sp>
      <p:sp>
        <p:nvSpPr>
          <p:cNvPr id="99330" name="Freeform 3">
            <a:extLst>
              <a:ext uri="{FF2B5EF4-FFF2-40B4-BE49-F238E27FC236}">
                <a16:creationId xmlns:a16="http://schemas.microsoft.com/office/drawing/2014/main" id="{FBB3A0C2-A51F-9145-99F4-15E6ABF7E77D}"/>
              </a:ext>
            </a:extLst>
          </p:cNvPr>
          <p:cNvSpPr>
            <a:spLocks/>
          </p:cNvSpPr>
          <p:nvPr/>
        </p:nvSpPr>
        <p:spPr bwMode="auto">
          <a:xfrm>
            <a:off x="4538824" y="4523369"/>
            <a:ext cx="1417392" cy="213018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Line 4">
            <a:extLst>
              <a:ext uri="{FF2B5EF4-FFF2-40B4-BE49-F238E27FC236}">
                <a16:creationId xmlns:a16="http://schemas.microsoft.com/office/drawing/2014/main" id="{3D5652D4-BDC6-9241-8BD6-53311D3632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4116" y="4722645"/>
            <a:ext cx="628466" cy="3298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Line 5">
            <a:extLst>
              <a:ext uri="{FF2B5EF4-FFF2-40B4-BE49-F238E27FC236}">
                <a16:creationId xmlns:a16="http://schemas.microsoft.com/office/drawing/2014/main" id="{5C86D407-51FE-8846-9E92-E8D1C6A6C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174" y="4269123"/>
            <a:ext cx="528179" cy="123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Line 6">
            <a:extLst>
              <a:ext uri="{FF2B5EF4-FFF2-40B4-BE49-F238E27FC236}">
                <a16:creationId xmlns:a16="http://schemas.microsoft.com/office/drawing/2014/main" id="{60E6236A-95A7-3D4C-A9BC-3F5DBE8CC0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0974" y="3705655"/>
            <a:ext cx="595037" cy="54972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Freeform 7">
            <a:extLst>
              <a:ext uri="{FF2B5EF4-FFF2-40B4-BE49-F238E27FC236}">
                <a16:creationId xmlns:a16="http://schemas.microsoft.com/office/drawing/2014/main" id="{4C0643B3-E367-AF46-BBAF-E3D452D860DF}"/>
              </a:ext>
            </a:extLst>
          </p:cNvPr>
          <p:cNvSpPr>
            <a:spLocks/>
          </p:cNvSpPr>
          <p:nvPr/>
        </p:nvSpPr>
        <p:spPr bwMode="auto">
          <a:xfrm>
            <a:off x="3414493" y="4123674"/>
            <a:ext cx="1244675" cy="706623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Text Box 8">
            <a:extLst>
              <a:ext uri="{FF2B5EF4-FFF2-40B4-BE49-F238E27FC236}">
                <a16:creationId xmlns:a16="http://schemas.microsoft.com/office/drawing/2014/main" id="{F2BFEF87-A241-2A4D-8A11-DCC2165AB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756" y="3847178"/>
            <a:ext cx="13404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ja-JP" altLang="en-US" sz="1050"/>
              <a:t>“</a:t>
            </a:r>
            <a:r>
              <a:rPr lang="en-US" altLang="ja-JP" sz="1050" dirty="0"/>
              <a:t>Send me anything</a:t>
            </a:r>
          </a:p>
          <a:p>
            <a:r>
              <a:rPr lang="en-US" altLang="en-US" sz="1050" dirty="0"/>
              <a:t>with addresses </a:t>
            </a:r>
          </a:p>
          <a:p>
            <a:r>
              <a:rPr lang="en-US" altLang="en-US" sz="1050" dirty="0"/>
              <a:t>beginning with </a:t>
            </a:r>
          </a:p>
          <a:p>
            <a:r>
              <a:rPr lang="en-US" altLang="en-US" sz="1050" u="sng" dirty="0">
                <a:solidFill>
                  <a:srgbClr val="C00000"/>
                </a:solidFill>
              </a:rPr>
              <a:t>200.23.16.0/20</a:t>
            </a:r>
            <a:r>
              <a:rPr lang="ja-JP" altLang="en-US" sz="1050"/>
              <a:t>”</a:t>
            </a:r>
            <a:endParaRPr lang="en-US" altLang="en-US" sz="1050" dirty="0"/>
          </a:p>
        </p:txBody>
      </p:sp>
      <p:grpSp>
        <p:nvGrpSpPr>
          <p:cNvPr id="99336" name="Group 9">
            <a:extLst>
              <a:ext uri="{FF2B5EF4-FFF2-40B4-BE49-F238E27FC236}">
                <a16:creationId xmlns:a16="http://schemas.microsoft.com/office/drawing/2014/main" id="{85A10C89-666C-E94B-868D-B7B2BF3E56A0}"/>
              </a:ext>
            </a:extLst>
          </p:cNvPr>
          <p:cNvGrpSpPr>
            <a:grpSpLocks/>
          </p:cNvGrpSpPr>
          <p:nvPr/>
        </p:nvGrpSpPr>
        <p:grpSpPr bwMode="auto">
          <a:xfrm>
            <a:off x="1438837" y="3541885"/>
            <a:ext cx="1641367" cy="305783"/>
            <a:chOff x="1004" y="1639"/>
            <a:chExt cx="1473" cy="267"/>
          </a:xfrm>
        </p:grpSpPr>
        <p:sp>
          <p:nvSpPr>
            <p:cNvPr id="99372" name="Freeform 10">
              <a:extLst>
                <a:ext uri="{FF2B5EF4-FFF2-40B4-BE49-F238E27FC236}">
                  <a16:creationId xmlns:a16="http://schemas.microsoft.com/office/drawing/2014/main" id="{4422D26F-3B14-EF42-A1AC-98DC09E17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73" name="Text Box 11">
              <a:extLst>
                <a:ext uri="{FF2B5EF4-FFF2-40B4-BE49-F238E27FC236}">
                  <a16:creationId xmlns:a16="http://schemas.microsoft.com/office/drawing/2014/main" id="{E5F566C7-E89B-DC46-8C59-0E36B15AB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1084" cy="24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200.23.16.0/23</a:t>
              </a:r>
              <a:endParaRPr lang="en-US" altLang="en-US" sz="1350"/>
            </a:p>
          </p:txBody>
        </p:sp>
      </p:grpSp>
      <p:grpSp>
        <p:nvGrpSpPr>
          <p:cNvPr id="99337" name="Group 12">
            <a:extLst>
              <a:ext uri="{FF2B5EF4-FFF2-40B4-BE49-F238E27FC236}">
                <a16:creationId xmlns:a16="http://schemas.microsoft.com/office/drawing/2014/main" id="{85F0DF3E-8DB5-6942-9231-9D4F626A1AFE}"/>
              </a:ext>
            </a:extLst>
          </p:cNvPr>
          <p:cNvGrpSpPr>
            <a:grpSpLocks/>
          </p:cNvGrpSpPr>
          <p:nvPr/>
        </p:nvGrpSpPr>
        <p:grpSpPr bwMode="auto">
          <a:xfrm>
            <a:off x="1458895" y="3967921"/>
            <a:ext cx="1641367" cy="305783"/>
            <a:chOff x="1004" y="1639"/>
            <a:chExt cx="1473" cy="267"/>
          </a:xfrm>
        </p:grpSpPr>
        <p:sp>
          <p:nvSpPr>
            <p:cNvPr id="99370" name="Freeform 13">
              <a:extLst>
                <a:ext uri="{FF2B5EF4-FFF2-40B4-BE49-F238E27FC236}">
                  <a16:creationId xmlns:a16="http://schemas.microsoft.com/office/drawing/2014/main" id="{B5AB63E3-1C4C-1643-9FA1-91DDEDE46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71" name="Text Box 14">
              <a:extLst>
                <a:ext uri="{FF2B5EF4-FFF2-40B4-BE49-F238E27FC236}">
                  <a16:creationId xmlns:a16="http://schemas.microsoft.com/office/drawing/2014/main" id="{498534E7-D6D5-5A4C-B0D8-010DA1AF6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1084" cy="24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200.23.18.0/23</a:t>
              </a:r>
              <a:endParaRPr lang="en-US" altLang="en-US" sz="1350"/>
            </a:p>
          </p:txBody>
        </p:sp>
      </p:grpSp>
      <p:grpSp>
        <p:nvGrpSpPr>
          <p:cNvPr id="99338" name="Group 15">
            <a:extLst>
              <a:ext uri="{FF2B5EF4-FFF2-40B4-BE49-F238E27FC236}">
                <a16:creationId xmlns:a16="http://schemas.microsoft.com/office/drawing/2014/main" id="{2A063186-B61D-A042-8F36-9A099D371D2C}"/>
              </a:ext>
            </a:extLst>
          </p:cNvPr>
          <p:cNvGrpSpPr>
            <a:grpSpLocks/>
          </p:cNvGrpSpPr>
          <p:nvPr/>
        </p:nvGrpSpPr>
        <p:grpSpPr bwMode="auto">
          <a:xfrm>
            <a:off x="1398723" y="4991780"/>
            <a:ext cx="1641367" cy="305783"/>
            <a:chOff x="1004" y="1639"/>
            <a:chExt cx="1473" cy="267"/>
          </a:xfrm>
        </p:grpSpPr>
        <p:sp>
          <p:nvSpPr>
            <p:cNvPr id="99368" name="Freeform 16">
              <a:extLst>
                <a:ext uri="{FF2B5EF4-FFF2-40B4-BE49-F238E27FC236}">
                  <a16:creationId xmlns:a16="http://schemas.microsoft.com/office/drawing/2014/main" id="{77C26388-A2E3-944B-BD7D-68667A261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9" name="Text Box 17">
              <a:extLst>
                <a:ext uri="{FF2B5EF4-FFF2-40B4-BE49-F238E27FC236}">
                  <a16:creationId xmlns:a16="http://schemas.microsoft.com/office/drawing/2014/main" id="{4295546D-FE7B-DE4F-9278-B2F171529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1084" cy="24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200.23.30.0/23</a:t>
              </a:r>
              <a:endParaRPr lang="en-US" altLang="en-US" sz="1350"/>
            </a:p>
          </p:txBody>
        </p:sp>
      </p:grpSp>
      <p:sp>
        <p:nvSpPr>
          <p:cNvPr id="99339" name="Text Box 18">
            <a:extLst>
              <a:ext uri="{FF2B5EF4-FFF2-40B4-BE49-F238E27FC236}">
                <a16:creationId xmlns:a16="http://schemas.microsoft.com/office/drawing/2014/main" id="{6A8C19D0-ECF5-574C-BAC8-E4E9A697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7895" y="4435185"/>
            <a:ext cx="52129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 dirty="0"/>
              <a:t>ISP-1</a:t>
            </a:r>
            <a:endParaRPr lang="en-US" altLang="en-US" sz="1350" dirty="0"/>
          </a:p>
        </p:txBody>
      </p:sp>
      <p:sp>
        <p:nvSpPr>
          <p:cNvPr id="99340" name="Freeform 19">
            <a:extLst>
              <a:ext uri="{FF2B5EF4-FFF2-40B4-BE49-F238E27FC236}">
                <a16:creationId xmlns:a16="http://schemas.microsoft.com/office/drawing/2014/main" id="{F19683BA-1095-D74F-9B43-3171FC44F15F}"/>
              </a:ext>
            </a:extLst>
          </p:cNvPr>
          <p:cNvSpPr>
            <a:spLocks/>
          </p:cNvSpPr>
          <p:nvPr/>
        </p:nvSpPr>
        <p:spPr bwMode="auto">
          <a:xfrm>
            <a:off x="5938387" y="3783532"/>
            <a:ext cx="1014015" cy="1958390"/>
          </a:xfrm>
          <a:custGeom>
            <a:avLst/>
            <a:gdLst>
              <a:gd name="T0" fmla="*/ 2147483647 w 910"/>
              <a:gd name="T1" fmla="*/ 2147483647 h 1710"/>
              <a:gd name="T2" fmla="*/ 2147483647 w 910"/>
              <a:gd name="T3" fmla="*/ 2147483647 h 1710"/>
              <a:gd name="T4" fmla="*/ 2147483647 w 910"/>
              <a:gd name="T5" fmla="*/ 2147483647 h 1710"/>
              <a:gd name="T6" fmla="*/ 2147483647 w 910"/>
              <a:gd name="T7" fmla="*/ 2147483647 h 1710"/>
              <a:gd name="T8" fmla="*/ 2147483647 w 910"/>
              <a:gd name="T9" fmla="*/ 2147483647 h 1710"/>
              <a:gd name="T10" fmla="*/ 2147483647 w 910"/>
              <a:gd name="T11" fmla="*/ 2147483647 h 1710"/>
              <a:gd name="T12" fmla="*/ 2147483647 w 910"/>
              <a:gd name="T13" fmla="*/ 2147483647 h 1710"/>
              <a:gd name="T14" fmla="*/ 2147483647 w 910"/>
              <a:gd name="T15" fmla="*/ 2147483647 h 1710"/>
              <a:gd name="T16" fmla="*/ 2147483647 w 910"/>
              <a:gd name="T17" fmla="*/ 2147483647 h 1710"/>
              <a:gd name="T18" fmla="*/ 2147483647 w 910"/>
              <a:gd name="T19" fmla="*/ 2147483647 h 1710"/>
              <a:gd name="T20" fmla="*/ 2147483647 w 910"/>
              <a:gd name="T21" fmla="*/ 2147483647 h 1710"/>
              <a:gd name="T22" fmla="*/ 2147483647 w 910"/>
              <a:gd name="T23" fmla="*/ 2147483647 h 171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10"/>
              <a:gd name="T37" fmla="*/ 0 h 1710"/>
              <a:gd name="T38" fmla="*/ 910 w 910"/>
              <a:gd name="T39" fmla="*/ 1710 h 171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10" h="171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Text Box 20">
            <a:extLst>
              <a:ext uri="{FF2B5EF4-FFF2-40B4-BE49-F238E27FC236}">
                <a16:creationId xmlns:a16="http://schemas.microsoft.com/office/drawing/2014/main" id="{BFCD47EC-C7E7-CC41-B866-33EE1984B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836" y="3356353"/>
            <a:ext cx="10631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/>
              <a:t>Organization 0</a:t>
            </a:r>
          </a:p>
        </p:txBody>
      </p:sp>
      <p:sp>
        <p:nvSpPr>
          <p:cNvPr id="99342" name="Text Box 21">
            <a:extLst>
              <a:ext uri="{FF2B5EF4-FFF2-40B4-BE49-F238E27FC236}">
                <a16:creationId xmlns:a16="http://schemas.microsoft.com/office/drawing/2014/main" id="{7BEAF06A-526E-084B-ABA5-B00076E4A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894" y="4806248"/>
            <a:ext cx="10631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/>
              <a:t>Organization 7</a:t>
            </a:r>
          </a:p>
        </p:txBody>
      </p:sp>
      <p:sp>
        <p:nvSpPr>
          <p:cNvPr id="99343" name="Text Box 22">
            <a:extLst>
              <a:ext uri="{FF2B5EF4-FFF2-40B4-BE49-F238E27FC236}">
                <a16:creationId xmlns:a16="http://schemas.microsoft.com/office/drawing/2014/main" id="{4E886D14-3552-F847-88BD-18582EF6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33" y="4668818"/>
            <a:ext cx="6415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/>
              <a:t>Internet</a:t>
            </a:r>
          </a:p>
        </p:txBody>
      </p:sp>
      <p:sp>
        <p:nvSpPr>
          <p:cNvPr id="99344" name="Text Box 23">
            <a:extLst>
              <a:ext uri="{FF2B5EF4-FFF2-40B4-BE49-F238E27FC236}">
                <a16:creationId xmlns:a16="http://schemas.microsoft.com/office/drawing/2014/main" id="{2A788586-D192-1A4D-932D-50D8E9A0E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522" y="3823618"/>
            <a:ext cx="10631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/>
              <a:t>Organization 1</a:t>
            </a:r>
          </a:p>
        </p:txBody>
      </p:sp>
      <p:sp>
        <p:nvSpPr>
          <p:cNvPr id="99345" name="Freeform 24">
            <a:extLst>
              <a:ext uri="{FF2B5EF4-FFF2-40B4-BE49-F238E27FC236}">
                <a16:creationId xmlns:a16="http://schemas.microsoft.com/office/drawing/2014/main" id="{F2B18822-5353-9240-AA7E-567C7572EA8F}"/>
              </a:ext>
            </a:extLst>
          </p:cNvPr>
          <p:cNvSpPr>
            <a:spLocks/>
          </p:cNvSpPr>
          <p:nvPr/>
        </p:nvSpPr>
        <p:spPr bwMode="auto">
          <a:xfrm>
            <a:off x="3374379" y="5071947"/>
            <a:ext cx="1244675" cy="706623"/>
          </a:xfrm>
          <a:custGeom>
            <a:avLst/>
            <a:gdLst>
              <a:gd name="T0" fmla="*/ 2147483647 w 1117"/>
              <a:gd name="T1" fmla="*/ 2147483647 h 617"/>
              <a:gd name="T2" fmla="*/ 2147483647 w 1117"/>
              <a:gd name="T3" fmla="*/ 2147483647 h 617"/>
              <a:gd name="T4" fmla="*/ 2147483647 w 1117"/>
              <a:gd name="T5" fmla="*/ 2147483647 h 617"/>
              <a:gd name="T6" fmla="*/ 2147483647 w 1117"/>
              <a:gd name="T7" fmla="*/ 2147483647 h 617"/>
              <a:gd name="T8" fmla="*/ 2147483647 w 1117"/>
              <a:gd name="T9" fmla="*/ 2147483647 h 617"/>
              <a:gd name="T10" fmla="*/ 2147483647 w 1117"/>
              <a:gd name="T11" fmla="*/ 2147483647 h 617"/>
              <a:gd name="T12" fmla="*/ 2147483647 w 1117"/>
              <a:gd name="T13" fmla="*/ 2147483647 h 617"/>
              <a:gd name="T14" fmla="*/ 2147483647 w 1117"/>
              <a:gd name="T15" fmla="*/ 2147483647 h 617"/>
              <a:gd name="T16" fmla="*/ 2147483647 w 1117"/>
              <a:gd name="T17" fmla="*/ 2147483647 h 617"/>
              <a:gd name="T18" fmla="*/ 2147483647 w 1117"/>
              <a:gd name="T19" fmla="*/ 2147483647 h 617"/>
              <a:gd name="T20" fmla="*/ 2147483647 w 1117"/>
              <a:gd name="T21" fmla="*/ 2147483647 h 617"/>
              <a:gd name="T22" fmla="*/ 2147483647 w 1117"/>
              <a:gd name="T23" fmla="*/ 214748364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6" name="Text Box 25">
            <a:extLst>
              <a:ext uri="{FF2B5EF4-FFF2-40B4-BE49-F238E27FC236}">
                <a16:creationId xmlns:a16="http://schemas.microsoft.com/office/drawing/2014/main" id="{F946A8F9-1315-6744-96E5-3E9B4E9E1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983" y="5342228"/>
            <a:ext cx="52129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 dirty="0"/>
              <a:t>ISP-2</a:t>
            </a:r>
            <a:endParaRPr lang="en-US" altLang="en-US" sz="1350" dirty="0"/>
          </a:p>
        </p:txBody>
      </p:sp>
      <p:sp>
        <p:nvSpPr>
          <p:cNvPr id="99347" name="Freeform 26">
            <a:extLst>
              <a:ext uri="{FF2B5EF4-FFF2-40B4-BE49-F238E27FC236}">
                <a16:creationId xmlns:a16="http://schemas.microsoft.com/office/drawing/2014/main" id="{924AC47C-2FD6-B444-B660-DFD845A300F2}"/>
              </a:ext>
            </a:extLst>
          </p:cNvPr>
          <p:cNvSpPr>
            <a:spLocks/>
          </p:cNvSpPr>
          <p:nvPr/>
        </p:nvSpPr>
        <p:spPr bwMode="auto">
          <a:xfrm flipV="1">
            <a:off x="4585625" y="5086835"/>
            <a:ext cx="1417392" cy="213018"/>
          </a:xfrm>
          <a:custGeom>
            <a:avLst/>
            <a:gdLst>
              <a:gd name="T0" fmla="*/ 0 w 1272"/>
              <a:gd name="T1" fmla="*/ 0 h 186"/>
              <a:gd name="T2" fmla="*/ 2147483647 w 1272"/>
              <a:gd name="T3" fmla="*/ 2147483647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Line 27">
            <a:extLst>
              <a:ext uri="{FF2B5EF4-FFF2-40B4-BE49-F238E27FC236}">
                <a16:creationId xmlns:a16="http://schemas.microsoft.com/office/drawing/2014/main" id="{823A9F65-64A5-7545-B1F2-F7B9E1B7B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518" y="5478513"/>
            <a:ext cx="3409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9" name="Line 28">
            <a:extLst>
              <a:ext uri="{FF2B5EF4-FFF2-40B4-BE49-F238E27FC236}">
                <a16:creationId xmlns:a16="http://schemas.microsoft.com/office/drawing/2014/main" id="{93FE03EA-69D6-CD4D-A5A2-AC3F1421F8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27543" y="5526615"/>
            <a:ext cx="447950" cy="123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29">
            <a:extLst>
              <a:ext uri="{FF2B5EF4-FFF2-40B4-BE49-F238E27FC236}">
                <a16:creationId xmlns:a16="http://schemas.microsoft.com/office/drawing/2014/main" id="{7F401730-B40B-7B46-B4A4-74AC55B04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5093" y="5705274"/>
            <a:ext cx="173831" cy="29547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52" name="Group 31">
            <a:extLst>
              <a:ext uri="{FF2B5EF4-FFF2-40B4-BE49-F238E27FC236}">
                <a16:creationId xmlns:a16="http://schemas.microsoft.com/office/drawing/2014/main" id="{026B80BF-1249-9D41-95B5-DCBA5139F7D5}"/>
              </a:ext>
            </a:extLst>
          </p:cNvPr>
          <p:cNvGrpSpPr>
            <a:grpSpLocks/>
          </p:cNvGrpSpPr>
          <p:nvPr/>
        </p:nvGrpSpPr>
        <p:grpSpPr bwMode="auto">
          <a:xfrm>
            <a:off x="1472267" y="4393956"/>
            <a:ext cx="1641367" cy="305783"/>
            <a:chOff x="1004" y="1639"/>
            <a:chExt cx="1473" cy="267"/>
          </a:xfrm>
        </p:grpSpPr>
        <p:sp>
          <p:nvSpPr>
            <p:cNvPr id="99366" name="Freeform 32">
              <a:extLst>
                <a:ext uri="{FF2B5EF4-FFF2-40B4-BE49-F238E27FC236}">
                  <a16:creationId xmlns:a16="http://schemas.microsoft.com/office/drawing/2014/main" id="{77414714-CDD6-B14C-BFE7-01EC8009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7" name="Text Box 33">
              <a:extLst>
                <a:ext uri="{FF2B5EF4-FFF2-40B4-BE49-F238E27FC236}">
                  <a16:creationId xmlns:a16="http://schemas.microsoft.com/office/drawing/2014/main" id="{892C9921-955E-6444-964D-EA52796E0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664"/>
              <a:ext cx="1084" cy="24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200.23.20.0/23</a:t>
              </a:r>
              <a:endParaRPr lang="en-US" altLang="en-US" sz="1350"/>
            </a:p>
          </p:txBody>
        </p:sp>
      </p:grpSp>
      <p:sp>
        <p:nvSpPr>
          <p:cNvPr id="99353" name="Text Box 34">
            <a:extLst>
              <a:ext uri="{FF2B5EF4-FFF2-40B4-BE49-F238E27FC236}">
                <a16:creationId xmlns:a16="http://schemas.microsoft.com/office/drawing/2014/main" id="{65682B9D-40F2-6E45-9F1B-F0EBB92A4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894" y="4249653"/>
            <a:ext cx="10631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50"/>
              <a:t>Organization 2</a:t>
            </a:r>
          </a:p>
        </p:txBody>
      </p:sp>
      <p:grpSp>
        <p:nvGrpSpPr>
          <p:cNvPr id="99354" name="Group 35">
            <a:extLst>
              <a:ext uri="{FF2B5EF4-FFF2-40B4-BE49-F238E27FC236}">
                <a16:creationId xmlns:a16="http://schemas.microsoft.com/office/drawing/2014/main" id="{30D1CEC1-3D14-2244-936D-74D7CA2483C4}"/>
              </a:ext>
            </a:extLst>
          </p:cNvPr>
          <p:cNvGrpSpPr>
            <a:grpSpLocks/>
          </p:cNvGrpSpPr>
          <p:nvPr/>
        </p:nvGrpSpPr>
        <p:grpSpPr bwMode="auto">
          <a:xfrm>
            <a:off x="2419422" y="4579489"/>
            <a:ext cx="239575" cy="515366"/>
            <a:chOff x="870" y="2941"/>
            <a:chExt cx="215" cy="450"/>
          </a:xfrm>
        </p:grpSpPr>
        <p:sp>
          <p:nvSpPr>
            <p:cNvPr id="99363" name="Text Box 36">
              <a:extLst>
                <a:ext uri="{FF2B5EF4-FFF2-40B4-BE49-F238E27FC236}">
                  <a16:creationId xmlns:a16="http://schemas.microsoft.com/office/drawing/2014/main" id="{1A1264F2-8C32-4E4C-AB12-F4A2B1A7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  <p:sp>
          <p:nvSpPr>
            <p:cNvPr id="99364" name="Text Box 37">
              <a:extLst>
                <a:ext uri="{FF2B5EF4-FFF2-40B4-BE49-F238E27FC236}">
                  <a16:creationId xmlns:a16="http://schemas.microsoft.com/office/drawing/2014/main" id="{DA57773F-B817-E047-A1DE-42440FF79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  <p:sp>
          <p:nvSpPr>
            <p:cNvPr id="99365" name="Text Box 38">
              <a:extLst>
                <a:ext uri="{FF2B5EF4-FFF2-40B4-BE49-F238E27FC236}">
                  <a16:creationId xmlns:a16="http://schemas.microsoft.com/office/drawing/2014/main" id="{564D2780-FBB0-EF43-BD71-36D9CE591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</p:grpSp>
      <p:grpSp>
        <p:nvGrpSpPr>
          <p:cNvPr id="99355" name="Group 39">
            <a:extLst>
              <a:ext uri="{FF2B5EF4-FFF2-40B4-BE49-F238E27FC236}">
                <a16:creationId xmlns:a16="http://schemas.microsoft.com/office/drawing/2014/main" id="{1A543868-FEEF-9C4D-BF79-36AD18F1A21E}"/>
              </a:ext>
            </a:extLst>
          </p:cNvPr>
          <p:cNvGrpSpPr>
            <a:grpSpLocks/>
          </p:cNvGrpSpPr>
          <p:nvPr/>
        </p:nvGrpSpPr>
        <p:grpSpPr bwMode="auto">
          <a:xfrm>
            <a:off x="3141490" y="4366471"/>
            <a:ext cx="239575" cy="515366"/>
            <a:chOff x="870" y="2941"/>
            <a:chExt cx="215" cy="450"/>
          </a:xfrm>
        </p:grpSpPr>
        <p:sp>
          <p:nvSpPr>
            <p:cNvPr id="99360" name="Text Box 40">
              <a:extLst>
                <a:ext uri="{FF2B5EF4-FFF2-40B4-BE49-F238E27FC236}">
                  <a16:creationId xmlns:a16="http://schemas.microsoft.com/office/drawing/2014/main" id="{30275E64-B2AE-C541-AACC-551F55448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941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  <p:sp>
          <p:nvSpPr>
            <p:cNvPr id="99361" name="Text Box 41">
              <a:extLst>
                <a:ext uri="{FF2B5EF4-FFF2-40B4-BE49-F238E27FC236}">
                  <a16:creationId xmlns:a16="http://schemas.microsoft.com/office/drawing/2014/main" id="{87DDB809-62AB-584C-9685-55A615C1F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3026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  <p:sp>
          <p:nvSpPr>
            <p:cNvPr id="99362" name="Text Box 42">
              <a:extLst>
                <a:ext uri="{FF2B5EF4-FFF2-40B4-BE49-F238E27FC236}">
                  <a16:creationId xmlns:a16="http://schemas.microsoft.com/office/drawing/2014/main" id="{DE1D7777-E945-1040-AEFA-5BBDAC9D1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3109"/>
              <a:ext cx="21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b="1"/>
                <a:t>.</a:t>
              </a:r>
              <a:endParaRPr lang="en-US" altLang="en-US" sz="1500"/>
            </a:p>
          </p:txBody>
        </p:sp>
      </p:grpSp>
      <p:sp>
        <p:nvSpPr>
          <p:cNvPr id="99356" name="Text Box 43">
            <a:extLst>
              <a:ext uri="{FF2B5EF4-FFF2-40B4-BE49-F238E27FC236}">
                <a16:creationId xmlns:a16="http://schemas.microsoft.com/office/drawing/2014/main" id="{2632E01C-34A1-3E42-9D02-D54E910F3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43" y="1411181"/>
            <a:ext cx="7650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Gill Sans MT" panose="020B0502020104020203" pitchFamily="34" charset="77"/>
              </a:rPr>
              <a:t>hierarchical addressing allows efficient advertisement of routing information:</a:t>
            </a:r>
          </a:p>
        </p:txBody>
      </p:sp>
      <p:pic>
        <p:nvPicPr>
          <p:cNvPr id="99357" name="Picture 44" descr="underline_base">
            <a:extLst>
              <a:ext uri="{FF2B5EF4-FFF2-40B4-BE49-F238E27FC236}">
                <a16:creationId xmlns:a16="http://schemas.microsoft.com/office/drawing/2014/main" id="{F46DE308-C2CD-FA42-B49E-8414E1B61B8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0" y="710904"/>
            <a:ext cx="7874245" cy="18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58" name="Slide Number Placeholder 5">
            <a:extLst>
              <a:ext uri="{FF2B5EF4-FFF2-40B4-BE49-F238E27FC236}">
                <a16:creationId xmlns:a16="http://schemas.microsoft.com/office/drawing/2014/main" id="{69DEEE9F-2B22-1449-94F5-1E7FAAF6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5461" y="5713810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2A393363-FA19-F14C-9971-8051CF82EADC}" type="slidenum">
              <a:rPr lang="en-US" altLang="en-US" sz="900">
                <a:latin typeface="Tahoma" panose="020B0604030504040204" pitchFamily="34" charset="0"/>
              </a:rPr>
              <a:pPr/>
              <a:t>62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99359" name="Footer Placeholder 2">
            <a:extLst>
              <a:ext uri="{FF2B5EF4-FFF2-40B4-BE49-F238E27FC236}">
                <a16:creationId xmlns:a16="http://schemas.microsoft.com/office/drawing/2014/main" id="{17C39DEA-A0CF-2A46-BD0D-B2C87AF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924550" y="5713810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47" name="Text Box 4">
            <a:extLst>
              <a:ext uri="{FF2B5EF4-FFF2-40B4-BE49-F238E27FC236}">
                <a16:creationId xmlns:a16="http://schemas.microsoft.com/office/drawing/2014/main" id="{36C3B50C-E3E1-D844-89B0-05096A448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5197" y="1840245"/>
            <a:ext cx="6148643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>
                <a:solidFill>
                  <a:srgbClr val="000099"/>
                </a:solidFill>
              </a:rPr>
              <a:t>ISP-1's block       </a:t>
            </a:r>
            <a:r>
              <a:rPr lang="en-US" altLang="en-US" sz="1350" u="sng" dirty="0">
                <a:solidFill>
                  <a:srgbClr val="000099"/>
                </a:solidFill>
              </a:rPr>
              <a:t>11001000  00010111  </a:t>
            </a:r>
            <a:r>
              <a:rPr lang="en-US" altLang="en-US" sz="1350" u="sng" dirty="0">
                <a:solidFill>
                  <a:srgbClr val="C00000"/>
                </a:solidFill>
              </a:rPr>
              <a:t>0001</a:t>
            </a:r>
            <a:r>
              <a:rPr lang="en-US" altLang="en-US" sz="1350" dirty="0">
                <a:solidFill>
                  <a:srgbClr val="000099"/>
                </a:solidFill>
              </a:rPr>
              <a:t>0000  00000000    200.23.</a:t>
            </a:r>
            <a:r>
              <a:rPr lang="en-US" altLang="en-US" sz="1350" dirty="0">
                <a:solidFill>
                  <a:srgbClr val="C00000"/>
                </a:solidFill>
              </a:rPr>
              <a:t>16</a:t>
            </a:r>
            <a:r>
              <a:rPr lang="en-US" altLang="en-US" sz="1350" dirty="0">
                <a:solidFill>
                  <a:srgbClr val="000099"/>
                </a:solidFill>
              </a:rPr>
              <a:t>.0/</a:t>
            </a:r>
            <a:r>
              <a:rPr lang="en-US" altLang="en-US" sz="1350" u="sng" dirty="0">
                <a:solidFill>
                  <a:srgbClr val="C00000"/>
                </a:solidFill>
              </a:rPr>
              <a:t>20</a:t>
            </a:r>
            <a:r>
              <a:rPr lang="en-US" altLang="en-US" sz="1350" dirty="0">
                <a:solidFill>
                  <a:schemeClr val="accent2"/>
                </a:solidFill>
              </a:rPr>
              <a:t> </a:t>
            </a:r>
          </a:p>
          <a:p>
            <a:endParaRPr lang="en-US" altLang="en-US" sz="1350" dirty="0"/>
          </a:p>
          <a:p>
            <a:r>
              <a:rPr lang="en-US" altLang="en-US" sz="1350" dirty="0"/>
              <a:t>Organization 0    </a:t>
            </a:r>
            <a:r>
              <a:rPr lang="en-US" altLang="en-US" sz="1350" u="sng" dirty="0"/>
              <a:t>11001000  00010111  </a:t>
            </a:r>
            <a:r>
              <a:rPr lang="en-US" altLang="en-US" sz="1350" u="sng" dirty="0">
                <a:solidFill>
                  <a:srgbClr val="C00000"/>
                </a:solidFill>
              </a:rPr>
              <a:t>0001</a:t>
            </a:r>
            <a:r>
              <a:rPr lang="en-US" altLang="en-US" sz="1350" u="sng" dirty="0">
                <a:solidFill>
                  <a:srgbClr val="00B0F0"/>
                </a:solidFill>
              </a:rPr>
              <a:t>000</a:t>
            </a:r>
            <a:r>
              <a:rPr lang="en-US" altLang="en-US" sz="1350" dirty="0"/>
              <a:t>0  00000000    200.23.</a:t>
            </a:r>
            <a:r>
              <a:rPr lang="en-US" altLang="en-US" sz="1350" dirty="0">
                <a:solidFill>
                  <a:srgbClr val="C00000"/>
                </a:solidFill>
              </a:rPr>
              <a:t>16</a:t>
            </a:r>
            <a:r>
              <a:rPr lang="en-US" altLang="en-US" sz="1350" dirty="0"/>
              <a:t>.0/</a:t>
            </a:r>
            <a:r>
              <a:rPr lang="en-US" altLang="en-US" sz="1350" u="sng" dirty="0">
                <a:solidFill>
                  <a:srgbClr val="00B0F0"/>
                </a:solidFill>
              </a:rPr>
              <a:t>23</a:t>
            </a:r>
            <a:r>
              <a:rPr lang="en-US" altLang="en-US" sz="1350" dirty="0"/>
              <a:t> </a:t>
            </a:r>
          </a:p>
          <a:p>
            <a:r>
              <a:rPr lang="en-US" altLang="en-US" sz="1350" dirty="0"/>
              <a:t>Organization 1    </a:t>
            </a:r>
            <a:r>
              <a:rPr lang="en-US" altLang="en-US" sz="1350" u="sng" dirty="0"/>
              <a:t>11001000  00010111  </a:t>
            </a:r>
            <a:r>
              <a:rPr lang="en-US" altLang="en-US" sz="1350" u="sng" dirty="0">
                <a:solidFill>
                  <a:srgbClr val="C00000"/>
                </a:solidFill>
              </a:rPr>
              <a:t>0001</a:t>
            </a:r>
            <a:r>
              <a:rPr lang="en-US" altLang="en-US" sz="1350" u="sng" dirty="0">
                <a:solidFill>
                  <a:srgbClr val="00B0F0"/>
                </a:solidFill>
              </a:rPr>
              <a:t>001</a:t>
            </a:r>
            <a:r>
              <a:rPr lang="en-US" altLang="en-US" sz="1350" dirty="0"/>
              <a:t>0  00000000    200.23.</a:t>
            </a:r>
            <a:r>
              <a:rPr lang="en-US" altLang="en-US" sz="1350" dirty="0">
                <a:solidFill>
                  <a:srgbClr val="C00000"/>
                </a:solidFill>
              </a:rPr>
              <a:t>18</a:t>
            </a:r>
            <a:r>
              <a:rPr lang="en-US" altLang="en-US" sz="1350" dirty="0"/>
              <a:t>.0/</a:t>
            </a:r>
            <a:r>
              <a:rPr lang="en-US" altLang="en-US" sz="1350" u="sng" dirty="0">
                <a:solidFill>
                  <a:srgbClr val="00B0F0"/>
                </a:solidFill>
              </a:rPr>
              <a:t>23</a:t>
            </a:r>
            <a:r>
              <a:rPr lang="en-US" altLang="en-US" sz="1350" dirty="0"/>
              <a:t> </a:t>
            </a:r>
          </a:p>
          <a:p>
            <a:r>
              <a:rPr lang="en-US" altLang="en-US" sz="1350" dirty="0"/>
              <a:t>Organization 2    </a:t>
            </a:r>
            <a:r>
              <a:rPr lang="en-US" altLang="en-US" sz="1350" u="sng" dirty="0"/>
              <a:t>11001000  00010111  </a:t>
            </a:r>
            <a:r>
              <a:rPr lang="en-US" altLang="en-US" sz="1350" u="sng" dirty="0">
                <a:solidFill>
                  <a:srgbClr val="C00000"/>
                </a:solidFill>
              </a:rPr>
              <a:t>0001</a:t>
            </a:r>
            <a:r>
              <a:rPr lang="en-US" altLang="en-US" sz="1350" u="sng" dirty="0">
                <a:solidFill>
                  <a:srgbClr val="00B0F0"/>
                </a:solidFill>
              </a:rPr>
              <a:t>010</a:t>
            </a:r>
            <a:r>
              <a:rPr lang="en-US" altLang="en-US" sz="1350" dirty="0"/>
              <a:t>0  00000000    200.23.</a:t>
            </a:r>
            <a:r>
              <a:rPr lang="en-US" altLang="en-US" sz="1350" dirty="0">
                <a:solidFill>
                  <a:srgbClr val="C00000"/>
                </a:solidFill>
              </a:rPr>
              <a:t>20</a:t>
            </a:r>
            <a:r>
              <a:rPr lang="en-US" altLang="en-US" sz="1350" dirty="0"/>
              <a:t>.0/</a:t>
            </a:r>
            <a:r>
              <a:rPr lang="en-US" altLang="en-US" sz="1350" u="sng" dirty="0">
                <a:solidFill>
                  <a:srgbClr val="00B0F0"/>
                </a:solidFill>
              </a:rPr>
              <a:t>23</a:t>
            </a:r>
            <a:r>
              <a:rPr lang="en-US" altLang="en-US" sz="1350" dirty="0"/>
              <a:t> </a:t>
            </a:r>
          </a:p>
          <a:p>
            <a:r>
              <a:rPr lang="en-US" altLang="en-US" sz="1350" dirty="0"/>
              <a:t>   ...                                          …..                                   ….                ….</a:t>
            </a:r>
          </a:p>
          <a:p>
            <a:r>
              <a:rPr lang="en-US" altLang="en-US" sz="1350" dirty="0"/>
              <a:t>Organization 7    </a:t>
            </a:r>
            <a:r>
              <a:rPr lang="en-US" altLang="en-US" sz="1350" u="sng" dirty="0"/>
              <a:t>11001000  00010111  </a:t>
            </a:r>
            <a:r>
              <a:rPr lang="en-US" altLang="en-US" sz="1350" u="sng" dirty="0">
                <a:solidFill>
                  <a:srgbClr val="C00000"/>
                </a:solidFill>
              </a:rPr>
              <a:t>0001</a:t>
            </a:r>
            <a:r>
              <a:rPr lang="en-US" altLang="en-US" sz="1350" u="sng" dirty="0">
                <a:solidFill>
                  <a:srgbClr val="00B0F0"/>
                </a:solidFill>
              </a:rPr>
              <a:t>111</a:t>
            </a:r>
            <a:r>
              <a:rPr lang="en-US" altLang="en-US" sz="1350" dirty="0"/>
              <a:t>0  00000000    200.23.</a:t>
            </a:r>
            <a:r>
              <a:rPr lang="en-US" altLang="en-US" sz="1350" dirty="0">
                <a:solidFill>
                  <a:srgbClr val="C00000"/>
                </a:solidFill>
              </a:rPr>
              <a:t>30</a:t>
            </a:r>
            <a:r>
              <a:rPr lang="en-US" altLang="en-US" sz="1350" dirty="0"/>
              <a:t>.0/</a:t>
            </a:r>
            <a:r>
              <a:rPr lang="en-US" altLang="en-US" sz="1350" u="sng" dirty="0">
                <a:solidFill>
                  <a:srgbClr val="00B0F0"/>
                </a:solidFill>
              </a:rPr>
              <a:t>23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315D96-5CBE-6640-8707-2E47BE89EEDB}"/>
              </a:ext>
            </a:extLst>
          </p:cNvPr>
          <p:cNvCxnSpPr>
            <a:cxnSpLocks/>
          </p:cNvCxnSpPr>
          <p:nvPr/>
        </p:nvCxnSpPr>
        <p:spPr bwMode="auto">
          <a:xfrm flipV="1">
            <a:off x="5754757" y="2099641"/>
            <a:ext cx="924339" cy="23356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81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5612"/>
            <a:ext cx="8989017" cy="747792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- Classless </a:t>
            </a:r>
            <a:r>
              <a:rPr lang="en-US" altLang="en-US" dirty="0" err="1">
                <a:ea typeface="ＭＳ Ｐゴシック" charset="-128"/>
              </a:rPr>
              <a:t>InterDomain</a:t>
            </a:r>
            <a:r>
              <a:rPr lang="en-US" altLang="en-US" dirty="0">
                <a:ea typeface="ＭＳ Ｐゴシック" charset="-128"/>
              </a:rPr>
              <a:t> Routing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02267"/>
            <a:ext cx="8915400" cy="5740400"/>
          </a:xfrm>
        </p:spPr>
        <p:txBody>
          <a:bodyPr/>
          <a:lstStyle/>
          <a:p>
            <a:r>
              <a:rPr lang="en-US" altLang="en-US" dirty="0"/>
              <a:t>builds on the flexible netmask concept</a:t>
            </a:r>
          </a:p>
          <a:p>
            <a:r>
              <a:rPr lang="en-US" altLang="en-US" dirty="0"/>
              <a:t>restructure IP address assignments to increase efficiency</a:t>
            </a:r>
          </a:p>
          <a:p>
            <a:r>
              <a:rPr lang="en-US" altLang="en-US" dirty="0"/>
              <a:t>hierarchical routing aggregation to minimize route table entries </a:t>
            </a:r>
          </a:p>
          <a:p>
            <a:pPr>
              <a:buFontTx/>
              <a:buNone/>
            </a:pPr>
            <a:r>
              <a:rPr lang="en-US" altLang="en-US" b="1" dirty="0">
                <a:ea typeface="ＭＳ Ｐゴシック" charset="-128"/>
              </a:rPr>
              <a:t>	</a:t>
            </a:r>
          </a:p>
          <a:p>
            <a:pPr>
              <a:buFontTx/>
              <a:buNone/>
            </a:pPr>
            <a:r>
              <a:rPr lang="en-US" altLang="en-US" b="1" dirty="0">
                <a:ea typeface="ＭＳ Ｐゴシック" charset="-128"/>
              </a:rPr>
              <a:t>Key Concept:</a:t>
            </a:r>
            <a:r>
              <a:rPr lang="en-US" altLang="en-US" dirty="0">
                <a:ea typeface="ＭＳ Ｐゴシック" charset="-128"/>
              </a:rPr>
              <a:t> the length of the network id (prefix) in IP addresses is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arbitrary/flexible</a:t>
            </a:r>
            <a:r>
              <a:rPr lang="en-US" altLang="en-US" dirty="0">
                <a:ea typeface="ＭＳ Ｐゴシック" charset="-128"/>
              </a:rPr>
              <a:t> and is defined by the network hierarchy.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charset="-128"/>
              </a:rPr>
              <a:t>consequence: </a:t>
            </a:r>
          </a:p>
          <a:p>
            <a:pPr lvl="2"/>
            <a:r>
              <a:rPr lang="en-US" altLang="en-US" sz="2400" dirty="0">
                <a:latin typeface="+mn-lt"/>
              </a:rPr>
              <a:t>routers use the IP address </a:t>
            </a:r>
            <a:r>
              <a:rPr lang="en-US" altLang="en-US" sz="2400" b="1" dirty="0">
                <a:solidFill>
                  <a:srgbClr val="C00000"/>
                </a:solidFill>
                <a:latin typeface="+mn-lt"/>
              </a:rPr>
              <a:t>and</a:t>
            </a:r>
            <a:r>
              <a:rPr lang="en-US" altLang="en-US" sz="2400" dirty="0">
                <a:latin typeface="+mn-lt"/>
              </a:rPr>
              <a:t> the length of the prefix for </a:t>
            </a:r>
            <a:r>
              <a:rPr lang="en-US" altLang="en-US" sz="2400" dirty="0">
                <a:solidFill>
                  <a:srgbClr val="C00000"/>
                </a:solidFill>
                <a:latin typeface="+mn-lt"/>
              </a:rPr>
              <a:t>forwarding</a:t>
            </a:r>
            <a:r>
              <a:rPr lang="en-US" altLang="en-US" sz="2400" dirty="0">
                <a:latin typeface="+mn-lt"/>
              </a:rPr>
              <a:t>. </a:t>
            </a:r>
          </a:p>
          <a:p>
            <a:pPr lvl="2"/>
            <a:r>
              <a:rPr lang="en-US" altLang="en-US" sz="2400" dirty="0">
                <a:latin typeface="+mn-lt"/>
              </a:rPr>
              <a:t>all advertised IP addresses must include a prefix</a:t>
            </a: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77206E9C-2847-E04B-BBB9-A77C2461A47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5912"/>
            <a:ext cx="8973518" cy="1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471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3" descr="underline_base">
            <a:extLst>
              <a:ext uri="{FF2B5EF4-FFF2-40B4-BE49-F238E27FC236}">
                <a16:creationId xmlns:a16="http://schemas.microsoft.com/office/drawing/2014/main" id="{5DDAD3D3-AE3F-7041-A847-7C2976A9C7C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6" y="1512094"/>
            <a:ext cx="4104003" cy="13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2">
            <a:extLst>
              <a:ext uri="{FF2B5EF4-FFF2-40B4-BE49-F238E27FC236}">
                <a16:creationId xmlns:a16="http://schemas.microsoft.com/office/drawing/2014/main" id="{F704BA90-051D-C54D-BDE7-36CB60823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795" y="996366"/>
            <a:ext cx="5829300" cy="399868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 addressing and CIDR</a:t>
            </a:r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83CE5999-4582-964F-8940-15D107BDE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307" y="1740054"/>
            <a:ext cx="6947607" cy="1457143"/>
          </a:xfrm>
        </p:spPr>
        <p:txBody>
          <a:bodyPr/>
          <a:lstStyle/>
          <a:p>
            <a:pPr lvl="1">
              <a:buFont typeface="Arial"/>
              <a:buChar char="•"/>
              <a:defRPr/>
            </a:pPr>
            <a:r>
              <a:rPr lang="en-US" sz="2100" dirty="0"/>
              <a:t>subnet portion of address is of arbitrary length</a:t>
            </a:r>
          </a:p>
          <a:p>
            <a:pPr lvl="1">
              <a:buFont typeface="Arial"/>
              <a:buChar char="•"/>
              <a:defRPr/>
            </a:pPr>
            <a:r>
              <a:rPr lang="en-US" sz="2100" dirty="0"/>
              <a:t>address format used: </a:t>
            </a:r>
            <a:r>
              <a:rPr lang="en-US" sz="2100" dirty="0" err="1">
                <a:solidFill>
                  <a:srgbClr val="CC0000"/>
                </a:solidFill>
              </a:rPr>
              <a:t>a.b.c.d</a:t>
            </a:r>
            <a:r>
              <a:rPr lang="en-US" sz="2100" dirty="0">
                <a:solidFill>
                  <a:srgbClr val="CC0000"/>
                </a:solidFill>
              </a:rPr>
              <a:t>/x</a:t>
            </a:r>
            <a:r>
              <a:rPr lang="en-US" sz="2100" dirty="0"/>
              <a:t>, where x is # bits in subnet portion of address</a:t>
            </a:r>
          </a:p>
        </p:txBody>
      </p:sp>
      <p:sp>
        <p:nvSpPr>
          <p:cNvPr id="86020" name="Text Box 5">
            <a:extLst>
              <a:ext uri="{FF2B5EF4-FFF2-40B4-BE49-F238E27FC236}">
                <a16:creationId xmlns:a16="http://schemas.microsoft.com/office/drawing/2014/main" id="{B0F1866D-359F-734D-8C9E-323CE61AE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982" y="4201716"/>
            <a:ext cx="4621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99"/>
                </a:solidFill>
              </a:rPr>
              <a:t>11001000  00010111  0001000</a:t>
            </a:r>
            <a:r>
              <a:rPr lang="en-US" altLang="en-US" sz="1800"/>
              <a:t>0  00000000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86021" name="Text Box 6">
            <a:extLst>
              <a:ext uri="{FF2B5EF4-FFF2-40B4-BE49-F238E27FC236}">
                <a16:creationId xmlns:a16="http://schemas.microsoft.com/office/drawing/2014/main" id="{EAE27E0D-217D-2440-A7BD-3B52D60A3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399" y="3725875"/>
            <a:ext cx="13869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350" dirty="0">
                <a:solidFill>
                  <a:srgbClr val="000099"/>
                </a:solidFill>
              </a:rPr>
              <a:t>Network/subnet</a:t>
            </a:r>
          </a:p>
          <a:p>
            <a:pPr algn="ctr"/>
            <a:r>
              <a:rPr lang="en-US" altLang="en-US" sz="1350" dirty="0">
                <a:solidFill>
                  <a:srgbClr val="000099"/>
                </a:solidFill>
              </a:rPr>
              <a:t>part</a:t>
            </a:r>
          </a:p>
        </p:txBody>
      </p:sp>
      <p:sp>
        <p:nvSpPr>
          <p:cNvPr id="86022" name="Text Box 7">
            <a:extLst>
              <a:ext uri="{FF2B5EF4-FFF2-40B4-BE49-F238E27FC236}">
                <a16:creationId xmlns:a16="http://schemas.microsoft.com/office/drawing/2014/main" id="{5F0B1607-3003-4247-8A0E-4F718451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539" y="3765948"/>
            <a:ext cx="5116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350"/>
              <a:t>host</a:t>
            </a:r>
          </a:p>
          <a:p>
            <a:pPr algn="ctr"/>
            <a:r>
              <a:rPr lang="en-US" altLang="en-US" sz="1350"/>
              <a:t>part</a:t>
            </a:r>
          </a:p>
        </p:txBody>
      </p:sp>
      <p:sp>
        <p:nvSpPr>
          <p:cNvPr id="86023" name="Line 8">
            <a:extLst>
              <a:ext uri="{FF2B5EF4-FFF2-40B4-BE49-F238E27FC236}">
                <a16:creationId xmlns:a16="http://schemas.microsoft.com/office/drawing/2014/main" id="{35A48E80-4B75-894B-9895-44E17868C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423" y="4025504"/>
            <a:ext cx="1215628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4" name="Line 11">
            <a:extLst>
              <a:ext uri="{FF2B5EF4-FFF2-40B4-BE49-F238E27FC236}">
                <a16:creationId xmlns:a16="http://schemas.microsoft.com/office/drawing/2014/main" id="{EE0B70B5-A1DC-5948-B201-C623F6B3F7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0541" y="4017169"/>
            <a:ext cx="4464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5" name="Text Box 12">
            <a:extLst>
              <a:ext uri="{FF2B5EF4-FFF2-40B4-BE49-F238E27FC236}">
                <a16:creationId xmlns:a16="http://schemas.microsoft.com/office/drawing/2014/main" id="{8E043C62-7820-6C42-B66B-AF8AAD0AC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545" y="4641056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/>
              <a:t>200.23.16.0/</a:t>
            </a:r>
            <a:r>
              <a:rPr lang="en-US" altLang="en-US" sz="1800" dirty="0">
                <a:solidFill>
                  <a:srgbClr val="C00000"/>
                </a:solidFill>
              </a:rPr>
              <a:t>23</a:t>
            </a:r>
            <a:endParaRPr lang="en-US" altLang="en-US" sz="1350" dirty="0">
              <a:solidFill>
                <a:srgbClr val="C00000"/>
              </a:solidFill>
            </a:endParaRPr>
          </a:p>
        </p:txBody>
      </p:sp>
      <p:sp>
        <p:nvSpPr>
          <p:cNvPr id="86026" name="Line 14">
            <a:extLst>
              <a:ext uri="{FF2B5EF4-FFF2-40B4-BE49-F238E27FC236}">
                <a16:creationId xmlns:a16="http://schemas.microsoft.com/office/drawing/2014/main" id="{C8B155E3-84DD-1340-A3DC-8D8D420661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8370" y="4018360"/>
            <a:ext cx="1078706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27" name="Line 15">
            <a:extLst>
              <a:ext uri="{FF2B5EF4-FFF2-40B4-BE49-F238E27FC236}">
                <a16:creationId xmlns:a16="http://schemas.microsoft.com/office/drawing/2014/main" id="{7CAB2A4F-6293-4244-97B3-E81B18F71D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2816" y="4026694"/>
            <a:ext cx="48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28" name="Slide Number Placeholder 5">
            <a:extLst>
              <a:ext uri="{FF2B5EF4-FFF2-40B4-BE49-F238E27FC236}">
                <a16:creationId xmlns:a16="http://schemas.microsoft.com/office/drawing/2014/main" id="{2C77F10B-FBAB-3A44-A547-4B80C32D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5461" y="5713810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C09C7D9E-3754-7F42-A7AB-DD91B7A1E09C}" type="slidenum">
              <a:rPr lang="en-US" altLang="en-US" sz="900">
                <a:latin typeface="Tahoma" panose="020B0604030504040204" pitchFamily="34" charset="0"/>
              </a:rPr>
              <a:pPr/>
              <a:t>64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86029" name="Footer Placeholder 2">
            <a:extLst>
              <a:ext uri="{FF2B5EF4-FFF2-40B4-BE49-F238E27FC236}">
                <a16:creationId xmlns:a16="http://schemas.microsoft.com/office/drawing/2014/main" id="{D41F3402-B2D8-6244-80FB-216E7A263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924550" y="5713810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4BD660-D18E-F745-ABFA-FC57E48ADB68}"/>
              </a:ext>
            </a:extLst>
          </p:cNvPr>
          <p:cNvCxnSpPr/>
          <p:nvPr/>
        </p:nvCxnSpPr>
        <p:spPr bwMode="auto">
          <a:xfrm>
            <a:off x="5353050" y="3897581"/>
            <a:ext cx="0" cy="7535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C50BAA-AFA0-2D4C-BF30-0D3219A7F8DC}"/>
              </a:ext>
            </a:extLst>
          </p:cNvPr>
          <p:cNvCxnSpPr>
            <a:cxnSpLocks/>
          </p:cNvCxnSpPr>
          <p:nvPr/>
        </p:nvCxnSpPr>
        <p:spPr bwMode="auto">
          <a:xfrm>
            <a:off x="4505179" y="2070589"/>
            <a:ext cx="759655" cy="1835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8994F-E4B8-BF48-907B-7BDFF80C7852}"/>
              </a:ext>
            </a:extLst>
          </p:cNvPr>
          <p:cNvCxnSpPr/>
          <p:nvPr/>
        </p:nvCxnSpPr>
        <p:spPr bwMode="auto">
          <a:xfrm>
            <a:off x="4916659" y="4138539"/>
            <a:ext cx="74910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ash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06135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546315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Example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915400" cy="4267200"/>
          </a:xfrm>
        </p:spPr>
        <p:txBody>
          <a:bodyPr/>
          <a:lstStyle/>
          <a:p>
            <a:pPr marL="0" indent="0">
              <a:buNone/>
              <a:tabLst>
                <a:tab pos="1828800" algn="l"/>
                <a:tab pos="5661025" algn="l"/>
              </a:tabLst>
            </a:pPr>
            <a:endParaRPr lang="en-US" altLang="en-US" dirty="0">
              <a:ea typeface="ＭＳ Ｐゴシック" charset="-128"/>
            </a:endParaRPr>
          </a:p>
          <a:p>
            <a:pPr>
              <a:tabLst>
                <a:tab pos="1828800" algn="l"/>
                <a:tab pos="5661025" algn="l"/>
              </a:tabLst>
            </a:pPr>
            <a:r>
              <a:rPr lang="en-US" altLang="en-US" sz="3600" dirty="0"/>
              <a:t>assume that a site requires an IP network domain that can support 1000 IP host addresses</a:t>
            </a:r>
          </a:p>
          <a:p>
            <a:pPr>
              <a:tabLst>
                <a:tab pos="1828800" algn="l"/>
                <a:tab pos="5661025" algn="l"/>
              </a:tabLst>
            </a:pPr>
            <a:r>
              <a:rPr lang="en-US" altLang="en-US" sz="3600" dirty="0"/>
              <a:t>with CIDR, the network is assigned a continuous block of:</a:t>
            </a:r>
          </a:p>
          <a:p>
            <a:pPr lvl="1">
              <a:tabLst>
                <a:tab pos="1828800" algn="l"/>
                <a:tab pos="5661025" algn="l"/>
              </a:tabLst>
            </a:pPr>
            <a:r>
              <a:rPr lang="en-US" altLang="en-US" sz="3200" dirty="0"/>
              <a:t> 1024 = 2</a:t>
            </a:r>
            <a:r>
              <a:rPr lang="en-US" altLang="en-US" sz="3200" baseline="30000" dirty="0"/>
              <a:t>10</a:t>
            </a:r>
            <a:r>
              <a:rPr lang="en-US" altLang="en-US" sz="3200" dirty="0"/>
              <a:t> (&gt;1000) addresses </a:t>
            </a:r>
          </a:p>
          <a:p>
            <a:pPr lvl="1">
              <a:tabLst>
                <a:tab pos="1828800" algn="l"/>
                <a:tab pos="5661025" algn="l"/>
              </a:tabLst>
            </a:pPr>
            <a:r>
              <a:rPr lang="en-US" altLang="en-US" sz="3200" dirty="0"/>
              <a:t>with a 32-10 = 22-bit long prefix</a:t>
            </a:r>
            <a:r>
              <a:rPr lang="en-US" altLang="en-US" sz="2000" dirty="0"/>
              <a:t>	</a:t>
            </a:r>
            <a:endParaRPr lang="en-US" altLang="en-US" sz="1200" dirty="0"/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8ACEB2CF-0124-824D-91A5-18B3D6E63FD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5" y="867906"/>
            <a:ext cx="3611104" cy="18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46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92146" cy="670302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CIDR:  prefix value vs. host space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>
                <a:ea typeface="ＭＳ Ｐゴシック" charset="-128"/>
              </a:rPr>
              <a:t>	</a:t>
            </a:r>
            <a:r>
              <a:rPr lang="en-US" altLang="en-US" sz="1800" b="1">
                <a:solidFill>
                  <a:schemeClr val="accent2"/>
                </a:solidFill>
                <a:ea typeface="ＭＳ Ｐゴシック" charset="-128"/>
              </a:rPr>
              <a:t>CIDR Block Prefix                # of Host Addresses</a:t>
            </a:r>
            <a:endParaRPr lang="en-US" altLang="en-US" sz="1600" b="1">
              <a:ea typeface="ＭＳ Ｐゴシック" charset="-128"/>
            </a:endParaRP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/27	32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/26	64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/25	128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/24	256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/23	512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/22	1,024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/21	2,048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/20	4,096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/19	8,192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/18	16,384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/17	32,768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/16	65,536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/15	131,072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/14	262,144 hosts</a:t>
            </a:r>
          </a:p>
          <a:p>
            <a:pPr>
              <a:buFontTx/>
              <a:buNone/>
              <a:tabLst>
                <a:tab pos="4800600" algn="r"/>
                <a:tab pos="5661025" algn="l"/>
              </a:tabLst>
            </a:pPr>
            <a:r>
              <a:rPr lang="en-US" altLang="en-US" sz="1600" b="1">
                <a:ea typeface="ＭＳ Ｐゴシック" charset="-128"/>
              </a:rPr>
              <a:t>                  /13	524,288 hosts</a:t>
            </a:r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0F91E6B6-5FF7-1141-B048-1AC9110376D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836908"/>
            <a:ext cx="7640664" cy="2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326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40935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CIDR and Address assignments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899" y="1028339"/>
            <a:ext cx="8265492" cy="544765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ea typeface="ＭＳ Ｐゴシック" charset="-128"/>
              </a:rPr>
              <a:t>Backbone ISPs obtain large blocks of IP address space and then reallocate portions of their address blocks to their customers.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ea typeface="ＭＳ Ｐゴシック" charset="-128"/>
              </a:rPr>
              <a:t>example:</a:t>
            </a:r>
            <a:r>
              <a:rPr lang="en-US" altLang="en-US" dirty="0">
                <a:ea typeface="ＭＳ Ｐゴシック" charset="-128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assume that an ISP owns the address block </a:t>
            </a:r>
            <a:r>
              <a:rPr lang="en-US" altLang="en-US" dirty="0">
                <a:solidFill>
                  <a:schemeClr val="accent2"/>
                </a:solidFill>
                <a:ea typeface="ＭＳ Ｐゴシック" charset="-128"/>
              </a:rPr>
              <a:t>206.0.64.0/18</a:t>
            </a:r>
          </a:p>
          <a:p>
            <a:pPr lvl="1">
              <a:lnSpc>
                <a:spcPct val="90000"/>
              </a:lnSpc>
            </a:pPr>
            <a:r>
              <a:rPr lang="en-US" altLang="en-US" u="sng" dirty="0">
                <a:solidFill>
                  <a:srgbClr val="C00000"/>
                </a:solidFill>
                <a:ea typeface="ＭＳ Ｐゴシック" charset="-128"/>
              </a:rPr>
              <a:t>206.0.01</a:t>
            </a:r>
            <a:r>
              <a:rPr lang="en-US" altLang="en-US" dirty="0">
                <a:ea typeface="ＭＳ Ｐゴシック" charset="-128"/>
              </a:rPr>
              <a:t>000000.0/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18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32-18 = 14 represents 2</a:t>
            </a:r>
            <a:r>
              <a:rPr lang="en-US" altLang="en-US" baseline="30000" dirty="0">
                <a:ea typeface="ＭＳ Ｐゴシック" charset="-128"/>
              </a:rPr>
              <a:t>32-18</a:t>
            </a:r>
            <a:r>
              <a:rPr lang="en-US" altLang="en-US" dirty="0">
                <a:ea typeface="ＭＳ Ｐゴシック" charset="-128"/>
              </a:rPr>
              <a:t>=2</a:t>
            </a:r>
            <a:r>
              <a:rPr lang="en-US" altLang="en-US" baseline="30000" dirty="0">
                <a:ea typeface="ＭＳ Ｐゴシック" charset="-128"/>
              </a:rPr>
              <a:t>14</a:t>
            </a:r>
            <a:r>
              <a:rPr lang="en-US" altLang="en-US" dirty="0">
                <a:ea typeface="ＭＳ Ｐゴシック" charset="-128"/>
              </a:rPr>
              <a:t> IP host addresses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suppose a client requires 800 host addresses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512=2</a:t>
            </a:r>
            <a:r>
              <a:rPr lang="en-US" altLang="en-US" baseline="30000" dirty="0"/>
              <a:t>9</a:t>
            </a:r>
            <a:r>
              <a:rPr lang="en-US" altLang="en-US" dirty="0"/>
              <a:t>&lt;</a:t>
            </a:r>
            <a:r>
              <a:rPr lang="en-US" altLang="en-US" dirty="0">
                <a:solidFill>
                  <a:srgbClr val="C00000"/>
                </a:solidFill>
              </a:rPr>
              <a:t>800</a:t>
            </a:r>
            <a:r>
              <a:rPr lang="en-US" altLang="en-US" dirty="0"/>
              <a:t>&lt;1024=</a:t>
            </a:r>
            <a:r>
              <a:rPr lang="en-US" altLang="en-US" dirty="0">
                <a:solidFill>
                  <a:srgbClr val="C00000"/>
                </a:solidFill>
              </a:rPr>
              <a:t>2</a:t>
            </a:r>
            <a:r>
              <a:rPr lang="en-US" altLang="en-US" baseline="30000" dirty="0">
                <a:solidFill>
                  <a:srgbClr val="C00000"/>
                </a:solidFill>
              </a:rPr>
              <a:t>10</a:t>
            </a:r>
            <a:r>
              <a:rPr lang="en-US" altLang="en-US" dirty="0"/>
              <a:t> -&gt; 32-</a:t>
            </a:r>
            <a:r>
              <a:rPr lang="en-US" altLang="en-US" dirty="0">
                <a:solidFill>
                  <a:srgbClr val="C00000"/>
                </a:solidFill>
              </a:rPr>
              <a:t>10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= 22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assign a /22 block – </a:t>
            </a:r>
            <a:r>
              <a:rPr lang="en-US" altLang="en-US" u="sng" dirty="0"/>
              <a:t>206.0.01</a:t>
            </a:r>
            <a:r>
              <a:rPr lang="en-US" altLang="en-US" u="sng" dirty="0">
                <a:solidFill>
                  <a:srgbClr val="C00000"/>
                </a:solidFill>
              </a:rPr>
              <a:t>????</a:t>
            </a:r>
            <a:r>
              <a:rPr lang="en-US" altLang="en-US" dirty="0" err="1"/>
              <a:t>xx.xxxxxxxx</a:t>
            </a:r>
            <a:r>
              <a:rPr lang="en-US" altLang="en-US" dirty="0"/>
              <a:t>/22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u="sng" dirty="0"/>
              <a:t>206.0.01</a:t>
            </a:r>
            <a:r>
              <a:rPr lang="en-US" altLang="en-US" u="sng" dirty="0">
                <a:solidFill>
                  <a:srgbClr val="C00000"/>
                </a:solidFill>
              </a:rPr>
              <a:t>0001</a:t>
            </a:r>
            <a:r>
              <a:rPr lang="en-US" altLang="en-US" dirty="0"/>
              <a:t>xx.xxxxxxxx -&gt; 206.0.68.0/</a:t>
            </a:r>
            <a:r>
              <a:rPr lang="en-US" altLang="en-US" dirty="0">
                <a:solidFill>
                  <a:srgbClr val="C00000"/>
                </a:solidFill>
              </a:rPr>
              <a:t>22</a:t>
            </a:r>
            <a:r>
              <a:rPr lang="en-US" altLang="en-US" dirty="0"/>
              <a:t> allocates a block of 1,024 (2</a:t>
            </a:r>
            <a:r>
              <a:rPr lang="en-US" altLang="en-US" baseline="30000" dirty="0"/>
              <a:t>10</a:t>
            </a:r>
            <a:r>
              <a:rPr lang="en-US" altLang="en-US" dirty="0"/>
              <a:t>) IP addresses to client</a:t>
            </a:r>
            <a:endParaRPr lang="en-US" altLang="en-US" sz="2800" dirty="0"/>
          </a:p>
        </p:txBody>
      </p:sp>
      <p:pic>
        <p:nvPicPr>
          <p:cNvPr id="4" name="Picture 99" descr="underline_base">
            <a:extLst>
              <a:ext uri="{FF2B5EF4-FFF2-40B4-BE49-F238E27FC236}">
                <a16:creationId xmlns:a16="http://schemas.microsoft.com/office/drawing/2014/main" id="{D9BAC37C-ACEC-C34C-AC06-14A4B337398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9" y="775432"/>
            <a:ext cx="7446785" cy="21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204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Line 2"/>
          <p:cNvSpPr>
            <a:spLocks noChangeShapeType="1"/>
          </p:cNvSpPr>
          <p:nvPr/>
        </p:nvSpPr>
        <p:spPr bwMode="auto">
          <a:xfrm flipV="1">
            <a:off x="1981200" y="29718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Line 3"/>
          <p:cNvSpPr>
            <a:spLocks noChangeShapeType="1"/>
          </p:cNvSpPr>
          <p:nvPr/>
        </p:nvSpPr>
        <p:spPr bwMode="auto">
          <a:xfrm flipV="1">
            <a:off x="5562600" y="20574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Line 4"/>
          <p:cNvSpPr>
            <a:spLocks noChangeShapeType="1"/>
          </p:cNvSpPr>
          <p:nvPr/>
        </p:nvSpPr>
        <p:spPr bwMode="auto">
          <a:xfrm>
            <a:off x="5715000" y="3505200"/>
            <a:ext cx="15240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5"/>
          <p:cNvSpPr>
            <a:spLocks noChangeShapeType="1"/>
          </p:cNvSpPr>
          <p:nvPr/>
        </p:nvSpPr>
        <p:spPr bwMode="auto">
          <a:xfrm>
            <a:off x="7086600" y="4343400"/>
            <a:ext cx="3810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6"/>
          <p:cNvSpPr>
            <a:spLocks noChangeShapeType="1"/>
          </p:cNvSpPr>
          <p:nvPr/>
        </p:nvSpPr>
        <p:spPr bwMode="auto">
          <a:xfrm flipH="1">
            <a:off x="5181600" y="4343400"/>
            <a:ext cx="182880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Rectangle 7"/>
          <p:cNvSpPr>
            <a:spLocks noGrp="1" noChangeArrowheads="1"/>
          </p:cNvSpPr>
          <p:nvPr>
            <p:ph type="title"/>
          </p:nvPr>
        </p:nvSpPr>
        <p:spPr>
          <a:xfrm>
            <a:off x="300925" y="120112"/>
            <a:ext cx="8672594" cy="670302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Example CIDR Address Assignment</a:t>
            </a:r>
          </a:p>
        </p:txBody>
      </p:sp>
      <p:grpSp>
        <p:nvGrpSpPr>
          <p:cNvPr id="50183" name="Group 8"/>
          <p:cNvGrpSpPr>
            <a:grpSpLocks/>
          </p:cNvGrpSpPr>
          <p:nvPr/>
        </p:nvGrpSpPr>
        <p:grpSpPr bwMode="auto">
          <a:xfrm flipV="1">
            <a:off x="-1066800" y="1676400"/>
            <a:ext cx="3657600" cy="4724400"/>
            <a:chOff x="1344" y="1441"/>
            <a:chExt cx="2691" cy="1439"/>
          </a:xfrm>
        </p:grpSpPr>
        <p:sp>
          <p:nvSpPr>
            <p:cNvPr id="50238" name="Rectangle 9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239" name="Arc 10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0" name="Arc 11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1" name="Arc 12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2" name="Arc 13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3" name="Arc 14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4" name="Arc 15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45" name="Rectangle 16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50184" name="Group 17"/>
          <p:cNvGrpSpPr>
            <a:grpSpLocks/>
          </p:cNvGrpSpPr>
          <p:nvPr/>
        </p:nvGrpSpPr>
        <p:grpSpPr bwMode="auto">
          <a:xfrm flipV="1">
            <a:off x="3352800" y="1600200"/>
            <a:ext cx="3200400" cy="2362200"/>
            <a:chOff x="1344" y="1441"/>
            <a:chExt cx="2691" cy="1439"/>
          </a:xfrm>
        </p:grpSpPr>
        <p:sp>
          <p:nvSpPr>
            <p:cNvPr id="50230" name="Rectangle 18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231" name="Arc 19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2" name="Arc 20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3" name="Arc 21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4" name="Arc 22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5" name="Arc 23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6" name="Arc 24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37" name="Rectangle 25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0185" name="Rectangle 26"/>
          <p:cNvSpPr>
            <a:spLocks noChangeArrowheads="1"/>
          </p:cNvSpPr>
          <p:nvPr/>
        </p:nvSpPr>
        <p:spPr bwMode="auto">
          <a:xfrm>
            <a:off x="3810000" y="2667000"/>
            <a:ext cx="1752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206.0.64.0/18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204.188.0.0/15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209.88.232.0/21</a:t>
            </a:r>
            <a:endParaRPr lang="en-US" altLang="en-US" sz="2000" dirty="0">
              <a:solidFill>
                <a:schemeClr val="accent2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50186" name="Text Box 27"/>
          <p:cNvSpPr txBox="1">
            <a:spLocks noChangeArrowheads="1"/>
          </p:cNvSpPr>
          <p:nvPr/>
        </p:nvSpPr>
        <p:spPr bwMode="auto">
          <a:xfrm>
            <a:off x="228600" y="327660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/>
              <a:t>Internet Backbone</a:t>
            </a:r>
          </a:p>
        </p:txBody>
      </p:sp>
      <p:sp>
        <p:nvSpPr>
          <p:cNvPr id="50187" name="Text Box 28"/>
          <p:cNvSpPr txBox="1">
            <a:spLocks noChangeArrowheads="1"/>
          </p:cNvSpPr>
          <p:nvPr/>
        </p:nvSpPr>
        <p:spPr bwMode="auto">
          <a:xfrm>
            <a:off x="3810000" y="2209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ISP K </a:t>
            </a:r>
            <a:r>
              <a:rPr lang="en-US" altLang="en-US" sz="2000" dirty="0"/>
              <a:t>owns:</a:t>
            </a:r>
            <a:endParaRPr lang="en-US" altLang="en-US" dirty="0"/>
          </a:p>
        </p:txBody>
      </p:sp>
      <p:grpSp>
        <p:nvGrpSpPr>
          <p:cNvPr id="50188" name="Group 29"/>
          <p:cNvGrpSpPr>
            <a:grpSpLocks/>
          </p:cNvGrpSpPr>
          <p:nvPr/>
        </p:nvGrpSpPr>
        <p:grpSpPr bwMode="auto">
          <a:xfrm rot="16200000" flipV="1">
            <a:off x="7048500" y="952500"/>
            <a:ext cx="1257300" cy="2400300"/>
            <a:chOff x="1344" y="1441"/>
            <a:chExt cx="2691" cy="1439"/>
          </a:xfrm>
        </p:grpSpPr>
        <p:sp>
          <p:nvSpPr>
            <p:cNvPr id="50222" name="Rectangle 3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223" name="Arc 3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4" name="Arc 3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5" name="Arc 3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6" name="Arc 3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7" name="Arc 3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8" name="Arc 3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9" name="Rectangle 3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0189" name="Text Box 38"/>
          <p:cNvSpPr txBox="1">
            <a:spLocks noChangeArrowheads="1"/>
          </p:cNvSpPr>
          <p:nvPr/>
        </p:nvSpPr>
        <p:spPr bwMode="auto">
          <a:xfrm>
            <a:off x="6781800" y="1828800"/>
            <a:ext cx="1828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 dirty="0"/>
              <a:t>Company X :</a:t>
            </a:r>
            <a:endParaRPr lang="en-US" altLang="en-US" sz="2000" b="1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  206.0.68.0/22</a:t>
            </a:r>
            <a:endParaRPr lang="en-US" altLang="en-US" dirty="0"/>
          </a:p>
        </p:txBody>
      </p:sp>
      <p:grpSp>
        <p:nvGrpSpPr>
          <p:cNvPr id="50190" name="Group 39"/>
          <p:cNvGrpSpPr>
            <a:grpSpLocks/>
          </p:cNvGrpSpPr>
          <p:nvPr/>
        </p:nvGrpSpPr>
        <p:grpSpPr bwMode="auto">
          <a:xfrm rot="16200000" flipV="1">
            <a:off x="7124700" y="2781300"/>
            <a:ext cx="1257300" cy="2400300"/>
            <a:chOff x="1344" y="1441"/>
            <a:chExt cx="2691" cy="1439"/>
          </a:xfrm>
        </p:grpSpPr>
        <p:sp>
          <p:nvSpPr>
            <p:cNvPr id="50214" name="Rectangle 4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215" name="Arc 4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6" name="Arc 4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7" name="Arc 4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8" name="Arc 4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9" name="Arc 4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0" name="Arc 4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21" name="Rectangle 4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0191" name="Text Box 48"/>
          <p:cNvSpPr txBox="1">
            <a:spLocks noChangeArrowheads="1"/>
          </p:cNvSpPr>
          <p:nvPr/>
        </p:nvSpPr>
        <p:spPr bwMode="auto">
          <a:xfrm>
            <a:off x="6934200" y="3733800"/>
            <a:ext cx="18288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/>
              <a:t>ISP y 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 209.88.237.0/24</a:t>
            </a:r>
          </a:p>
        </p:txBody>
      </p:sp>
      <p:grpSp>
        <p:nvGrpSpPr>
          <p:cNvPr id="50192" name="Group 49"/>
          <p:cNvGrpSpPr>
            <a:grpSpLocks/>
          </p:cNvGrpSpPr>
          <p:nvPr/>
        </p:nvGrpSpPr>
        <p:grpSpPr bwMode="auto">
          <a:xfrm flipH="1" flipV="1">
            <a:off x="3657600" y="5257800"/>
            <a:ext cx="2286000" cy="1371600"/>
            <a:chOff x="1344" y="1441"/>
            <a:chExt cx="2691" cy="1439"/>
          </a:xfrm>
        </p:grpSpPr>
        <p:sp>
          <p:nvSpPr>
            <p:cNvPr id="50206" name="Rectangle 5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207" name="Arc 5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8" name="Arc 5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9" name="Arc 5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0" name="Arc 5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1" name="Arc 5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2" name="Arc 5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13" name="Rectangle 5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0193" name="Text Box 58"/>
          <p:cNvSpPr txBox="1">
            <a:spLocks noChangeArrowheads="1"/>
          </p:cNvSpPr>
          <p:nvPr/>
        </p:nvSpPr>
        <p:spPr bwMode="auto">
          <a:xfrm>
            <a:off x="3810000" y="56388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 dirty="0"/>
              <a:t>Organization z1 :</a:t>
            </a:r>
            <a:endParaRPr lang="en-US" altLang="en-US" sz="2000" b="1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 209.88.237.192/26</a:t>
            </a:r>
          </a:p>
        </p:txBody>
      </p:sp>
      <p:grpSp>
        <p:nvGrpSpPr>
          <p:cNvPr id="50194" name="Group 59"/>
          <p:cNvGrpSpPr>
            <a:grpSpLocks/>
          </p:cNvGrpSpPr>
          <p:nvPr/>
        </p:nvGrpSpPr>
        <p:grpSpPr bwMode="auto">
          <a:xfrm flipH="1" flipV="1">
            <a:off x="6248400" y="5334000"/>
            <a:ext cx="2286000" cy="1371600"/>
            <a:chOff x="1344" y="1441"/>
            <a:chExt cx="2691" cy="1439"/>
          </a:xfrm>
        </p:grpSpPr>
        <p:sp>
          <p:nvSpPr>
            <p:cNvPr id="50198" name="Rectangle 6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0199" name="Arc 6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0" name="Arc 6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1" name="Arc 6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2" name="Arc 6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3" name="Arc 6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4" name="Arc 6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205" name="Rectangle 6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0195" name="Text Box 68"/>
          <p:cNvSpPr txBox="1">
            <a:spLocks noChangeArrowheads="1"/>
          </p:cNvSpPr>
          <p:nvPr/>
        </p:nvSpPr>
        <p:spPr bwMode="auto">
          <a:xfrm>
            <a:off x="6400800" y="57150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 dirty="0"/>
              <a:t>Organization z2 :</a:t>
            </a:r>
            <a:endParaRPr lang="en-US" altLang="en-US" sz="2000" b="1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accent2"/>
                </a:solidFill>
              </a:rPr>
              <a:t> 209.88.237.0/26</a:t>
            </a:r>
          </a:p>
        </p:txBody>
      </p:sp>
      <p:cxnSp>
        <p:nvCxnSpPr>
          <p:cNvPr id="50196" name="Straight Arrow Connector 2"/>
          <p:cNvCxnSpPr>
            <a:cxnSpLocks noChangeShapeType="1"/>
          </p:cNvCxnSpPr>
          <p:nvPr/>
        </p:nvCxnSpPr>
        <p:spPr bwMode="auto">
          <a:xfrm flipV="1">
            <a:off x="5180013" y="2422291"/>
            <a:ext cx="1745108" cy="3590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7" name="Straight Arrow Connector 4"/>
          <p:cNvCxnSpPr>
            <a:cxnSpLocks noChangeShapeType="1"/>
          </p:cNvCxnSpPr>
          <p:nvPr/>
        </p:nvCxnSpPr>
        <p:spPr bwMode="auto">
          <a:xfrm>
            <a:off x="5399088" y="3276600"/>
            <a:ext cx="1554162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" name="Picture 99" descr="underline_base">
            <a:extLst>
              <a:ext uri="{FF2B5EF4-FFF2-40B4-BE49-F238E27FC236}">
                <a16:creationId xmlns:a16="http://schemas.microsoft.com/office/drawing/2014/main" id="{BCD3D78D-3957-8E4F-B1DA-77B2B1E22C3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9" y="836909"/>
            <a:ext cx="8400082" cy="2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D4C26C16-E538-2142-8129-608CAD9B6E0A}"/>
              </a:ext>
            </a:extLst>
          </p:cNvPr>
          <p:cNvSpPr/>
          <p:nvPr/>
        </p:nvSpPr>
        <p:spPr bwMode="auto">
          <a:xfrm rot="20755238">
            <a:off x="2573710" y="2903764"/>
            <a:ext cx="834648" cy="52757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619EC1-513B-BA46-93BE-102EFFAB0641}"/>
              </a:ext>
            </a:extLst>
          </p:cNvPr>
          <p:cNvCxnSpPr/>
          <p:nvPr/>
        </p:nvCxnSpPr>
        <p:spPr bwMode="auto">
          <a:xfrm flipH="1">
            <a:off x="5517577" y="4453113"/>
            <a:ext cx="1022541" cy="6824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5E5BD7-622D-2344-85DB-7FA9DF69655F}"/>
              </a:ext>
            </a:extLst>
          </p:cNvPr>
          <p:cNvCxnSpPr/>
          <p:nvPr/>
        </p:nvCxnSpPr>
        <p:spPr bwMode="auto">
          <a:xfrm>
            <a:off x="7341610" y="4649852"/>
            <a:ext cx="212409" cy="646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15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Line 2"/>
          <p:cNvSpPr>
            <a:spLocks noChangeShapeType="1"/>
          </p:cNvSpPr>
          <p:nvPr/>
        </p:nvSpPr>
        <p:spPr bwMode="auto">
          <a:xfrm flipV="1">
            <a:off x="1981200" y="29718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Line 3"/>
          <p:cNvSpPr>
            <a:spLocks noChangeShapeType="1"/>
          </p:cNvSpPr>
          <p:nvPr/>
        </p:nvSpPr>
        <p:spPr bwMode="auto">
          <a:xfrm flipV="1">
            <a:off x="5562600" y="20574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Line 4"/>
          <p:cNvSpPr>
            <a:spLocks noChangeShapeType="1"/>
          </p:cNvSpPr>
          <p:nvPr/>
        </p:nvSpPr>
        <p:spPr bwMode="auto">
          <a:xfrm>
            <a:off x="5715000" y="3505200"/>
            <a:ext cx="15240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Line 5"/>
          <p:cNvSpPr>
            <a:spLocks noChangeShapeType="1"/>
          </p:cNvSpPr>
          <p:nvPr/>
        </p:nvSpPr>
        <p:spPr bwMode="auto">
          <a:xfrm>
            <a:off x="7086600" y="4343400"/>
            <a:ext cx="3810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Line 6"/>
          <p:cNvSpPr>
            <a:spLocks noChangeShapeType="1"/>
          </p:cNvSpPr>
          <p:nvPr/>
        </p:nvSpPr>
        <p:spPr bwMode="auto">
          <a:xfrm flipH="1">
            <a:off x="5181600" y="4343400"/>
            <a:ext cx="182880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07" name="Group 8"/>
          <p:cNvGrpSpPr>
            <a:grpSpLocks/>
          </p:cNvGrpSpPr>
          <p:nvPr/>
        </p:nvGrpSpPr>
        <p:grpSpPr bwMode="auto">
          <a:xfrm flipV="1">
            <a:off x="152400" y="2362200"/>
            <a:ext cx="2590800" cy="4038600"/>
            <a:chOff x="1344" y="1441"/>
            <a:chExt cx="2691" cy="1439"/>
          </a:xfrm>
        </p:grpSpPr>
        <p:sp>
          <p:nvSpPr>
            <p:cNvPr id="51265" name="Rectangle 9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66" name="Arc 10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7" name="Arc 11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8" name="Arc 12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9" name="Arc 13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70" name="Arc 14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71" name="Arc 15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72" name="Rectangle 16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grpSp>
        <p:nvGrpSpPr>
          <p:cNvPr id="51208" name="Group 17"/>
          <p:cNvGrpSpPr>
            <a:grpSpLocks/>
          </p:cNvGrpSpPr>
          <p:nvPr/>
        </p:nvGrpSpPr>
        <p:grpSpPr bwMode="auto">
          <a:xfrm flipV="1">
            <a:off x="3324224" y="1600202"/>
            <a:ext cx="3200399" cy="2362199"/>
            <a:chOff x="1344" y="1441"/>
            <a:chExt cx="2691" cy="1439"/>
          </a:xfrm>
        </p:grpSpPr>
        <p:sp>
          <p:nvSpPr>
            <p:cNvPr id="51257" name="Rectangle 18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58" name="Arc 19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9" name="Arc 20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0" name="Arc 21"/>
            <p:cNvSpPr>
              <a:spLocks/>
            </p:cNvSpPr>
            <p:nvPr/>
          </p:nvSpPr>
          <p:spPr bwMode="auto">
            <a:xfrm rot="162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1" name="Arc 22"/>
            <p:cNvSpPr>
              <a:spLocks/>
            </p:cNvSpPr>
            <p:nvPr/>
          </p:nvSpPr>
          <p:spPr bwMode="auto">
            <a:xfrm rot="12611021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2" name="Arc 23"/>
            <p:cNvSpPr>
              <a:spLocks/>
            </p:cNvSpPr>
            <p:nvPr/>
          </p:nvSpPr>
          <p:spPr bwMode="auto">
            <a:xfrm rot="11016758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3" name="Arc 24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64" name="Rectangle 25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1209" name="Rectangle 26"/>
          <p:cNvSpPr>
            <a:spLocks noChangeArrowheads="1"/>
          </p:cNvSpPr>
          <p:nvPr/>
        </p:nvSpPr>
        <p:spPr bwMode="auto">
          <a:xfrm>
            <a:off x="3810000" y="2667000"/>
            <a:ext cx="1752600" cy="1138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206.0.64.0/18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204.188.0.0/15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209.88.232.0/21</a:t>
            </a:r>
            <a:endParaRPr lang="en-US" altLang="en-US" sz="2000">
              <a:solidFill>
                <a:srgbClr val="FF0000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51210" name="Text Box 27"/>
          <p:cNvSpPr txBox="1">
            <a:spLocks noChangeArrowheads="1"/>
          </p:cNvSpPr>
          <p:nvPr/>
        </p:nvSpPr>
        <p:spPr bwMode="auto">
          <a:xfrm>
            <a:off x="228600" y="327660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Internet Backbone</a:t>
            </a:r>
          </a:p>
        </p:txBody>
      </p:sp>
      <p:sp>
        <p:nvSpPr>
          <p:cNvPr id="51211" name="Text Box 28"/>
          <p:cNvSpPr txBox="1">
            <a:spLocks noChangeArrowheads="1"/>
          </p:cNvSpPr>
          <p:nvPr/>
        </p:nvSpPr>
        <p:spPr bwMode="auto">
          <a:xfrm>
            <a:off x="3810000" y="2209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ISP K </a:t>
            </a:r>
            <a:r>
              <a:rPr lang="en-US" altLang="en-US" sz="2000"/>
              <a:t>owns:</a:t>
            </a:r>
            <a:endParaRPr lang="en-US" altLang="en-US"/>
          </a:p>
        </p:txBody>
      </p:sp>
      <p:grpSp>
        <p:nvGrpSpPr>
          <p:cNvPr id="51212" name="Group 29"/>
          <p:cNvGrpSpPr>
            <a:grpSpLocks/>
          </p:cNvGrpSpPr>
          <p:nvPr/>
        </p:nvGrpSpPr>
        <p:grpSpPr bwMode="auto">
          <a:xfrm rot="16200000" flipV="1">
            <a:off x="7048500" y="952500"/>
            <a:ext cx="1257300" cy="2400300"/>
            <a:chOff x="1344" y="1441"/>
            <a:chExt cx="2691" cy="1439"/>
          </a:xfrm>
        </p:grpSpPr>
        <p:sp>
          <p:nvSpPr>
            <p:cNvPr id="51249" name="Rectangle 3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50" name="Arc 3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1" name="Arc 3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2" name="Arc 3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3" name="Arc 3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4" name="Arc 3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5" name="Arc 3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56" name="Rectangle 3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1213" name="Text Box 38"/>
          <p:cNvSpPr txBox="1">
            <a:spLocks noChangeArrowheads="1"/>
          </p:cNvSpPr>
          <p:nvPr/>
        </p:nvSpPr>
        <p:spPr bwMode="auto">
          <a:xfrm>
            <a:off x="6781800" y="1828800"/>
            <a:ext cx="1828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/>
              <a:t>Company X :</a:t>
            </a:r>
            <a:endParaRPr lang="en-US" altLang="en-US" sz="2000" b="1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FF2B2C"/>
                </a:solidFill>
              </a:rPr>
              <a:t>  206.0.68.0/22</a:t>
            </a:r>
            <a:endParaRPr lang="en-US" altLang="en-US">
              <a:solidFill>
                <a:srgbClr val="FF2B2C"/>
              </a:solidFill>
            </a:endParaRPr>
          </a:p>
        </p:txBody>
      </p:sp>
      <p:grpSp>
        <p:nvGrpSpPr>
          <p:cNvPr id="51214" name="Group 39"/>
          <p:cNvGrpSpPr>
            <a:grpSpLocks/>
          </p:cNvGrpSpPr>
          <p:nvPr/>
        </p:nvGrpSpPr>
        <p:grpSpPr bwMode="auto">
          <a:xfrm rot="16200000" flipV="1">
            <a:off x="7124700" y="2781300"/>
            <a:ext cx="1257300" cy="2400300"/>
            <a:chOff x="1344" y="1441"/>
            <a:chExt cx="2691" cy="1439"/>
          </a:xfrm>
        </p:grpSpPr>
        <p:sp>
          <p:nvSpPr>
            <p:cNvPr id="51241" name="Rectangle 4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42" name="Arc 4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3" name="Arc 4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4" name="Arc 4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5" name="Arc 4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6" name="Arc 4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7" name="Arc 4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8" name="Rectangle 4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1215" name="Text Box 48"/>
          <p:cNvSpPr txBox="1">
            <a:spLocks noChangeArrowheads="1"/>
          </p:cNvSpPr>
          <p:nvPr/>
        </p:nvSpPr>
        <p:spPr bwMode="auto">
          <a:xfrm>
            <a:off x="6934200" y="3733800"/>
            <a:ext cx="18288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/>
              <a:t>ISP Y 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FF2B2C"/>
                </a:solidFill>
              </a:rPr>
              <a:t> 209.88.237.0/24</a:t>
            </a:r>
          </a:p>
        </p:txBody>
      </p:sp>
      <p:grpSp>
        <p:nvGrpSpPr>
          <p:cNvPr id="51216" name="Group 49"/>
          <p:cNvGrpSpPr>
            <a:grpSpLocks/>
          </p:cNvGrpSpPr>
          <p:nvPr/>
        </p:nvGrpSpPr>
        <p:grpSpPr bwMode="auto">
          <a:xfrm flipH="1" flipV="1">
            <a:off x="3657600" y="5257800"/>
            <a:ext cx="2286000" cy="1371600"/>
            <a:chOff x="1344" y="1441"/>
            <a:chExt cx="2691" cy="1439"/>
          </a:xfrm>
        </p:grpSpPr>
        <p:sp>
          <p:nvSpPr>
            <p:cNvPr id="51233" name="Rectangle 5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34" name="Arc 5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5" name="Arc 5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6" name="Arc 5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7" name="Arc 5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8" name="Arc 5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9" name="Arc 5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40" name="Rectangle 5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1217" name="Text Box 58"/>
          <p:cNvSpPr txBox="1">
            <a:spLocks noChangeArrowheads="1"/>
          </p:cNvSpPr>
          <p:nvPr/>
        </p:nvSpPr>
        <p:spPr bwMode="auto">
          <a:xfrm>
            <a:off x="3810000" y="56388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/>
              <a:t>Organization Z1 :</a:t>
            </a:r>
            <a:endParaRPr lang="en-US" altLang="en-US" sz="2000" b="1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</a:rPr>
              <a:t> </a:t>
            </a:r>
            <a:r>
              <a:rPr lang="en-US" altLang="en-US" sz="1600">
                <a:solidFill>
                  <a:srgbClr val="FF2B2C"/>
                </a:solidFill>
              </a:rPr>
              <a:t>209.88.237.192/26</a:t>
            </a:r>
          </a:p>
        </p:txBody>
      </p:sp>
      <p:grpSp>
        <p:nvGrpSpPr>
          <p:cNvPr id="51218" name="Group 59"/>
          <p:cNvGrpSpPr>
            <a:grpSpLocks/>
          </p:cNvGrpSpPr>
          <p:nvPr/>
        </p:nvGrpSpPr>
        <p:grpSpPr bwMode="auto">
          <a:xfrm flipH="1" flipV="1">
            <a:off x="6248400" y="5334000"/>
            <a:ext cx="2286000" cy="1371600"/>
            <a:chOff x="1344" y="1441"/>
            <a:chExt cx="2691" cy="1439"/>
          </a:xfrm>
        </p:grpSpPr>
        <p:sp>
          <p:nvSpPr>
            <p:cNvPr id="51225" name="Rectangle 60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  <p:sp>
          <p:nvSpPr>
            <p:cNvPr id="51226" name="Arc 6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27" name="Arc 62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28" name="Arc 6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29" name="Arc 64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0" name="Arc 6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1" name="Arc 66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1232" name="Rectangle 67"/>
            <p:cNvSpPr>
              <a:spLocks noChangeArrowheads="1"/>
            </p:cNvSpPr>
            <p:nvPr/>
          </p:nvSpPr>
          <p:spPr bwMode="auto">
            <a:xfrm>
              <a:off x="1776" y="1968"/>
              <a:ext cx="1728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charset="0"/>
              </a:endParaRPr>
            </a:p>
          </p:txBody>
        </p:sp>
      </p:grpSp>
      <p:sp>
        <p:nvSpPr>
          <p:cNvPr id="51219" name="Text Box 68"/>
          <p:cNvSpPr txBox="1">
            <a:spLocks noChangeArrowheads="1"/>
          </p:cNvSpPr>
          <p:nvPr/>
        </p:nvSpPr>
        <p:spPr bwMode="auto">
          <a:xfrm>
            <a:off x="6400800" y="57150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/>
              <a:t>Organization Z2 :</a:t>
            </a:r>
            <a:endParaRPr lang="en-US" altLang="en-US" sz="2000" b="1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FF2B2C"/>
                </a:solidFill>
              </a:rPr>
              <a:t> 209.88.237.0/26</a:t>
            </a:r>
          </a:p>
        </p:txBody>
      </p:sp>
      <p:sp>
        <p:nvSpPr>
          <p:cNvPr id="223301" name="AutoShape 69"/>
          <p:cNvSpPr>
            <a:spLocks/>
          </p:cNvSpPr>
          <p:nvPr/>
        </p:nvSpPr>
        <p:spPr bwMode="auto">
          <a:xfrm>
            <a:off x="2847793" y="3779213"/>
            <a:ext cx="3190875" cy="1108075"/>
          </a:xfrm>
          <a:prstGeom prst="borderCallout1">
            <a:avLst>
              <a:gd name="adj1" fmla="val 10315"/>
              <a:gd name="adj2" fmla="val -2389"/>
              <a:gd name="adj3" fmla="val -42264"/>
              <a:gd name="adj4" fmla="val -5375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</a:rPr>
              <a:t>Backbone sends everything which matches the prefixes</a:t>
            </a:r>
            <a:r>
              <a:rPr lang="en-US" altLang="en-US" sz="1600" dirty="0">
                <a:solidFill>
                  <a:schemeClr val="accent2"/>
                </a:solidFill>
              </a:rPr>
              <a:t> </a:t>
            </a:r>
            <a:r>
              <a:rPr lang="en-US" altLang="en-US" sz="1600" dirty="0">
                <a:solidFill>
                  <a:srgbClr val="FF2B2C"/>
                </a:solidFill>
              </a:rPr>
              <a:t>206.0.64.0/18, 204.188.0.0/15, 209.88.232.0/21 </a:t>
            </a:r>
            <a:r>
              <a:rPr lang="en-US" altLang="en-US" sz="1600" dirty="0">
                <a:solidFill>
                  <a:schemeClr val="tx2"/>
                </a:solidFill>
              </a:rPr>
              <a:t>to ISP K.</a:t>
            </a:r>
          </a:p>
        </p:txBody>
      </p:sp>
      <p:sp>
        <p:nvSpPr>
          <p:cNvPr id="223302" name="AutoShape 70"/>
          <p:cNvSpPr>
            <a:spLocks/>
          </p:cNvSpPr>
          <p:nvPr/>
        </p:nvSpPr>
        <p:spPr bwMode="auto">
          <a:xfrm>
            <a:off x="733754" y="2570780"/>
            <a:ext cx="3190875" cy="1108075"/>
          </a:xfrm>
          <a:prstGeom prst="borderCallout1">
            <a:avLst>
              <a:gd name="adj1" fmla="val 10315"/>
              <a:gd name="adj2" fmla="val 102389"/>
              <a:gd name="adj3" fmla="val 2435"/>
              <a:gd name="adj4" fmla="val 116120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</a:rPr>
              <a:t>ISP K sends everything which matches the prefix: </a:t>
            </a:r>
            <a:r>
              <a:rPr lang="en-US" altLang="en-US" sz="1600" dirty="0">
                <a:solidFill>
                  <a:srgbClr val="FF2B2C"/>
                </a:solidFill>
              </a:rPr>
              <a:t>206.0.68.0/22  </a:t>
            </a:r>
            <a:r>
              <a:rPr lang="en-US" altLang="en-US" sz="1600" dirty="0">
                <a:solidFill>
                  <a:schemeClr val="tx2"/>
                </a:solidFill>
              </a:rPr>
              <a:t>to Company X,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2B2C"/>
                </a:solidFill>
              </a:rPr>
              <a:t>209.88.237.0/24 </a:t>
            </a:r>
            <a:r>
              <a:rPr lang="en-US" altLang="en-US" sz="1600" dirty="0">
                <a:solidFill>
                  <a:schemeClr val="tx2"/>
                </a:solidFill>
              </a:rPr>
              <a:t>to ISP Y</a:t>
            </a:r>
          </a:p>
        </p:txBody>
      </p:sp>
      <p:sp>
        <p:nvSpPr>
          <p:cNvPr id="223303" name="AutoShape 71"/>
          <p:cNvSpPr>
            <a:spLocks/>
          </p:cNvSpPr>
          <p:nvPr/>
        </p:nvSpPr>
        <p:spPr bwMode="auto">
          <a:xfrm>
            <a:off x="1285875" y="1016000"/>
            <a:ext cx="3190875" cy="863600"/>
          </a:xfrm>
          <a:prstGeom prst="borderCallout1">
            <a:avLst>
              <a:gd name="adj1" fmla="val 13236"/>
              <a:gd name="adj2" fmla="val -2389"/>
              <a:gd name="adj3" fmla="val 194852"/>
              <a:gd name="adj4" fmla="val -20894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Backbone routers do not know anything about Company X, ISP Y, or Organizations Z1, Z2.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23304" name="AutoShape 72"/>
          <p:cNvSpPr>
            <a:spLocks/>
          </p:cNvSpPr>
          <p:nvPr/>
        </p:nvSpPr>
        <p:spPr bwMode="auto">
          <a:xfrm>
            <a:off x="3074331" y="3143954"/>
            <a:ext cx="3190875" cy="584200"/>
          </a:xfrm>
          <a:prstGeom prst="borderCallout1">
            <a:avLst>
              <a:gd name="adj1" fmla="val 18463"/>
              <a:gd name="adj2" fmla="val 102389"/>
              <a:gd name="adj3" fmla="val 72051"/>
              <a:gd name="adj4" fmla="val 118806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ISP K does not know about Organizations Z1, Z2.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23305" name="AutoShape 73"/>
          <p:cNvSpPr>
            <a:spLocks/>
          </p:cNvSpPr>
          <p:nvPr/>
        </p:nvSpPr>
        <p:spPr bwMode="auto">
          <a:xfrm>
            <a:off x="2265918" y="2778867"/>
            <a:ext cx="3886200" cy="1108075"/>
          </a:xfrm>
          <a:prstGeom prst="borderCallout1">
            <a:avLst>
              <a:gd name="adj1" fmla="val 8449"/>
              <a:gd name="adj2" fmla="val 101963"/>
              <a:gd name="adj3" fmla="val 94838"/>
              <a:gd name="adj4" fmla="val 120097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</a:rPr>
              <a:t>ISP Y sends everything which matches the prefix: </a:t>
            </a:r>
            <a:br>
              <a:rPr lang="en-US" altLang="en-US" sz="1600" dirty="0">
                <a:solidFill>
                  <a:schemeClr val="tx2"/>
                </a:solidFill>
              </a:rPr>
            </a:br>
            <a:r>
              <a:rPr lang="en-US" altLang="en-US" sz="1600" dirty="0">
                <a:solidFill>
                  <a:srgbClr val="FF2B2C"/>
                </a:solidFill>
              </a:rPr>
              <a:t>209.88.237.192/26 </a:t>
            </a:r>
            <a:r>
              <a:rPr lang="en-US" altLang="en-US" sz="1600" dirty="0">
                <a:solidFill>
                  <a:schemeClr val="tx2"/>
                </a:solidFill>
              </a:rPr>
              <a:t>to Organizations Z1</a:t>
            </a:r>
            <a:br>
              <a:rPr lang="en-US" altLang="en-US" sz="1600" dirty="0">
                <a:solidFill>
                  <a:schemeClr val="tx2"/>
                </a:solidFill>
              </a:rPr>
            </a:br>
            <a:r>
              <a:rPr lang="en-US" altLang="en-US" sz="1600" dirty="0">
                <a:solidFill>
                  <a:schemeClr val="tx2"/>
                </a:solidFill>
              </a:rPr>
              <a:t> </a:t>
            </a:r>
            <a:r>
              <a:rPr lang="en-US" altLang="en-US" sz="1600" dirty="0">
                <a:solidFill>
                  <a:srgbClr val="FF2B2C"/>
                </a:solidFill>
              </a:rPr>
              <a:t>209.88.237.0/26 </a:t>
            </a:r>
            <a:r>
              <a:rPr lang="en-US" altLang="en-US" sz="1600" dirty="0">
                <a:solidFill>
                  <a:schemeClr val="tx2"/>
                </a:solidFill>
              </a:rPr>
              <a:t>to Organizations Z2</a:t>
            </a:r>
          </a:p>
        </p:txBody>
      </p:sp>
      <p:pic>
        <p:nvPicPr>
          <p:cNvPr id="74" name="Picture 99" descr="underline_base">
            <a:extLst>
              <a:ext uri="{FF2B5EF4-FFF2-40B4-BE49-F238E27FC236}">
                <a16:creationId xmlns:a16="http://schemas.microsoft.com/office/drawing/2014/main" id="{74BCB512-5C02-1C49-BAB2-6924DFC2F8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6" y="728420"/>
            <a:ext cx="8307091" cy="2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7">
            <a:extLst>
              <a:ext uri="{FF2B5EF4-FFF2-40B4-BE49-F238E27FC236}">
                <a16:creationId xmlns:a16="http://schemas.microsoft.com/office/drawing/2014/main" id="{01756FE5-527C-8343-81AF-D874F7BA7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25" y="120112"/>
            <a:ext cx="8672594" cy="59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altLang="en-US" kern="0" dirty="0">
                <a:ea typeface="ＭＳ Ｐゴシック" charset="-128"/>
              </a:rPr>
              <a:t>Example CIDR Address Assignment</a:t>
            </a:r>
          </a:p>
        </p:txBody>
      </p:sp>
    </p:spTree>
    <p:extLst>
      <p:ext uri="{BB962C8B-B14F-4D97-AF65-F5344CB8AC3E}">
        <p14:creationId xmlns:p14="http://schemas.microsoft.com/office/powerpoint/2010/main" val="27695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301" grpId="0" animBg="1" autoUpdateAnimBg="0"/>
      <p:bldP spid="223302" grpId="0" animBg="1" autoUpdateAnimBg="0"/>
      <p:bldP spid="223303" grpId="0" animBg="1" autoUpdateAnimBg="0"/>
      <p:bldP spid="223304" grpId="0" animBg="1" autoUpdateAnimBg="0"/>
      <p:bldP spid="223305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7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817393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A32CFC35-9DCE-8747-AAF3-83894D84B3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860" y="1239610"/>
            <a:ext cx="7573283" cy="5502276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How does a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address?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 coded by system admin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 interface/port is assigned a unique IP address reflecting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assignment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How does a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address?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hard-coded by system admin in a file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Windows: control-panel-&gt;network-&gt;configuration-&gt;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</a:rPr>
              <a:t>tcp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/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</a:rPr>
              <a:t>ip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-&gt;properties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UNIX: /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</a:rPr>
              <a:t>etc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/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</a:rPr>
              <a:t>rc.config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ynamic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ost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onfiguration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rotocol: dynamically get address from as server</a:t>
            </a:r>
          </a:p>
          <a:p>
            <a:pPr lvl="1"/>
            <a:r>
              <a:rPr lang="ja-JP" altLang="en-US">
                <a:latin typeface="Gill Sans MT" panose="020B0502020104020203" pitchFamily="34" charset="77"/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plug-and-play</a:t>
            </a:r>
            <a:r>
              <a:rPr lang="ja-JP" altLang="en-US" sz="2800">
                <a:latin typeface="Gill Sans MT" panose="020B0502020104020203" pitchFamily="34" charset="77"/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87041" name="Picture 4" descr="underline_base">
            <a:extLst>
              <a:ext uri="{FF2B5EF4-FFF2-40B4-BE49-F238E27FC236}">
                <a16:creationId xmlns:a16="http://schemas.microsoft.com/office/drawing/2014/main" id="{85B98FB6-EA85-6745-B88A-ED94494E2EC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04775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>
            <a:extLst>
              <a:ext uri="{FF2B5EF4-FFF2-40B4-BE49-F238E27FC236}">
                <a16:creationId xmlns:a16="http://schemas.microsoft.com/office/drawing/2014/main" id="{B091CF9C-7686-E648-BD92-792B3976C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address: how to get one?</a:t>
            </a:r>
            <a:endParaRPr lang="en-US" altLang="en-US" sz="4800" dirty="0">
              <a:ea typeface="ＭＳ Ｐゴシック" panose="020B0600070205080204" pitchFamily="34" charset="-128"/>
            </a:endParaRPr>
          </a:p>
        </p:txBody>
      </p:sp>
      <p:sp>
        <p:nvSpPr>
          <p:cNvPr id="87044" name="Slide Number Placeholder 5">
            <a:extLst>
              <a:ext uri="{FF2B5EF4-FFF2-40B4-BE49-F238E27FC236}">
                <a16:creationId xmlns:a16="http://schemas.microsoft.com/office/drawing/2014/main" id="{8E73D95E-2F60-D14D-BF68-45A46979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FC785334-460F-5A4D-8CD9-12FA17504E0F}" type="slidenum">
              <a:rPr lang="en-US" altLang="en-US" sz="1200">
                <a:latin typeface="Tahoma" panose="020B0604030504040204" pitchFamily="34" charset="0"/>
              </a:rPr>
              <a:pPr/>
              <a:t>70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7045" name="Footer Placeholder 2">
            <a:extLst>
              <a:ext uri="{FF2B5EF4-FFF2-40B4-BE49-F238E27FC236}">
                <a16:creationId xmlns:a16="http://schemas.microsoft.com/office/drawing/2014/main" id="{3FFBF94F-B3E9-7144-B6C0-BEA80CA6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F51ACF-F401-0644-8524-381429F2D8EC}"/>
              </a:ext>
            </a:extLst>
          </p:cNvPr>
          <p:cNvGrpSpPr/>
          <p:nvPr/>
        </p:nvGrpSpPr>
        <p:grpSpPr>
          <a:xfrm>
            <a:off x="6255658" y="2453142"/>
            <a:ext cx="2747517" cy="1873774"/>
            <a:chOff x="6371772" y="2569256"/>
            <a:chExt cx="2747517" cy="1873774"/>
          </a:xfrm>
        </p:grpSpPr>
        <p:sp>
          <p:nvSpPr>
            <p:cNvPr id="25" name="Freeform 101">
              <a:extLst>
                <a:ext uri="{FF2B5EF4-FFF2-40B4-BE49-F238E27FC236}">
                  <a16:creationId xmlns:a16="http://schemas.microsoft.com/office/drawing/2014/main" id="{321044AB-99FA-E84F-87A2-16FB419ADB34}"/>
                </a:ext>
              </a:extLst>
            </p:cNvPr>
            <p:cNvSpPr>
              <a:spLocks/>
            </p:cNvSpPr>
            <p:nvPr/>
          </p:nvSpPr>
          <p:spPr bwMode="auto">
            <a:xfrm rot="10601876">
              <a:off x="8201390" y="2667459"/>
              <a:ext cx="917899" cy="884464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01">
              <a:extLst>
                <a:ext uri="{FF2B5EF4-FFF2-40B4-BE49-F238E27FC236}">
                  <a16:creationId xmlns:a16="http://schemas.microsoft.com/office/drawing/2014/main" id="{3CF1A011-C0A6-D24C-AD28-5AAFEEA7063A}"/>
                </a:ext>
              </a:extLst>
            </p:cNvPr>
            <p:cNvSpPr>
              <a:spLocks/>
            </p:cNvSpPr>
            <p:nvPr/>
          </p:nvSpPr>
          <p:spPr bwMode="auto">
            <a:xfrm rot="15969449">
              <a:off x="7178248" y="3402094"/>
              <a:ext cx="1206463" cy="875410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01">
              <a:extLst>
                <a:ext uri="{FF2B5EF4-FFF2-40B4-BE49-F238E27FC236}">
                  <a16:creationId xmlns:a16="http://schemas.microsoft.com/office/drawing/2014/main" id="{2D546BDD-FC42-6E42-B737-7D8837A1B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1772" y="2641600"/>
              <a:ext cx="1103085" cy="811894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2FE871-0EF4-D64C-B292-1DF815000641}"/>
                </a:ext>
              </a:extLst>
            </p:cNvPr>
            <p:cNvGrpSpPr/>
            <p:nvPr/>
          </p:nvGrpSpPr>
          <p:grpSpPr>
            <a:xfrm>
              <a:off x="6589509" y="2569256"/>
              <a:ext cx="2170317" cy="1444398"/>
              <a:chOff x="2046537" y="3236913"/>
              <a:chExt cx="2170317" cy="1444398"/>
            </a:xfrm>
          </p:grpSpPr>
          <p:sp>
            <p:nvSpPr>
              <p:cNvPr id="8" name="Line 108">
                <a:extLst>
                  <a:ext uri="{FF2B5EF4-FFF2-40B4-BE49-F238E27FC236}">
                    <a16:creationId xmlns:a16="http://schemas.microsoft.com/office/drawing/2014/main" id="{EA922EA2-EBE0-5B47-AA0C-C9B991473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488" y="3791631"/>
                <a:ext cx="561975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Text Box 112">
                <a:extLst>
                  <a:ext uri="{FF2B5EF4-FFF2-40B4-BE49-F238E27FC236}">
                    <a16:creationId xmlns:a16="http://schemas.microsoft.com/office/drawing/2014/main" id="{773E2AA2-BAA4-C147-A815-3DA3C5DCC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6537" y="3498936"/>
                <a:ext cx="933450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dirty="0"/>
                  <a:t>223.1.1.4</a:t>
                </a:r>
                <a:endParaRPr lang="en-US" altLang="en-US" sz="1400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11" name="Text Box 114">
                <a:extLst>
                  <a:ext uri="{FF2B5EF4-FFF2-40B4-BE49-F238E27FC236}">
                    <a16:creationId xmlns:a16="http://schemas.microsoft.com/office/drawing/2014/main" id="{3E981FB2-C326-0E48-99F5-E07F173942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8110" y="3236913"/>
                <a:ext cx="933450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dirty="0"/>
                  <a:t>223.1.2.9</a:t>
                </a:r>
                <a:endParaRPr lang="en-US" altLang="en-US" sz="1400" dirty="0">
                  <a:latin typeface="Comic Sans MS" panose="030F0902030302020204" pitchFamily="66" charset="0"/>
                </a:endParaRPr>
              </a:p>
            </p:txBody>
          </p:sp>
          <p:grpSp>
            <p:nvGrpSpPr>
              <p:cNvPr id="13" name="Group 150">
                <a:extLst>
                  <a:ext uri="{FF2B5EF4-FFF2-40B4-BE49-F238E27FC236}">
                    <a16:creationId xmlns:a16="http://schemas.microsoft.com/office/drawing/2014/main" id="{0A152383-C1A7-BE46-98E9-1218FD7A1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5288" y="3503612"/>
                <a:ext cx="698500" cy="458787"/>
                <a:chOff x="4396" y="1245"/>
                <a:chExt cx="672" cy="248"/>
              </a:xfrm>
            </p:grpSpPr>
            <p:sp>
              <p:nvSpPr>
                <p:cNvPr id="16" name="Oval 407">
                  <a:extLst>
                    <a:ext uri="{FF2B5EF4-FFF2-40B4-BE49-F238E27FC236}">
                      <a16:creationId xmlns:a16="http://schemas.microsoft.com/office/drawing/2014/main" id="{4511CF05-6FBA-8B49-8333-208BB15FC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410">
                  <a:extLst>
                    <a:ext uri="{FF2B5EF4-FFF2-40B4-BE49-F238E27FC236}">
                      <a16:creationId xmlns:a16="http://schemas.microsoft.com/office/drawing/2014/main" id="{0FE1BDE0-B6D2-C04F-B9C8-3D7C809AC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1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Oval 411">
                  <a:extLst>
                    <a:ext uri="{FF2B5EF4-FFF2-40B4-BE49-F238E27FC236}">
                      <a16:creationId xmlns:a16="http://schemas.microsoft.com/office/drawing/2014/main" id="{44A56BF5-D2D0-9840-AEBF-103D3D4DB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" name="Group 154">
                  <a:extLst>
                    <a:ext uri="{FF2B5EF4-FFF2-40B4-BE49-F238E27FC236}">
                      <a16:creationId xmlns:a16="http://schemas.microsoft.com/office/drawing/2014/main" id="{6FE7DE74-5262-E546-89B4-0813D8B8BC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22" name="Freeform 155">
                    <a:extLst>
                      <a:ext uri="{FF2B5EF4-FFF2-40B4-BE49-F238E27FC236}">
                        <a16:creationId xmlns:a16="http://schemas.microsoft.com/office/drawing/2014/main" id="{E4BBAFAB-1009-2E49-8738-C91D244EB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156">
                    <a:extLst>
                      <a:ext uri="{FF2B5EF4-FFF2-40B4-BE49-F238E27FC236}">
                        <a16:creationId xmlns:a16="http://schemas.microsoft.com/office/drawing/2014/main" id="{6EEB9589-5AB7-5440-8CC6-C7DD1D3A45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" name="Line 157">
                  <a:extLst>
                    <a:ext uri="{FF2B5EF4-FFF2-40B4-BE49-F238E27FC236}">
                      <a16:creationId xmlns:a16="http://schemas.microsoft.com/office/drawing/2014/main" id="{31DC239F-BD54-5B48-89C4-AB682F69D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158">
                  <a:extLst>
                    <a:ext uri="{FF2B5EF4-FFF2-40B4-BE49-F238E27FC236}">
                      <a16:creationId xmlns:a16="http://schemas.microsoft.com/office/drawing/2014/main" id="{562092B6-A64D-1E46-860E-70554195B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6"/>
                  <a:ext cx="0" cy="1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" name="Text Box 128">
                <a:extLst>
                  <a:ext uri="{FF2B5EF4-FFF2-40B4-BE49-F238E27FC236}">
                    <a16:creationId xmlns:a16="http://schemas.microsoft.com/office/drawing/2014/main" id="{FEB5355A-3D47-8A44-AF42-CD658B54E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2608" y="3951582"/>
                <a:ext cx="9300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dirty="0"/>
                  <a:t>223.1.3.2</a:t>
                </a:r>
                <a:endParaRPr lang="en-US" altLang="en-US" sz="1400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12" name="Line 120">
                <a:extLst>
                  <a:ext uri="{FF2B5EF4-FFF2-40B4-BE49-F238E27FC236}">
                    <a16:creationId xmlns:a16="http://schemas.microsoft.com/office/drawing/2014/main" id="{C8E6A879-6965-C04D-B437-185C1A82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1525" y="3973286"/>
                <a:ext cx="3175" cy="7080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33618DCD-40D4-4349-8B2B-A8E0200E1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3454" y="3677104"/>
                <a:ext cx="533400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" name="Text Box 128">
            <a:extLst>
              <a:ext uri="{FF2B5EF4-FFF2-40B4-BE49-F238E27FC236}">
                <a16:creationId xmlns:a16="http://schemas.microsoft.com/office/drawing/2014/main" id="{8FCCB671-A35E-F440-9599-83E9038D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358" y="3938049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223.1.3.0</a:t>
            </a:r>
            <a:endParaRPr lang="en-US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29" name="Text Box 112">
            <a:extLst>
              <a:ext uri="{FF2B5EF4-FFF2-40B4-BE49-F238E27FC236}">
                <a16:creationId xmlns:a16="http://schemas.microsoft.com/office/drawing/2014/main" id="{E1B29B4F-EF5E-AC47-AC2F-94295FE10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601" y="2941706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223.1.1.0</a:t>
            </a:r>
            <a:endParaRPr lang="en-US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30" name="Text Box 114">
            <a:extLst>
              <a:ext uri="{FF2B5EF4-FFF2-40B4-BE49-F238E27FC236}">
                <a16:creationId xmlns:a16="http://schemas.microsoft.com/office/drawing/2014/main" id="{8E5A8355-5E24-BF4C-A965-307F28280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352" y="2889748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223.1.2.0</a:t>
            </a:r>
            <a:endParaRPr lang="en-US" altLang="en-US" sz="1400" dirty="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underline_base">
            <a:extLst>
              <a:ext uri="{FF2B5EF4-FFF2-40B4-BE49-F238E27FC236}">
                <a16:creationId xmlns:a16="http://schemas.microsoft.com/office/drawing/2014/main" id="{9935066E-9447-D24F-B817-9AF92C9D856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3">
            <a:extLst>
              <a:ext uri="{FF2B5EF4-FFF2-40B4-BE49-F238E27FC236}">
                <a16:creationId xmlns:a16="http://schemas.microsoft.com/office/drawing/2014/main" id="{1DBDC250-32A5-1045-B39E-52212CB292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738" y="1232337"/>
            <a:ext cx="8765628" cy="51999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 (v4)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IP Layer Services and Functions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forwarding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IPv6</a:t>
            </a:r>
          </a:p>
          <a:p>
            <a:pPr marL="111125" indent="0">
              <a:buNone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4.5 Internet Control Messaging Protocol (ICMP, ICMPv6)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78671306-D391-874E-B5D3-2E41179A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dirty="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4C597E90-1CA3-174B-9D29-68E8F75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Tahoma" panose="020B0604030504040204" pitchFamily="34" charset="0"/>
              </a:rPr>
              <a:t>4-</a:t>
            </a:r>
            <a:fld id="{81FDF840-CA14-E843-BFD9-C1C47C5AED18}" type="slidenum">
              <a:rPr lang="en-US" altLang="en-US" sz="1200">
                <a:latin typeface="Tahoma" panose="020B0604030504040204" pitchFamily="34" charset="0"/>
              </a:rPr>
              <a:pPr/>
              <a:t>71</a:t>
            </a:fld>
            <a:endParaRPr lang="en-US" altLang="en-US" sz="1200" dirty="0">
              <a:latin typeface="Tahoma" panose="020B0604030504040204" pitchFamily="34" charset="0"/>
            </a:endParaRPr>
          </a:p>
        </p:txBody>
      </p:sp>
      <p:sp>
        <p:nvSpPr>
          <p:cNvPr id="74758" name="Footer Placeholder 2">
            <a:extLst>
              <a:ext uri="{FF2B5EF4-FFF2-40B4-BE49-F238E27FC236}">
                <a16:creationId xmlns:a16="http://schemas.microsoft.com/office/drawing/2014/main" id="{E0D8E0CE-E55A-484F-9081-D3582C3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1576092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4E653C-497E-6546-A3CF-D2773B0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69" y="204833"/>
            <a:ext cx="5829300" cy="534228"/>
          </a:xfrm>
        </p:spPr>
        <p:txBody>
          <a:bodyPr/>
          <a:lstStyle/>
          <a:p>
            <a:r>
              <a:rPr lang="en-US" dirty="0"/>
              <a:t>IP Forwarding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C171FE-7208-1F46-9BED-23E98DFFE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" y="1176467"/>
            <a:ext cx="7772400" cy="464914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Gill Sans MT" charset="0"/>
              </a:rPr>
              <a:t>in a network</a:t>
            </a:r>
            <a:r>
              <a:rPr lang="en-US" dirty="0">
                <a:latin typeface="Gill Sans MT" charset="0"/>
              </a:rPr>
              <a:t>: process of getting from source to destination – moving forward hop-by-hop </a:t>
            </a:r>
          </a:p>
          <a:p>
            <a:pPr lvl="1"/>
            <a:r>
              <a:rPr lang="en-US" dirty="0">
                <a:latin typeface="Gill Sans MT" charset="0"/>
              </a:rPr>
              <a:t>usually requires a routing function that determines the hop-by-hop sequence to follow and referred to as 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routing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 a router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move packets from router’</a:t>
            </a:r>
            <a:r>
              <a:rPr lang="en-US" altLang="ja-JP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input to appropriate router output</a:t>
            </a:r>
          </a:p>
          <a:p>
            <a:pPr lvl="1"/>
            <a:r>
              <a:rPr lang="en-US" dirty="0">
                <a:latin typeface="Gill Sans MT" charset="0"/>
              </a:rPr>
              <a:t>uses the routing information that determines the next hop for a destination and from that determines the interface leading to that next hop to 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forward</a:t>
            </a:r>
            <a:r>
              <a:rPr lang="en-US" dirty="0">
                <a:latin typeface="Gill Sans MT" charset="0"/>
              </a:rPr>
              <a:t> the datagram</a:t>
            </a:r>
            <a:endParaRPr lang="en-US" altLang="ja-JP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ja-JP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78CE4-D16E-FE48-B0B0-A4176E37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9130-4EEB-9144-A03E-5E21B335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15127C7-A16E-A342-BC24-822A5603E80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9" name="Picture 2" descr="underline_base">
            <a:extLst>
              <a:ext uri="{FF2B5EF4-FFF2-40B4-BE49-F238E27FC236}">
                <a16:creationId xmlns:a16="http://schemas.microsoft.com/office/drawing/2014/main" id="{B79D1938-BB86-4443-B16B-980FD09116A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4" y="809461"/>
            <a:ext cx="3596139" cy="2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8033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339921-1E2E-A14D-896D-B7C2C44668F3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>
              <a:latin typeface="Times New Roman" charset="0"/>
            </a:endParaRP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457200" y="3048000"/>
          <a:ext cx="8501063" cy="299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39" name="Visio" r:id="rId3" imgW="7315200" imgH="2578100" progId="Visio.Drawing.6">
                  <p:embed/>
                </p:oleObj>
              </mc:Choice>
              <mc:Fallback>
                <p:oleObj name="Visio" r:id="rId3" imgW="7315200" imgH="2578100" progId="Visio.Drawing.6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48000"/>
                        <a:ext cx="8501063" cy="299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0" y="1890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57200" y="44196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/>
              <a:t>IP</a:t>
            </a: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0" y="2366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2048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altLang="en-US" dirty="0"/>
              <a:t>view at the IP layer:</a:t>
            </a:r>
          </a:p>
          <a:p>
            <a:pPr lvl="1"/>
            <a:r>
              <a:rPr lang="en-US" altLang="en-US" sz="2000" dirty="0">
                <a:latin typeface="+mn-lt"/>
              </a:rPr>
              <a:t>an IP network is a logical entity with a network (subnet) number</a:t>
            </a:r>
          </a:p>
          <a:p>
            <a:pPr lvl="1"/>
            <a:r>
              <a:rPr lang="en-US" altLang="en-US" sz="2000" dirty="0">
                <a:latin typeface="+mn-lt"/>
              </a:rPr>
              <a:t>we represent an IP network as a </a:t>
            </a:r>
            <a:r>
              <a:rPr lang="ja-JP" altLang="en-US" sz="2000">
                <a:latin typeface="+mn-lt"/>
              </a:rPr>
              <a:t>“</a:t>
            </a:r>
            <a:r>
              <a:rPr lang="en-US" altLang="ja-JP" sz="2000" dirty="0">
                <a:latin typeface="+mn-lt"/>
              </a:rPr>
              <a:t>cloud</a:t>
            </a:r>
            <a:r>
              <a:rPr lang="ja-JP" altLang="en-US" sz="2000">
                <a:latin typeface="+mn-lt"/>
              </a:rPr>
              <a:t>”</a:t>
            </a:r>
            <a:r>
              <a:rPr lang="en-US" altLang="ja-JP" sz="2000" dirty="0">
                <a:latin typeface="+mn-lt"/>
              </a:rPr>
              <a:t> </a:t>
            </a:r>
          </a:p>
          <a:p>
            <a:pPr lvl="1"/>
            <a:r>
              <a:rPr lang="en-US" altLang="en-US" sz="2000" dirty="0">
                <a:latin typeface="+mn-lt"/>
              </a:rPr>
              <a:t>IP delivery service is hop-by-hop across clouds of networks/subnets</a:t>
            </a:r>
            <a:endParaRPr lang="en-US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FE1F1F-38C4-4744-853C-EE44CFFC0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103" y="175592"/>
            <a:ext cx="8504583" cy="791817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Hop-by-Hop Delivery of a datagram</a:t>
            </a:r>
          </a:p>
        </p:txBody>
      </p:sp>
      <p:pic>
        <p:nvPicPr>
          <p:cNvPr id="10" name="Picture 2" descr="underline_base">
            <a:extLst>
              <a:ext uri="{FF2B5EF4-FFF2-40B4-BE49-F238E27FC236}">
                <a16:creationId xmlns:a16="http://schemas.microsoft.com/office/drawing/2014/main" id="{C17DAACA-21E3-CA4E-800D-B567D2EA056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24" y="919508"/>
            <a:ext cx="8158024" cy="18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3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556 C 0.05347 0.02246 0.09722 0.09074 0.13333 0.10741 C 0.16944 0.12408 0.22899 0.10602 0.25417 0.1055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7 0.10186 C 0.28003 0.10371 0.35972 0.11204 0.40972 0.11297 C 0.45972 0.11389 0.52413 0.10857 0.55417 0.10741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17 0.09815 C 0.55399 0.06181 0.55313 -0.07477 0.55278 -0.12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278 -0.12592 C 0.57778 -0.12569 0.66753 -0.10856 0.70278 -0.12407 C 0.73802 -0.13958 0.73941 -0.20115 0.76389 -0.21852 C 0.78837 -0.23588 0.83212 -0.22592 0.85 -0.22777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61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3" grpId="0" animBg="1"/>
      <p:bldP spid="140293" grpId="1" animBg="1"/>
      <p:bldP spid="140293" grpId="2" animBg="1"/>
      <p:bldP spid="140293" grpId="3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A7FC3E-1098-EF4D-A45E-80939A1639E9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98783" y="228600"/>
            <a:ext cx="8812695" cy="778565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Under the Hood</a:t>
            </a: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0" y="1890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381000" y="2538413"/>
          <a:ext cx="8610600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15" name="Visio" r:id="rId3" imgW="7315200" imgH="3670300" progId="Visio.Drawing.6">
                  <p:embed/>
                </p:oleObj>
              </mc:Choice>
              <mc:Fallback>
                <p:oleObj name="Visio" r:id="rId3" imgW="7315200" imgH="3670300" progId="Visio.Drawing.6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38413"/>
                        <a:ext cx="8610600" cy="431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1371600" y="5129213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/>
              <a:t>IP</a:t>
            </a:r>
          </a:p>
        </p:txBody>
      </p:sp>
      <p:sp>
        <p:nvSpPr>
          <p:cNvPr id="13927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41852" y="1189382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view at the data link layer layer:</a:t>
            </a:r>
          </a:p>
          <a:p>
            <a:pPr lvl="1">
              <a:defRPr/>
            </a:pPr>
            <a:r>
              <a:rPr lang="en-US" sz="2000" dirty="0"/>
              <a:t>the clouds consist of collection of LANs, switched LANs, point-to-point links, that are connected by routers</a:t>
            </a:r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8" name="Picture 2" descr="underline_base">
            <a:extLst>
              <a:ext uri="{FF2B5EF4-FFF2-40B4-BE49-F238E27FC236}">
                <a16:creationId xmlns:a16="http://schemas.microsoft.com/office/drawing/2014/main" id="{8CFCE329-8D63-4E42-836A-6DCE2D8A6EE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72" y="959263"/>
            <a:ext cx="3771554" cy="18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13 0.03009 C -0.02552 0.08681 -0.02691 0.14375 -0.00417 0.16991 C 0.01858 0.19607 0.08056 0.21644 0.1125 0.18773 C 0.14444 0.15903 0.17188 0.03773 0.1875 -0.0018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44 -0.00555 C 0.23767 -0.00555 0.4 -0.00555 0.45417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11 -0.0037 C 0.46163 -0.05625 0.46337 -0.25301 0.46389 -0.3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44 -0.31852 C 0.49028 -0.33403 0.54878 -0.39352 0.59444 -0.41111 C 0.6401 -0.4287 0.71215 -0.4213 0.74306 -0.4240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0" grpId="0" animBg="1"/>
      <p:bldP spid="139270" grpId="1" animBg="1"/>
      <p:bldP spid="139270" grpId="2" animBg="1"/>
      <p:bldP spid="139270" grpId="3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57" descr="underline_base">
            <a:extLst>
              <a:ext uri="{FF2B5EF4-FFF2-40B4-BE49-F238E27FC236}">
                <a16:creationId xmlns:a16="http://schemas.microsoft.com/office/drawing/2014/main" id="{4DB42C7A-5FC5-8A47-88AF-917AF5EC4B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3" y="818982"/>
            <a:ext cx="5295036" cy="15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4" name="Rectangle 3">
            <a:extLst>
              <a:ext uri="{FF2B5EF4-FFF2-40B4-BE49-F238E27FC236}">
                <a16:creationId xmlns:a16="http://schemas.microsoft.com/office/drawing/2014/main" id="{6CC0BCBC-E9AC-6C49-A850-531FED5C5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053" y="210277"/>
            <a:ext cx="5829300" cy="4572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Destination Based Forwarding</a:t>
            </a:r>
            <a:endParaRPr lang="en-US" altLang="en-US" sz="5400" dirty="0">
              <a:ea typeface="ＭＳ Ｐゴシック" panose="020B0600070205080204" pitchFamily="34" charset="-128"/>
            </a:endParaRPr>
          </a:p>
        </p:txBody>
      </p:sp>
      <p:sp>
        <p:nvSpPr>
          <p:cNvPr id="54285" name="Rectangle 4">
            <a:extLst>
              <a:ext uri="{FF2B5EF4-FFF2-40B4-BE49-F238E27FC236}">
                <a16:creationId xmlns:a16="http://schemas.microsoft.com/office/drawing/2014/main" id="{AA08F752-B254-854E-847F-862C40A5F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8977" y="1263475"/>
            <a:ext cx="7518391" cy="357399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 datagram based only on </a:t>
            </a: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destination IP address</a:t>
            </a:r>
            <a:endParaRPr lang="en-US" altLang="en-US" sz="27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ja-JP" sz="165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look up </a:t>
            </a: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output port</a:t>
            </a:r>
            <a:r>
              <a:rPr lang="en-US" altLang="en-US" sz="27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using </a:t>
            </a:r>
            <a:r>
              <a:rPr lang="en-US" altLang="en-US" sz="27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 table</a:t>
            </a:r>
            <a:endParaRPr lang="en-US" altLang="en-US" sz="27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 table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maps IP destinations to:</a:t>
            </a:r>
          </a:p>
          <a:p>
            <a:pPr lvl="2">
              <a:lnSpc>
                <a:spcPct val="90000"/>
              </a:lnSpc>
            </a:pPr>
            <a:r>
              <a:rPr lang="en-US" altLang="en-US" sz="21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outgoing interfaces – direct connection</a:t>
            </a:r>
          </a:p>
          <a:p>
            <a:pPr lvl="2">
              <a:lnSpc>
                <a:spcPct val="90000"/>
              </a:lnSpc>
            </a:pPr>
            <a:r>
              <a:rPr lang="en-US" altLang="en-US" sz="21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next hop router – intermediate hop</a:t>
            </a:r>
            <a:endParaRPr lang="en-US" altLang="en-US" sz="2100" i="1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ja-JP" sz="165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54294" name="Slide Number Placeholder 5">
            <a:extLst>
              <a:ext uri="{FF2B5EF4-FFF2-40B4-BE49-F238E27FC236}">
                <a16:creationId xmlns:a16="http://schemas.microsoft.com/office/drawing/2014/main" id="{05FD0192-929B-1842-AC43-846A3C57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5461" y="5713810"/>
            <a:ext cx="421481" cy="20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4-</a:t>
            </a:r>
            <a:fld id="{F53E9B91-B0C4-6544-9FB5-C4F8678B4332}" type="slidenum">
              <a:rPr lang="en-US" altLang="en-US" sz="900">
                <a:latin typeface="Tahoma" panose="020B0604030504040204" pitchFamily="34" charset="0"/>
              </a:rPr>
              <a:pPr/>
              <a:t>75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sp>
        <p:nvSpPr>
          <p:cNvPr id="54295" name="Footer Placeholder 2">
            <a:extLst>
              <a:ext uri="{FF2B5EF4-FFF2-40B4-BE49-F238E27FC236}">
                <a16:creationId xmlns:a16="http://schemas.microsoft.com/office/drawing/2014/main" id="{8BD34421-60B0-C14C-A58F-47D6AEE6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924550" y="5713810"/>
            <a:ext cx="1633538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9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3658706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6E278-E96E-6A4D-B3D6-CDD373113D4A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86" y="0"/>
            <a:ext cx="8994913" cy="742122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Tenets of end-to-end delivery of datagrams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97054"/>
            <a:ext cx="8915400" cy="95800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/>
            </a:pPr>
            <a:r>
              <a:rPr lang="en-US" dirty="0">
                <a:cs typeface="+mn-cs"/>
              </a:rPr>
              <a:t>The following conditions must hold so that an IP datagram can be successfully delivered</a:t>
            </a: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639417" y="2073964"/>
            <a:ext cx="7987748" cy="302812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2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91433" tIns="45717" rIns="91433" bIns="45717"/>
          <a:lstStyle/>
          <a:p>
            <a:pPr marL="457200" indent="-457200">
              <a:spcBef>
                <a:spcPct val="20000"/>
              </a:spcBef>
              <a:buFontTx/>
              <a:buAutoNum type="arabicPeriod"/>
              <a:tabLst>
                <a:tab pos="5661025" algn="l"/>
              </a:tabLst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The network prefix of an IP destination address must correspond to a unique network interface – i.e., a data link layer network (LAN or point-to-point link or switched network).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  <a:tabLst>
                <a:tab pos="5661025" algn="l"/>
              </a:tabLst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Routers and hosts that have a 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ＭＳ Ｐゴシック" charset="0"/>
              </a:rPr>
              <a:t>common</a:t>
            </a:r>
            <a:r>
              <a:rPr lang="en-US" sz="2000" dirty="0">
                <a:latin typeface="Arial" charset="0"/>
                <a:ea typeface="ＭＳ Ｐゴシック" charset="0"/>
              </a:rPr>
              <a:t> network prefix must be able to exchange IP datagrams using a data link protocol (e.g., Ethernet, PPP).</a:t>
            </a:r>
          </a:p>
          <a:p>
            <a:pPr marL="457200" indent="-457200">
              <a:spcBef>
                <a:spcPct val="20000"/>
              </a:spcBef>
              <a:buFontTx/>
              <a:buAutoNum type="arabicPeriod"/>
              <a:tabLst>
                <a:tab pos="5661025" algn="l"/>
              </a:tabLst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An IP network is formed when a data link layer network is connected to at least one other data link layer network via a router. Each router interface is an IP network.</a:t>
            </a:r>
          </a:p>
        </p:txBody>
      </p:sp>
      <p:pic>
        <p:nvPicPr>
          <p:cNvPr id="6" name="Picture 57" descr="underline_base">
            <a:extLst>
              <a:ext uri="{FF2B5EF4-FFF2-40B4-BE49-F238E27FC236}">
                <a16:creationId xmlns:a16="http://schemas.microsoft.com/office/drawing/2014/main" id="{EC0A5FAB-83CF-AD40-AE84-4356C72C86D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8" y="628857"/>
            <a:ext cx="8192810" cy="23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56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D8000C-9642-FC4C-A0B1-B085B6CADC39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73278" cy="646043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Processing of an IP datagram in IP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9904" y="1282147"/>
            <a:ext cx="7772400" cy="5330687"/>
          </a:xfrm>
        </p:spPr>
        <p:txBody>
          <a:bodyPr/>
          <a:lstStyle/>
          <a:p>
            <a:r>
              <a:rPr lang="en-US" altLang="en-US" dirty="0"/>
              <a:t>processing of IP datagrams is very similar on an IP router and a host</a:t>
            </a:r>
          </a:p>
          <a:p>
            <a:r>
              <a:rPr lang="en-US" altLang="en-US" dirty="0"/>
              <a:t>main difference</a:t>
            </a:r>
            <a:r>
              <a:rPr lang="en-US" altLang="en-US" b="1" dirty="0"/>
              <a:t>: </a:t>
            </a:r>
            <a:br>
              <a:rPr lang="en-US" altLang="en-US" b="1" dirty="0"/>
            </a:br>
            <a:r>
              <a:rPr lang="ja-JP" altLang="en-US" b="1"/>
              <a:t>“</a:t>
            </a:r>
            <a:r>
              <a:rPr lang="en-US" altLang="ja-JP" b="1" dirty="0"/>
              <a:t>IP forwarding</a:t>
            </a:r>
            <a:r>
              <a:rPr lang="ja-JP" altLang="en-US" b="1"/>
              <a:t>”</a:t>
            </a:r>
            <a:r>
              <a:rPr lang="en-US" altLang="ja-JP" b="1" dirty="0"/>
              <a:t> is enabled on router and disabled on host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0000FF"/>
                </a:solidFill>
              </a:rPr>
              <a:t>IP forwarding enabled </a:t>
            </a:r>
            <a:br>
              <a:rPr lang="en-US" altLang="en-US" b="1" dirty="0">
                <a:solidFill>
                  <a:srgbClr val="0000FF"/>
                </a:solidFill>
              </a:rPr>
            </a:br>
            <a:r>
              <a:rPr lang="en-US" altLang="en-US" dirty="0">
                <a:sym typeface="Wingdings" charset="2"/>
              </a:rPr>
              <a:t> if a datagram is received, but it is not for the local system, the datagram will be sent to a different system</a:t>
            </a:r>
          </a:p>
          <a:p>
            <a:r>
              <a:rPr lang="en-US" altLang="en-US" b="1" dirty="0">
                <a:solidFill>
                  <a:srgbClr val="0000FF"/>
                </a:solidFill>
                <a:sym typeface="Wingdings" charset="2"/>
              </a:rPr>
              <a:t>IP forwarding disabled</a:t>
            </a:r>
            <a:r>
              <a:rPr lang="en-US" altLang="en-US" dirty="0">
                <a:sym typeface="Wingdings" charset="2"/>
              </a:rPr>
              <a:t> </a:t>
            </a:r>
            <a:br>
              <a:rPr lang="en-US" altLang="en-US" dirty="0">
                <a:sym typeface="Wingdings" charset="2"/>
              </a:rPr>
            </a:br>
            <a:r>
              <a:rPr lang="en-US" altLang="en-US" dirty="0">
                <a:sym typeface="Wingdings" charset="2"/>
              </a:rPr>
              <a:t> if a datagram is received, but it is not for the local system, the datagram will be discarded</a:t>
            </a:r>
            <a:endParaRPr lang="en-US" altLang="en-US" dirty="0"/>
          </a:p>
        </p:txBody>
      </p:sp>
      <p:pic>
        <p:nvPicPr>
          <p:cNvPr id="5" name="Picture 95" descr="underline_base">
            <a:extLst>
              <a:ext uri="{FF2B5EF4-FFF2-40B4-BE49-F238E27FC236}">
                <a16:creationId xmlns:a16="http://schemas.microsoft.com/office/drawing/2014/main" id="{09D804F5-8664-B34D-A4B4-F9F3CE26B69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0" y="958548"/>
            <a:ext cx="7648094" cy="16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931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2E2D-94FD-C640-96F0-9264B0AB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2BBBAC-43C4-7D42-A91C-C5E0BB656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68" y="126893"/>
            <a:ext cx="6870167" cy="50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pPr>
              <a:defRPr/>
            </a:pPr>
            <a:r>
              <a:rPr lang="en-US" sz="3600" kern="0" dirty="0">
                <a:cs typeface="+mj-cs"/>
              </a:rPr>
              <a:t>Processing of IP datagram at a Host</a:t>
            </a:r>
          </a:p>
        </p:txBody>
      </p:sp>
      <p:pic>
        <p:nvPicPr>
          <p:cNvPr id="7" name="Picture 95" descr="underline_base">
            <a:extLst>
              <a:ext uri="{FF2B5EF4-FFF2-40B4-BE49-F238E27FC236}">
                <a16:creationId xmlns:a16="http://schemas.microsoft.com/office/drawing/2014/main" id="{6F825D50-A4AE-BF4D-9D23-DEC1A9ABAF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3" y="723409"/>
            <a:ext cx="6342358" cy="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0463B2F1-7311-BE49-91BD-2B1FF20A3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222" y="1341470"/>
            <a:ext cx="6070515" cy="349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85763" indent="-385763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400" kern="0" dirty="0">
                <a:cs typeface="+mn-cs"/>
              </a:rPr>
              <a:t>IP header validation (error checking). Fails, drop datagram.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Datagram addressed to this host? No, ignore (</a:t>
            </a:r>
            <a:r>
              <a:rPr lang="en-US" sz="2400" kern="0" dirty="0" err="1">
                <a:cs typeface="+mn-cs"/>
              </a:rPr>
              <a:t>i.e</a:t>
            </a:r>
            <a:r>
              <a:rPr lang="en-US" sz="2400" kern="0" dirty="0">
                <a:cs typeface="+mn-cs"/>
              </a:rPr>
              <a:t>, drop).</a:t>
            </a:r>
          </a:p>
          <a:p>
            <a:pPr marL="385763" indent="-385763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400" kern="0" dirty="0">
                <a:cs typeface="+mn-cs"/>
              </a:rPr>
              <a:t>If error in a header field (not caught by checksum or error by source), e.g., non existing upper layer, non existing port, etc., send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ICMP</a:t>
            </a:r>
            <a:r>
              <a:rPr lang="en-US" sz="2400" kern="0" dirty="0">
                <a:cs typeface="+mn-cs"/>
              </a:rPr>
              <a:t> packet reporting error</a:t>
            </a:r>
          </a:p>
          <a:p>
            <a:pPr marL="385763" indent="-385763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400" kern="0" dirty="0">
                <a:cs typeface="+mn-cs"/>
              </a:rPr>
              <a:t>If no errors, pass payload to identified next layer.</a:t>
            </a:r>
          </a:p>
          <a:p>
            <a:pPr>
              <a:buFontTx/>
              <a:buAutoNum type="arabicPeriod"/>
              <a:defRPr/>
            </a:pPr>
            <a:endParaRPr lang="en-US" sz="1350" b="1" kern="0" dirty="0">
              <a:cs typeface="+mn-cs"/>
            </a:endParaRPr>
          </a:p>
          <a:p>
            <a:pPr marL="685800" lvl="1" indent="-342900">
              <a:defRPr/>
            </a:pPr>
            <a:endParaRPr lang="en-US" sz="1350" b="1" kern="0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A2F4113-CD61-5F49-BECB-764F9F1F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99" y="1317116"/>
            <a:ext cx="1657350" cy="64633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/>
              <a:t>Receive</a:t>
            </a:r>
            <a:r>
              <a:rPr lang="en-US" altLang="en-US" sz="1800">
                <a:latin typeface="Times New Roman" charset="0"/>
              </a:rPr>
              <a:t> </a:t>
            </a:r>
            <a:r>
              <a:rPr lang="en-US" altLang="en-US" sz="1800" b="1"/>
              <a:t>an </a:t>
            </a:r>
            <a:br>
              <a:rPr lang="en-US" altLang="en-US" sz="1800" b="1"/>
            </a:br>
            <a:r>
              <a:rPr lang="en-US" altLang="en-US" sz="1800" b="1"/>
              <a:t>IP datagram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101D759A-ECA4-AD44-96C3-00F167699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2744" y="1577766"/>
            <a:ext cx="526774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03091-8CEC-344B-95A6-DDCC9B69FA3A}"/>
              </a:ext>
            </a:extLst>
          </p:cNvPr>
          <p:cNvSpPr txBox="1"/>
          <p:nvPr/>
        </p:nvSpPr>
        <p:spPr>
          <a:xfrm>
            <a:off x="243990" y="5545313"/>
            <a:ext cx="8704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ICMP</a:t>
            </a:r>
            <a:r>
              <a:rPr lang="en-US" dirty="0"/>
              <a:t> – IP control protocol used for reporting errors to datagram delivery to source. </a:t>
            </a:r>
          </a:p>
          <a:p>
            <a:r>
              <a:rPr lang="en-US" dirty="0"/>
              <a:t>More later.</a:t>
            </a:r>
          </a:p>
        </p:txBody>
      </p:sp>
    </p:spTree>
    <p:extLst>
      <p:ext uri="{BB962C8B-B14F-4D97-AF65-F5344CB8AC3E}">
        <p14:creationId xmlns:p14="http://schemas.microsoft.com/office/powerpoint/2010/main" val="27656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4166C-81E3-AA4D-9E56-2BD9A684432E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2035" y="228600"/>
            <a:ext cx="8786191" cy="672548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Processing of IP datagram at a router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1209368"/>
            <a:ext cx="2209800" cy="8509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b="1"/>
              <a:t>Receive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 b="1"/>
              <a:t>an </a:t>
            </a:r>
            <a:br>
              <a:rPr lang="en-US" altLang="en-US" b="1"/>
            </a:br>
            <a:r>
              <a:rPr lang="en-US" altLang="en-US" b="1"/>
              <a:t>IP datagram</a:t>
            </a:r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2571136" y="1445342"/>
            <a:ext cx="70236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95" descr="underline_base">
            <a:extLst>
              <a:ext uri="{FF2B5EF4-FFF2-40B4-BE49-F238E27FC236}">
                <a16:creationId xmlns:a16="http://schemas.microsoft.com/office/drawing/2014/main" id="{815FA8C0-5DDE-9845-B9A8-1B78BD45BE7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6" y="945295"/>
            <a:ext cx="8456477" cy="12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9E4267A-37E5-CB41-B17D-8D8BF0B27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052" y="1221977"/>
            <a:ext cx="5378246" cy="527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IP header validation. </a:t>
            </a:r>
            <a:r>
              <a:rPr lang="en-US" sz="2400" kern="0" dirty="0"/>
              <a:t>Fails, drop datagram.</a:t>
            </a:r>
            <a:r>
              <a:rPr lang="en-US" sz="1600" kern="0" dirty="0">
                <a:cs typeface="+mn-cs"/>
              </a:rPr>
              <a:t> 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Process options in IP header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/>
              <a:t>Datagram addressed to this router? No</a:t>
            </a:r>
            <a:endParaRPr lang="en-US" sz="2400" kern="0" dirty="0">
              <a:solidFill>
                <a:srgbClr val="C00000"/>
              </a:solidFill>
              <a:cs typeface="+mn-cs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Forwarding table lookup for address – obtain outgoing interface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Decrement TTL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Perform fragmentation (if necessary)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Calculate checksum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kern="0" dirty="0">
                <a:cs typeface="+mn-cs"/>
              </a:rPr>
              <a:t>Forward to link or next hop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kern="0" dirty="0">
                <a:cs typeface="+mn-cs"/>
              </a:rPr>
              <a:t>	OR</a:t>
            </a:r>
          </a:p>
          <a:p>
            <a:pPr marL="514350" indent="-514350">
              <a:buFont typeface="+mj-lt"/>
              <a:buAutoNum type="arabicPeriod" startAt="7"/>
              <a:defRPr/>
            </a:pPr>
            <a:r>
              <a:rPr lang="en-US" sz="2400" kern="0" dirty="0">
                <a:cs typeface="+mn-cs"/>
              </a:rPr>
              <a:t>Send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ICMP</a:t>
            </a:r>
            <a:r>
              <a:rPr lang="en-US" sz="2400" kern="0" dirty="0">
                <a:cs typeface="+mn-cs"/>
              </a:rPr>
              <a:t> packet to source (if error in steps 4., 5. or 6.)</a:t>
            </a:r>
          </a:p>
          <a:p>
            <a:pPr marL="0" indent="0">
              <a:buNone/>
              <a:defRPr/>
            </a:pPr>
            <a:endParaRPr lang="en-US" sz="1600" b="1" kern="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6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1E30CF89-860A-124C-A22C-CD7869BC1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Router architecture overview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52226" name="Group 60">
            <a:extLst>
              <a:ext uri="{FF2B5EF4-FFF2-40B4-BE49-F238E27FC236}">
                <a16:creationId xmlns:a16="http://schemas.microsoft.com/office/drawing/2014/main" id="{E6D5C5C9-F844-1249-B388-079E17C68A94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3333750"/>
            <a:ext cx="1609725" cy="2343150"/>
            <a:chOff x="2418" y="1882"/>
            <a:chExt cx="1014" cy="1476"/>
          </a:xfrm>
        </p:grpSpPr>
        <p:sp>
          <p:nvSpPr>
            <p:cNvPr id="52278" name="Rectangle 45">
              <a:extLst>
                <a:ext uri="{FF2B5EF4-FFF2-40B4-BE49-F238E27FC236}">
                  <a16:creationId xmlns:a16="http://schemas.microsoft.com/office/drawing/2014/main" id="{78EEDBE6-B7A4-A442-BF55-03AC318B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1882"/>
              <a:ext cx="1014" cy="14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9" name="Text Box 48">
              <a:extLst>
                <a:ext uri="{FF2B5EF4-FFF2-40B4-BE49-F238E27FC236}">
                  <a16:creationId xmlns:a16="http://schemas.microsoft.com/office/drawing/2014/main" id="{766457F1-5F91-9B46-A385-DA0922286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2418"/>
              <a:ext cx="779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/>
                <a:t>high-seed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/>
                <a:t>switching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/>
                <a:t>fabric</a:t>
              </a:r>
            </a:p>
          </p:txBody>
        </p:sp>
      </p:grpSp>
      <p:sp>
        <p:nvSpPr>
          <p:cNvPr id="52227" name="Rectangle 46">
            <a:extLst>
              <a:ext uri="{FF2B5EF4-FFF2-40B4-BE49-F238E27FC236}">
                <a16:creationId xmlns:a16="http://schemas.microsoft.com/office/drawing/2014/main" id="{971BBDA4-7C04-1749-9CAC-8B51EBE18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2371725"/>
            <a:ext cx="1590675" cy="6477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2228" name="Text Box 47">
            <a:extLst>
              <a:ext uri="{FF2B5EF4-FFF2-40B4-BE49-F238E27FC236}">
                <a16:creationId xmlns:a16="http://schemas.microsoft.com/office/drawing/2014/main" id="{0FC5AD0E-94C9-5F4D-AA3A-FBEDD9D3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2413000"/>
            <a:ext cx="11874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routing 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processor</a:t>
            </a:r>
          </a:p>
        </p:txBody>
      </p:sp>
      <p:sp>
        <p:nvSpPr>
          <p:cNvPr id="52229" name="Line 50">
            <a:extLst>
              <a:ext uri="{FF2B5EF4-FFF2-40B4-BE49-F238E27FC236}">
                <a16:creationId xmlns:a16="http://schemas.microsoft.com/office/drawing/2014/main" id="{0FE928FC-4749-A045-92F2-143F29379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3775" y="2890838"/>
            <a:ext cx="19050" cy="57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2230" name="Group 17">
            <a:extLst>
              <a:ext uri="{FF2B5EF4-FFF2-40B4-BE49-F238E27FC236}">
                <a16:creationId xmlns:a16="http://schemas.microsoft.com/office/drawing/2014/main" id="{4D704C9A-16FE-7A41-9917-71F87B0AB0FC}"/>
              </a:ext>
            </a:extLst>
          </p:cNvPr>
          <p:cNvGrpSpPr>
            <a:grpSpLocks/>
          </p:cNvGrpSpPr>
          <p:nvPr/>
        </p:nvGrpSpPr>
        <p:grpSpPr bwMode="auto">
          <a:xfrm>
            <a:off x="744538" y="3348038"/>
            <a:ext cx="2033587" cy="566737"/>
            <a:chOff x="930" y="1989"/>
            <a:chExt cx="1482" cy="357"/>
          </a:xfrm>
        </p:grpSpPr>
        <p:sp>
          <p:nvSpPr>
            <p:cNvPr id="52273" name="Rectangle 9">
              <a:extLst>
                <a:ext uri="{FF2B5EF4-FFF2-40B4-BE49-F238E27FC236}">
                  <a16:creationId xmlns:a16="http://schemas.microsoft.com/office/drawing/2014/main" id="{51323061-7DCE-3044-9FC7-BAB05AC4E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89"/>
              <a:ext cx="1086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4" name="Rectangle 5">
              <a:extLst>
                <a:ext uri="{FF2B5EF4-FFF2-40B4-BE49-F238E27FC236}">
                  <a16:creationId xmlns:a16="http://schemas.microsoft.com/office/drawing/2014/main" id="{834D9114-A9DD-BD40-96DF-AC5D81073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5" name="Rectangle 6">
              <a:extLst>
                <a:ext uri="{FF2B5EF4-FFF2-40B4-BE49-F238E27FC236}">
                  <a16:creationId xmlns:a16="http://schemas.microsoft.com/office/drawing/2014/main" id="{6667D802-DB30-1D44-AAF4-2D8618E25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6" name="Rectangle 8">
              <a:extLst>
                <a:ext uri="{FF2B5EF4-FFF2-40B4-BE49-F238E27FC236}">
                  <a16:creationId xmlns:a16="http://schemas.microsoft.com/office/drawing/2014/main" id="{9ED446C8-1A05-F049-B210-294F0437B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7" name="Line 16">
              <a:extLst>
                <a:ext uri="{FF2B5EF4-FFF2-40B4-BE49-F238E27FC236}">
                  <a16:creationId xmlns:a16="http://schemas.microsoft.com/office/drawing/2014/main" id="{79D57D63-62C7-1642-A4DE-2B50CF935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2231" name="Group 18">
            <a:extLst>
              <a:ext uri="{FF2B5EF4-FFF2-40B4-BE49-F238E27FC236}">
                <a16:creationId xmlns:a16="http://schemas.microsoft.com/office/drawing/2014/main" id="{3882BF58-F757-1045-B488-48FDB1822E6D}"/>
              </a:ext>
            </a:extLst>
          </p:cNvPr>
          <p:cNvGrpSpPr>
            <a:grpSpLocks/>
          </p:cNvGrpSpPr>
          <p:nvPr/>
        </p:nvGrpSpPr>
        <p:grpSpPr bwMode="auto">
          <a:xfrm>
            <a:off x="733425" y="5086350"/>
            <a:ext cx="2058988" cy="566738"/>
            <a:chOff x="930" y="1989"/>
            <a:chExt cx="1482" cy="357"/>
          </a:xfrm>
        </p:grpSpPr>
        <p:sp>
          <p:nvSpPr>
            <p:cNvPr id="52268" name="Rectangle 19">
              <a:extLst>
                <a:ext uri="{FF2B5EF4-FFF2-40B4-BE49-F238E27FC236}">
                  <a16:creationId xmlns:a16="http://schemas.microsoft.com/office/drawing/2014/main" id="{12237219-54B1-8F42-BFD7-50AD96C18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89"/>
              <a:ext cx="1088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69" name="Rectangle 20">
              <a:extLst>
                <a:ext uri="{FF2B5EF4-FFF2-40B4-BE49-F238E27FC236}">
                  <a16:creationId xmlns:a16="http://schemas.microsoft.com/office/drawing/2014/main" id="{5B5D89D9-BBAD-3A4C-A4AC-E696DDC42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0" name="Rectangle 21">
              <a:extLst>
                <a:ext uri="{FF2B5EF4-FFF2-40B4-BE49-F238E27FC236}">
                  <a16:creationId xmlns:a16="http://schemas.microsoft.com/office/drawing/2014/main" id="{A1484D77-7D86-3043-996D-7F3FCF5F8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1" name="Rectangle 22">
              <a:extLst>
                <a:ext uri="{FF2B5EF4-FFF2-40B4-BE49-F238E27FC236}">
                  <a16:creationId xmlns:a16="http://schemas.microsoft.com/office/drawing/2014/main" id="{C8D65D78-382D-884A-8B65-68339AAFE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72" name="Line 23">
              <a:extLst>
                <a:ext uri="{FF2B5EF4-FFF2-40B4-BE49-F238E27FC236}">
                  <a16:creationId xmlns:a16="http://schemas.microsoft.com/office/drawing/2014/main" id="{5E9C67F1-DC3A-2C41-B956-AE281AE5A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2232" name="Group 29">
            <a:extLst>
              <a:ext uri="{FF2B5EF4-FFF2-40B4-BE49-F238E27FC236}">
                <a16:creationId xmlns:a16="http://schemas.microsoft.com/office/drawing/2014/main" id="{B3CB6A75-0F1E-D44C-89A6-39481C2A26AD}"/>
              </a:ext>
            </a:extLst>
          </p:cNvPr>
          <p:cNvGrpSpPr>
            <a:grpSpLocks/>
          </p:cNvGrpSpPr>
          <p:nvPr/>
        </p:nvGrpSpPr>
        <p:grpSpPr bwMode="auto">
          <a:xfrm rot="2656396">
            <a:off x="1363663" y="4238625"/>
            <a:ext cx="546100" cy="546100"/>
            <a:chOff x="354" y="2715"/>
            <a:chExt cx="344" cy="344"/>
          </a:xfrm>
        </p:grpSpPr>
        <p:sp>
          <p:nvSpPr>
            <p:cNvPr id="52264" name="Oval 25">
              <a:extLst>
                <a:ext uri="{FF2B5EF4-FFF2-40B4-BE49-F238E27FC236}">
                  <a16:creationId xmlns:a16="http://schemas.microsoft.com/office/drawing/2014/main" id="{3F8BE1F5-37EE-9D4F-A002-5E896934D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65" name="Oval 26">
              <a:extLst>
                <a:ext uri="{FF2B5EF4-FFF2-40B4-BE49-F238E27FC236}">
                  <a16:creationId xmlns:a16="http://schemas.microsoft.com/office/drawing/2014/main" id="{891FE78B-D0BD-674C-BD28-BE40305A7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66" name="Oval 27">
              <a:extLst>
                <a:ext uri="{FF2B5EF4-FFF2-40B4-BE49-F238E27FC236}">
                  <a16:creationId xmlns:a16="http://schemas.microsoft.com/office/drawing/2014/main" id="{3D03BE5B-9373-394B-A647-C3198BBA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67" name="Oval 28">
              <a:extLst>
                <a:ext uri="{FF2B5EF4-FFF2-40B4-BE49-F238E27FC236}">
                  <a16:creationId xmlns:a16="http://schemas.microsoft.com/office/drawing/2014/main" id="{241BB00E-3357-1043-B288-76D04E140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52233" name="Text Box 57">
            <a:extLst>
              <a:ext uri="{FF2B5EF4-FFF2-40B4-BE49-F238E27FC236}">
                <a16:creationId xmlns:a16="http://schemas.microsoft.com/office/drawing/2014/main" id="{760845FC-9021-BD41-B81A-8DE28F869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324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router input ports</a:t>
            </a:r>
          </a:p>
        </p:txBody>
      </p:sp>
      <p:grpSp>
        <p:nvGrpSpPr>
          <p:cNvPr id="52234" name="Group 37">
            <a:extLst>
              <a:ext uri="{FF2B5EF4-FFF2-40B4-BE49-F238E27FC236}">
                <a16:creationId xmlns:a16="http://schemas.microsoft.com/office/drawing/2014/main" id="{33E4FF30-60A3-7849-823E-1DA3BEA044C8}"/>
              </a:ext>
            </a:extLst>
          </p:cNvPr>
          <p:cNvGrpSpPr>
            <a:grpSpLocks/>
          </p:cNvGrpSpPr>
          <p:nvPr/>
        </p:nvGrpSpPr>
        <p:grpSpPr bwMode="auto">
          <a:xfrm>
            <a:off x="4344988" y="3352800"/>
            <a:ext cx="1957387" cy="566738"/>
            <a:chOff x="-51" y="2454"/>
            <a:chExt cx="1482" cy="357"/>
          </a:xfrm>
        </p:grpSpPr>
        <p:grpSp>
          <p:nvGrpSpPr>
            <p:cNvPr id="52258" name="Group 36">
              <a:extLst>
                <a:ext uri="{FF2B5EF4-FFF2-40B4-BE49-F238E27FC236}">
                  <a16:creationId xmlns:a16="http://schemas.microsoft.com/office/drawing/2014/main" id="{6983D6A2-04A4-1140-BEAF-07A6F0C2BE3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52260" name="Rectangle 31">
                <a:extLst>
                  <a:ext uri="{FF2B5EF4-FFF2-40B4-BE49-F238E27FC236}">
                    <a16:creationId xmlns:a16="http://schemas.microsoft.com/office/drawing/2014/main" id="{E48738EB-1F29-8644-BF9F-25D84815B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61" name="Rectangle 32">
                <a:extLst>
                  <a:ext uri="{FF2B5EF4-FFF2-40B4-BE49-F238E27FC236}">
                    <a16:creationId xmlns:a16="http://schemas.microsoft.com/office/drawing/2014/main" id="{0A406433-CAB8-7246-98AA-36C2C0BC4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8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62" name="Rectangle 33">
                <a:extLst>
                  <a:ext uri="{FF2B5EF4-FFF2-40B4-BE49-F238E27FC236}">
                    <a16:creationId xmlns:a16="http://schemas.microsoft.com/office/drawing/2014/main" id="{F075121F-A840-2440-BEBB-83B863EFE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63" name="Rectangle 34">
                <a:extLst>
                  <a:ext uri="{FF2B5EF4-FFF2-40B4-BE49-F238E27FC236}">
                    <a16:creationId xmlns:a16="http://schemas.microsoft.com/office/drawing/2014/main" id="{7D80C27A-56FC-E249-A04B-2305CF726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2259" name="Line 35">
              <a:extLst>
                <a:ext uri="{FF2B5EF4-FFF2-40B4-BE49-F238E27FC236}">
                  <a16:creationId xmlns:a16="http://schemas.microsoft.com/office/drawing/2014/main" id="{14BAAD6E-4128-5645-A448-1302E5B30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2235" name="Group 38">
            <a:extLst>
              <a:ext uri="{FF2B5EF4-FFF2-40B4-BE49-F238E27FC236}">
                <a16:creationId xmlns:a16="http://schemas.microsoft.com/office/drawing/2014/main" id="{71D81EAB-0660-FE4E-A059-11F4548F8408}"/>
              </a:ext>
            </a:extLst>
          </p:cNvPr>
          <p:cNvGrpSpPr>
            <a:grpSpLocks/>
          </p:cNvGrpSpPr>
          <p:nvPr/>
        </p:nvGrpSpPr>
        <p:grpSpPr bwMode="auto">
          <a:xfrm>
            <a:off x="4364038" y="5086350"/>
            <a:ext cx="2011362" cy="566738"/>
            <a:chOff x="-51" y="2454"/>
            <a:chExt cx="1482" cy="357"/>
          </a:xfrm>
        </p:grpSpPr>
        <p:grpSp>
          <p:nvGrpSpPr>
            <p:cNvPr id="52252" name="Group 39">
              <a:extLst>
                <a:ext uri="{FF2B5EF4-FFF2-40B4-BE49-F238E27FC236}">
                  <a16:creationId xmlns:a16="http://schemas.microsoft.com/office/drawing/2014/main" id="{2743D6C0-ECFB-0D41-AD5E-2BE524BD2C1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52254" name="Rectangle 40">
                <a:extLst>
                  <a:ext uri="{FF2B5EF4-FFF2-40B4-BE49-F238E27FC236}">
                    <a16:creationId xmlns:a16="http://schemas.microsoft.com/office/drawing/2014/main" id="{11BD3C7D-C1D1-2A43-94E9-951880978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55" name="Rectangle 41">
                <a:extLst>
                  <a:ext uri="{FF2B5EF4-FFF2-40B4-BE49-F238E27FC236}">
                    <a16:creationId xmlns:a16="http://schemas.microsoft.com/office/drawing/2014/main" id="{DBF6CBD9-CB77-3A4C-A28E-B4AE3751E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7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56" name="Rectangle 42">
                <a:extLst>
                  <a:ext uri="{FF2B5EF4-FFF2-40B4-BE49-F238E27FC236}">
                    <a16:creationId xmlns:a16="http://schemas.microsoft.com/office/drawing/2014/main" id="{22E68489-5D87-F84F-A7DE-1CD8CF8E3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52257" name="Rectangle 43">
                <a:extLst>
                  <a:ext uri="{FF2B5EF4-FFF2-40B4-BE49-F238E27FC236}">
                    <a16:creationId xmlns:a16="http://schemas.microsoft.com/office/drawing/2014/main" id="{B4C0210B-8C26-1D44-93E4-4D1FC59DD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2253" name="Line 44">
              <a:extLst>
                <a:ext uri="{FF2B5EF4-FFF2-40B4-BE49-F238E27FC236}">
                  <a16:creationId xmlns:a16="http://schemas.microsoft.com/office/drawing/2014/main" id="{E1777846-B217-BE44-BE20-EC732EC4F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2236" name="Group 51">
            <a:extLst>
              <a:ext uri="{FF2B5EF4-FFF2-40B4-BE49-F238E27FC236}">
                <a16:creationId xmlns:a16="http://schemas.microsoft.com/office/drawing/2014/main" id="{B179EC55-3FEF-A74A-9417-2AE457859EF8}"/>
              </a:ext>
            </a:extLst>
          </p:cNvPr>
          <p:cNvGrpSpPr>
            <a:grpSpLocks/>
          </p:cNvGrpSpPr>
          <p:nvPr/>
        </p:nvGrpSpPr>
        <p:grpSpPr bwMode="auto">
          <a:xfrm rot="2656396">
            <a:off x="5230813" y="4229100"/>
            <a:ext cx="546100" cy="546100"/>
            <a:chOff x="354" y="2715"/>
            <a:chExt cx="344" cy="344"/>
          </a:xfrm>
        </p:grpSpPr>
        <p:sp>
          <p:nvSpPr>
            <p:cNvPr id="52248" name="Oval 52">
              <a:extLst>
                <a:ext uri="{FF2B5EF4-FFF2-40B4-BE49-F238E27FC236}">
                  <a16:creationId xmlns:a16="http://schemas.microsoft.com/office/drawing/2014/main" id="{E050DCDD-1A71-D841-9AA7-25AF6740B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49" name="Oval 53">
              <a:extLst>
                <a:ext uri="{FF2B5EF4-FFF2-40B4-BE49-F238E27FC236}">
                  <a16:creationId xmlns:a16="http://schemas.microsoft.com/office/drawing/2014/main" id="{16A4A85B-8083-FB41-A645-31DC14BF9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50" name="Oval 54">
              <a:extLst>
                <a:ext uri="{FF2B5EF4-FFF2-40B4-BE49-F238E27FC236}">
                  <a16:creationId xmlns:a16="http://schemas.microsoft.com/office/drawing/2014/main" id="{893C4386-1FEB-774D-9D55-BD25E379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2251" name="Oval 55">
              <a:extLst>
                <a:ext uri="{FF2B5EF4-FFF2-40B4-BE49-F238E27FC236}">
                  <a16:creationId xmlns:a16="http://schemas.microsoft.com/office/drawing/2014/main" id="{5EA780D0-DA3B-F042-B56E-0EFDFDA4D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52237" name="Text Box 58">
            <a:extLst>
              <a:ext uri="{FF2B5EF4-FFF2-40B4-BE49-F238E27FC236}">
                <a16:creationId xmlns:a16="http://schemas.microsoft.com/office/drawing/2014/main" id="{C74CF4E8-0D17-734D-83B3-147BD482D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5773738"/>
            <a:ext cx="205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router output ports</a:t>
            </a:r>
          </a:p>
        </p:txBody>
      </p:sp>
      <p:pic>
        <p:nvPicPr>
          <p:cNvPr id="52238" name="Picture 63" descr="underline_base">
            <a:extLst>
              <a:ext uri="{FF2B5EF4-FFF2-40B4-BE49-F238E27FC236}">
                <a16:creationId xmlns:a16="http://schemas.microsoft.com/office/drawing/2014/main" id="{1F21171B-0603-024D-B5BB-26CFABBF87E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842963"/>
            <a:ext cx="63531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11D8DB-2BD3-CA42-8F9D-344E8BB90D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3425" y="3143250"/>
            <a:ext cx="7802563" cy="12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AB7C40-B63F-9E4F-A543-9BA6288E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3179763"/>
            <a:ext cx="218598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600" i="1" dirty="0">
                <a:solidFill>
                  <a:srgbClr val="CC0000"/>
                </a:solidFill>
              </a:rPr>
              <a:t>forwarding data plane  </a:t>
            </a:r>
            <a:r>
              <a:rPr lang="en-US" altLang="en-US" sz="1600" dirty="0"/>
              <a:t>(hardware) </a:t>
            </a:r>
            <a:r>
              <a:rPr lang="en-US" altLang="en-US" sz="1600" dirty="0" err="1"/>
              <a:t>operttes</a:t>
            </a:r>
            <a:r>
              <a:rPr lang="en-US" altLang="en-US" sz="1600" dirty="0"/>
              <a:t> in </a:t>
            </a:r>
            <a:r>
              <a:rPr lang="en-US" altLang="en-US" sz="1600" b="1" u="sng" dirty="0"/>
              <a:t>nanosecond</a:t>
            </a:r>
            <a:r>
              <a:rPr lang="en-US" altLang="en-US" sz="1600" dirty="0"/>
              <a:t> timeframe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EAD79-98A7-AF40-BA95-74DD19A97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2076450"/>
            <a:ext cx="2879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600" i="1" dirty="0">
                <a:solidFill>
                  <a:srgbClr val="CC0000"/>
                </a:solidFill>
              </a:rPr>
              <a:t>routing, management</a:t>
            </a:r>
          </a:p>
          <a:p>
            <a:pPr algn="r"/>
            <a:r>
              <a:rPr lang="en-US" altLang="en-US" sz="1600" i="1" dirty="0">
                <a:solidFill>
                  <a:srgbClr val="CC0000"/>
                </a:solidFill>
              </a:rPr>
              <a:t>control plane </a:t>
            </a:r>
            <a:r>
              <a:rPr lang="en-US" altLang="en-US" sz="1600" dirty="0"/>
              <a:t>(software)</a:t>
            </a:r>
          </a:p>
          <a:p>
            <a:pPr algn="r"/>
            <a:r>
              <a:rPr lang="en-US" altLang="en-US" sz="1600" dirty="0"/>
              <a:t>operates in </a:t>
            </a:r>
            <a:r>
              <a:rPr lang="en-US" altLang="en-US" sz="1600" b="1" u="sng" dirty="0"/>
              <a:t>millisecond</a:t>
            </a:r>
            <a:r>
              <a:rPr lang="en-US" altLang="en-US" sz="1600" dirty="0"/>
              <a:t> </a:t>
            </a:r>
          </a:p>
          <a:p>
            <a:pPr algn="r"/>
            <a:r>
              <a:rPr lang="en-US" altLang="en-US" sz="1600" dirty="0"/>
              <a:t>time frame</a:t>
            </a:r>
          </a:p>
        </p:txBody>
      </p:sp>
      <p:sp>
        <p:nvSpPr>
          <p:cNvPr id="52242" name="Freeform 10">
            <a:extLst>
              <a:ext uri="{FF2B5EF4-FFF2-40B4-BE49-F238E27FC236}">
                <a16:creationId xmlns:a16="http://schemas.microsoft.com/office/drawing/2014/main" id="{6E1AA847-D222-9E45-8A1E-A50474E1FB0B}"/>
              </a:ext>
            </a:extLst>
          </p:cNvPr>
          <p:cNvSpPr>
            <a:spLocks/>
          </p:cNvSpPr>
          <p:nvPr/>
        </p:nvSpPr>
        <p:spPr bwMode="auto">
          <a:xfrm>
            <a:off x="2198688" y="2667000"/>
            <a:ext cx="512762" cy="73025"/>
          </a:xfrm>
          <a:custGeom>
            <a:avLst/>
            <a:gdLst>
              <a:gd name="T0" fmla="*/ 487003 w 512919"/>
              <a:gd name="T1" fmla="*/ 70891 h 73266"/>
              <a:gd name="T2" fmla="*/ 511349 w 512919"/>
              <a:gd name="T3" fmla="*/ 0 h 73266"/>
              <a:gd name="T4" fmla="*/ 146098 w 512919"/>
              <a:gd name="T5" fmla="*/ 11815 h 73266"/>
              <a:gd name="T6" fmla="*/ 97399 w 512919"/>
              <a:gd name="T7" fmla="*/ 23630 h 73266"/>
              <a:gd name="T8" fmla="*/ 0 w 512919"/>
              <a:gd name="T9" fmla="*/ 11815 h 73266"/>
              <a:gd name="T10" fmla="*/ 0 w 512919"/>
              <a:gd name="T11" fmla="*/ 11815 h 73266"/>
              <a:gd name="T12" fmla="*/ 511349 w 512919"/>
              <a:gd name="T13" fmla="*/ 11815 h 73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2919"/>
              <a:gd name="T22" fmla="*/ 0 h 73266"/>
              <a:gd name="T23" fmla="*/ 512919 w 512919"/>
              <a:gd name="T24" fmla="*/ 73266 h 7326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2919" h="73266">
                <a:moveTo>
                  <a:pt x="488494" y="73266"/>
                </a:moveTo>
                <a:lnTo>
                  <a:pt x="512919" y="0"/>
                </a:lnTo>
                <a:cubicBezTo>
                  <a:pt x="390795" y="4070"/>
                  <a:pt x="268529" y="5036"/>
                  <a:pt x="146548" y="12211"/>
                </a:cubicBezTo>
                <a:cubicBezTo>
                  <a:pt x="129793" y="13196"/>
                  <a:pt x="114483" y="24422"/>
                  <a:pt x="97699" y="24422"/>
                </a:cubicBezTo>
                <a:cubicBezTo>
                  <a:pt x="64879" y="24422"/>
                  <a:pt x="0" y="12211"/>
                  <a:pt x="0" y="12211"/>
                </a:cubicBezTo>
                <a:lnTo>
                  <a:pt x="512919" y="122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43" name="Freeform 11">
            <a:extLst>
              <a:ext uri="{FF2B5EF4-FFF2-40B4-BE49-F238E27FC236}">
                <a16:creationId xmlns:a16="http://schemas.microsoft.com/office/drawing/2014/main" id="{CD0BAE5A-6D8F-5647-A83B-EA6062EB0140}"/>
              </a:ext>
            </a:extLst>
          </p:cNvPr>
          <p:cNvSpPr>
            <a:spLocks/>
          </p:cNvSpPr>
          <p:nvPr/>
        </p:nvSpPr>
        <p:spPr bwMode="auto">
          <a:xfrm>
            <a:off x="-144463" y="647700"/>
            <a:ext cx="8802688" cy="2197100"/>
          </a:xfrm>
          <a:custGeom>
            <a:avLst/>
            <a:gdLst>
              <a:gd name="T0" fmla="*/ 8252106 w 8802811"/>
              <a:gd name="T1" fmla="*/ 0 h 2197979"/>
              <a:gd name="T2" fmla="*/ 8288733 w 8802811"/>
              <a:gd name="T3" fmla="*/ 352707 h 2197979"/>
              <a:gd name="T4" fmla="*/ 8300945 w 8802811"/>
              <a:gd name="T5" fmla="*/ 985142 h 2197979"/>
              <a:gd name="T6" fmla="*/ 8313157 w 8802811"/>
              <a:gd name="T7" fmla="*/ 1204063 h 2197979"/>
              <a:gd name="T8" fmla="*/ 8337573 w 8802811"/>
              <a:gd name="T9" fmla="*/ 1374335 h 2197979"/>
              <a:gd name="T10" fmla="*/ 8313157 w 8802811"/>
              <a:gd name="T11" fmla="*/ 1301360 h 2197979"/>
              <a:gd name="T12" fmla="*/ 8300945 w 8802811"/>
              <a:gd name="T13" fmla="*/ 1216224 h 2197979"/>
              <a:gd name="T14" fmla="*/ 8288733 w 8802811"/>
              <a:gd name="T15" fmla="*/ 1167577 h 2197979"/>
              <a:gd name="T16" fmla="*/ 8252106 w 8802811"/>
              <a:gd name="T17" fmla="*/ 985142 h 2197979"/>
              <a:gd name="T18" fmla="*/ 8239894 w 8802811"/>
              <a:gd name="T19" fmla="*/ 851357 h 2197979"/>
              <a:gd name="T20" fmla="*/ 8215466 w 8802811"/>
              <a:gd name="T21" fmla="*/ 681086 h 2197979"/>
              <a:gd name="T22" fmla="*/ 8203254 w 8802811"/>
              <a:gd name="T23" fmla="*/ 547302 h 2197979"/>
              <a:gd name="T24" fmla="*/ 8178839 w 8802811"/>
              <a:gd name="T25" fmla="*/ 547302 h 2197979"/>
              <a:gd name="T26" fmla="*/ 8178839 w 8802811"/>
              <a:gd name="T27" fmla="*/ 547302 h 2197979"/>
              <a:gd name="T28" fmla="*/ 8410838 w 8802811"/>
              <a:gd name="T29" fmla="*/ 620274 h 2197979"/>
              <a:gd name="T30" fmla="*/ 8471893 w 8802811"/>
              <a:gd name="T31" fmla="*/ 681086 h 2197979"/>
              <a:gd name="T32" fmla="*/ 8557363 w 8802811"/>
              <a:gd name="T33" fmla="*/ 790546 h 2197979"/>
              <a:gd name="T34" fmla="*/ 8581787 w 8802811"/>
              <a:gd name="T35" fmla="*/ 863520 h 2197979"/>
              <a:gd name="T36" fmla="*/ 8618427 w 8802811"/>
              <a:gd name="T37" fmla="*/ 948655 h 2197979"/>
              <a:gd name="T38" fmla="*/ 8691690 w 8802811"/>
              <a:gd name="T39" fmla="*/ 1179738 h 2197979"/>
              <a:gd name="T40" fmla="*/ 8703889 w 8802811"/>
              <a:gd name="T41" fmla="*/ 1252712 h 2197979"/>
              <a:gd name="T42" fmla="*/ 8716105 w 8802811"/>
              <a:gd name="T43" fmla="*/ 1337848 h 2197979"/>
              <a:gd name="T44" fmla="*/ 8740529 w 8802811"/>
              <a:gd name="T45" fmla="*/ 1398658 h 2197979"/>
              <a:gd name="T46" fmla="*/ 8801584 w 8802811"/>
              <a:gd name="T47" fmla="*/ 1398658 h 2197979"/>
              <a:gd name="T48" fmla="*/ 8801584 w 8802811"/>
              <a:gd name="T49" fmla="*/ 1398658 h 2197979"/>
              <a:gd name="T50" fmla="*/ 8789368 w 8802811"/>
              <a:gd name="T51" fmla="*/ 1666229 h 2197979"/>
              <a:gd name="T52" fmla="*/ 8789368 w 8802811"/>
              <a:gd name="T53" fmla="*/ 1666229 h 2197979"/>
              <a:gd name="T54" fmla="*/ 8703889 w 8802811"/>
              <a:gd name="T55" fmla="*/ 1568931 h 2197979"/>
              <a:gd name="T56" fmla="*/ 8642842 w 8802811"/>
              <a:gd name="T57" fmla="*/ 1508118 h 2197979"/>
              <a:gd name="T58" fmla="*/ 8581787 w 8802811"/>
              <a:gd name="T59" fmla="*/ 1410821 h 2197979"/>
              <a:gd name="T60" fmla="*/ 8508524 w 8802811"/>
              <a:gd name="T61" fmla="*/ 1325685 h 2197979"/>
              <a:gd name="T62" fmla="*/ 8435261 w 8802811"/>
              <a:gd name="T63" fmla="*/ 1228387 h 2197979"/>
              <a:gd name="T64" fmla="*/ 8300945 w 8802811"/>
              <a:gd name="T65" fmla="*/ 1033790 h 2197979"/>
              <a:gd name="T66" fmla="*/ 8227678 w 8802811"/>
              <a:gd name="T67" fmla="*/ 912168 h 2197979"/>
              <a:gd name="T68" fmla="*/ 8215466 w 8802811"/>
              <a:gd name="T69" fmla="*/ 875682 h 2197979"/>
              <a:gd name="T70" fmla="*/ 8191051 w 8802811"/>
              <a:gd name="T71" fmla="*/ 839194 h 2197979"/>
              <a:gd name="T72" fmla="*/ 8178839 w 8802811"/>
              <a:gd name="T73" fmla="*/ 790546 h 2197979"/>
              <a:gd name="T74" fmla="*/ 8129991 w 8802811"/>
              <a:gd name="T75" fmla="*/ 717572 h 2197979"/>
              <a:gd name="T76" fmla="*/ 8117788 w 8802811"/>
              <a:gd name="T77" fmla="*/ 705410 h 2197979"/>
              <a:gd name="T78" fmla="*/ 8215466 w 8802811"/>
              <a:gd name="T79" fmla="*/ 778383 h 2197979"/>
              <a:gd name="T80" fmla="*/ 8252106 w 8802811"/>
              <a:gd name="T81" fmla="*/ 814870 h 2197979"/>
              <a:gd name="T82" fmla="*/ 8361996 w 8802811"/>
              <a:gd name="T83" fmla="*/ 912168 h 2197979"/>
              <a:gd name="T84" fmla="*/ 8435261 w 8802811"/>
              <a:gd name="T85" fmla="*/ 1009466 h 2197979"/>
              <a:gd name="T86" fmla="*/ 8471893 w 8802811"/>
              <a:gd name="T87" fmla="*/ 1045954 h 2197979"/>
              <a:gd name="T88" fmla="*/ 8459685 w 8802811"/>
              <a:gd name="T89" fmla="*/ 1033790 h 2197979"/>
              <a:gd name="T90" fmla="*/ 632656 w 8802811"/>
              <a:gd name="T91" fmla="*/ 2152719 h 2197979"/>
              <a:gd name="T92" fmla="*/ 1524038 w 8802811"/>
              <a:gd name="T93" fmla="*/ 2189205 h 2197979"/>
              <a:gd name="T94" fmla="*/ 1035614 w 8802811"/>
              <a:gd name="T95" fmla="*/ 2152719 h 2197979"/>
              <a:gd name="T96" fmla="*/ 547181 w 8802811"/>
              <a:gd name="T97" fmla="*/ 2104070 h 2197979"/>
              <a:gd name="T98" fmla="*/ 70968 w 8802811"/>
              <a:gd name="T99" fmla="*/ 2079746 h 21979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8802811"/>
              <a:gd name="T151" fmla="*/ 0 h 2197979"/>
              <a:gd name="T152" fmla="*/ 8802811 w 8802811"/>
              <a:gd name="T153" fmla="*/ 2197979 h 219797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8802811" h="2197979">
                <a:moveTo>
                  <a:pt x="8253255" y="0"/>
                </a:moveTo>
                <a:lnTo>
                  <a:pt x="8289892" y="354119"/>
                </a:lnTo>
                <a:cubicBezTo>
                  <a:pt x="8293963" y="565776"/>
                  <a:pt x="8296057" y="777480"/>
                  <a:pt x="8302104" y="989090"/>
                </a:cubicBezTo>
                <a:cubicBezTo>
                  <a:pt x="8304200" y="1062439"/>
                  <a:pt x="8308222" y="1135763"/>
                  <a:pt x="8314317" y="1208888"/>
                </a:cubicBezTo>
                <a:cubicBezTo>
                  <a:pt x="8316142" y="1230787"/>
                  <a:pt x="8344376" y="1368573"/>
                  <a:pt x="8338741" y="1379842"/>
                </a:cubicBezTo>
                <a:cubicBezTo>
                  <a:pt x="8327228" y="1402867"/>
                  <a:pt x="8314317" y="1306576"/>
                  <a:pt x="8314317" y="1306576"/>
                </a:cubicBezTo>
                <a:cubicBezTo>
                  <a:pt x="8310246" y="1278084"/>
                  <a:pt x="8307253" y="1249416"/>
                  <a:pt x="8302104" y="1221099"/>
                </a:cubicBezTo>
                <a:cubicBezTo>
                  <a:pt x="8299101" y="1204587"/>
                  <a:pt x="8292894" y="1188767"/>
                  <a:pt x="8289892" y="1172255"/>
                </a:cubicBezTo>
                <a:cubicBezTo>
                  <a:pt x="8255975" y="985729"/>
                  <a:pt x="8304437" y="1193793"/>
                  <a:pt x="8253255" y="989090"/>
                </a:cubicBezTo>
                <a:cubicBezTo>
                  <a:pt x="8249184" y="944316"/>
                  <a:pt x="8246400" y="899407"/>
                  <a:pt x="8241043" y="854769"/>
                </a:cubicBezTo>
                <a:cubicBezTo>
                  <a:pt x="8234184" y="797616"/>
                  <a:pt x="8221830" y="741142"/>
                  <a:pt x="8216618" y="683815"/>
                </a:cubicBezTo>
                <a:cubicBezTo>
                  <a:pt x="8212547" y="639041"/>
                  <a:pt x="8216237" y="592868"/>
                  <a:pt x="8204406" y="549494"/>
                </a:cubicBezTo>
                <a:cubicBezTo>
                  <a:pt x="8202264" y="541639"/>
                  <a:pt x="8188123" y="549494"/>
                  <a:pt x="8179981" y="549494"/>
                </a:cubicBezTo>
                <a:cubicBezTo>
                  <a:pt x="8254412" y="566668"/>
                  <a:pt x="8345942" y="574712"/>
                  <a:pt x="8412016" y="622760"/>
                </a:cubicBezTo>
                <a:cubicBezTo>
                  <a:pt x="8435295" y="639688"/>
                  <a:pt x="8454344" y="661962"/>
                  <a:pt x="8473077" y="683815"/>
                </a:cubicBezTo>
                <a:cubicBezTo>
                  <a:pt x="8503283" y="719051"/>
                  <a:pt x="8558564" y="793714"/>
                  <a:pt x="8558564" y="793714"/>
                </a:cubicBezTo>
                <a:cubicBezTo>
                  <a:pt x="8566706" y="818136"/>
                  <a:pt x="8573747" y="842953"/>
                  <a:pt x="8582989" y="866980"/>
                </a:cubicBezTo>
                <a:cubicBezTo>
                  <a:pt x="8594118" y="895913"/>
                  <a:pt x="8610878" y="922718"/>
                  <a:pt x="8619626" y="952457"/>
                </a:cubicBezTo>
                <a:cubicBezTo>
                  <a:pt x="8696833" y="1214937"/>
                  <a:pt x="8583806" y="939035"/>
                  <a:pt x="8692900" y="1184466"/>
                </a:cubicBezTo>
                <a:cubicBezTo>
                  <a:pt x="8696971" y="1208888"/>
                  <a:pt x="8701347" y="1233261"/>
                  <a:pt x="8705112" y="1257732"/>
                </a:cubicBezTo>
                <a:cubicBezTo>
                  <a:pt x="8709489" y="1286179"/>
                  <a:pt x="8710343" y="1315287"/>
                  <a:pt x="8717324" y="1343209"/>
                </a:cubicBezTo>
                <a:cubicBezTo>
                  <a:pt x="8722641" y="1364474"/>
                  <a:pt x="8723911" y="1391524"/>
                  <a:pt x="8741749" y="1404264"/>
                </a:cubicBezTo>
                <a:cubicBezTo>
                  <a:pt x="8758312" y="1416094"/>
                  <a:pt x="8782457" y="1404264"/>
                  <a:pt x="8802811" y="1404264"/>
                </a:cubicBezTo>
                <a:lnTo>
                  <a:pt x="8790599" y="1672906"/>
                </a:lnTo>
                <a:cubicBezTo>
                  <a:pt x="8762103" y="1640343"/>
                  <a:pt x="8734463" y="1607012"/>
                  <a:pt x="8705112" y="1575218"/>
                </a:cubicBezTo>
                <a:cubicBezTo>
                  <a:pt x="8685588" y="1554069"/>
                  <a:pt x="8661601" y="1536976"/>
                  <a:pt x="8644050" y="1514163"/>
                </a:cubicBezTo>
                <a:cubicBezTo>
                  <a:pt x="8620635" y="1483727"/>
                  <a:pt x="8605699" y="1447440"/>
                  <a:pt x="8582989" y="1416475"/>
                </a:cubicBezTo>
                <a:cubicBezTo>
                  <a:pt x="8560794" y="1386213"/>
                  <a:pt x="8533160" y="1360302"/>
                  <a:pt x="8509714" y="1330998"/>
                </a:cubicBezTo>
                <a:cubicBezTo>
                  <a:pt x="8484284" y="1299214"/>
                  <a:pt x="8459970" y="1266525"/>
                  <a:pt x="8436440" y="1233310"/>
                </a:cubicBezTo>
                <a:cubicBezTo>
                  <a:pt x="8390753" y="1168818"/>
                  <a:pt x="8331459" y="1111315"/>
                  <a:pt x="8302104" y="1037934"/>
                </a:cubicBezTo>
                <a:cubicBezTo>
                  <a:pt x="8267999" y="952679"/>
                  <a:pt x="8291374" y="993995"/>
                  <a:pt x="8228830" y="915824"/>
                </a:cubicBezTo>
                <a:cubicBezTo>
                  <a:pt x="8224759" y="903613"/>
                  <a:pt x="8222375" y="890703"/>
                  <a:pt x="8216618" y="879191"/>
                </a:cubicBezTo>
                <a:cubicBezTo>
                  <a:pt x="8210054" y="866064"/>
                  <a:pt x="8197975" y="856047"/>
                  <a:pt x="8192193" y="842558"/>
                </a:cubicBezTo>
                <a:cubicBezTo>
                  <a:pt x="8185581" y="827133"/>
                  <a:pt x="8185874" y="809428"/>
                  <a:pt x="8179981" y="793714"/>
                </a:cubicBezTo>
                <a:cubicBezTo>
                  <a:pt x="8162237" y="746401"/>
                  <a:pt x="8160946" y="750260"/>
                  <a:pt x="8131131" y="720448"/>
                </a:cubicBezTo>
                <a:lnTo>
                  <a:pt x="8118919" y="708237"/>
                </a:lnTo>
                <a:cubicBezTo>
                  <a:pt x="8151485" y="732659"/>
                  <a:pt x="8185112" y="755728"/>
                  <a:pt x="8216618" y="781503"/>
                </a:cubicBezTo>
                <a:cubicBezTo>
                  <a:pt x="8229985" y="792438"/>
                  <a:pt x="8240257" y="806764"/>
                  <a:pt x="8253255" y="818136"/>
                </a:cubicBezTo>
                <a:cubicBezTo>
                  <a:pt x="8303675" y="862248"/>
                  <a:pt x="8321173" y="865438"/>
                  <a:pt x="8363166" y="915824"/>
                </a:cubicBezTo>
                <a:cubicBezTo>
                  <a:pt x="8389226" y="947093"/>
                  <a:pt x="8407656" y="984731"/>
                  <a:pt x="8436440" y="1013512"/>
                </a:cubicBezTo>
                <a:lnTo>
                  <a:pt x="8473077" y="1050145"/>
                </a:lnTo>
                <a:lnTo>
                  <a:pt x="8460865" y="1037934"/>
                </a:lnTo>
                <a:lnTo>
                  <a:pt x="632746" y="2161346"/>
                </a:lnTo>
                <a:lnTo>
                  <a:pt x="1524248" y="2197979"/>
                </a:lnTo>
                <a:lnTo>
                  <a:pt x="1035754" y="2161346"/>
                </a:lnTo>
                <a:cubicBezTo>
                  <a:pt x="712856" y="2131451"/>
                  <a:pt x="1008547" y="2123752"/>
                  <a:pt x="547260" y="2112502"/>
                </a:cubicBezTo>
                <a:cubicBezTo>
                  <a:pt x="37453" y="2100069"/>
                  <a:pt x="-102777" y="2174947"/>
                  <a:pt x="70978" y="208808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C500440-B0B6-0D4A-90C1-110F9FD5267B}"/>
              </a:ext>
            </a:extLst>
          </p:cNvPr>
          <p:cNvCxnSpPr>
            <a:cxnSpLocks noChangeShapeType="1"/>
            <a:endCxn id="52271" idx="0"/>
          </p:cNvCxnSpPr>
          <p:nvPr/>
        </p:nvCxnSpPr>
        <p:spPr bwMode="auto">
          <a:xfrm rot="5400000">
            <a:off x="1215231" y="3729832"/>
            <a:ext cx="2473325" cy="347662"/>
          </a:xfrm>
          <a:prstGeom prst="bentConnector3">
            <a:avLst>
              <a:gd name="adj1" fmla="val -60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5" name="Content Placeholder 1">
            <a:extLst>
              <a:ext uri="{FF2B5EF4-FFF2-40B4-BE49-F238E27FC236}">
                <a16:creationId xmlns:a16="http://schemas.microsoft.com/office/drawing/2014/main" id="{05EC1DF3-1841-FD46-B6DE-D3A9E2C05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87463"/>
            <a:ext cx="7772400" cy="5857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high-level view of generic router architecture:</a:t>
            </a:r>
          </a:p>
        </p:txBody>
      </p:sp>
      <p:sp>
        <p:nvSpPr>
          <p:cNvPr id="52246" name="Slide Number Placeholder 5">
            <a:extLst>
              <a:ext uri="{FF2B5EF4-FFF2-40B4-BE49-F238E27FC236}">
                <a16:creationId xmlns:a16="http://schemas.microsoft.com/office/drawing/2014/main" id="{1D07C1CA-C409-BB42-AC07-95EC7E7E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B4C066F3-4F5E-8D40-9EEB-616E7FF78B5D}" type="slidenum">
              <a:rPr lang="en-US" altLang="en-US" sz="1200">
                <a:latin typeface="Tahoma" panose="020B0604030504040204" pitchFamily="34" charset="0"/>
              </a:rPr>
              <a:pPr/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2247" name="Footer Placeholder 2">
            <a:extLst>
              <a:ext uri="{FF2B5EF4-FFF2-40B4-BE49-F238E27FC236}">
                <a16:creationId xmlns:a16="http://schemas.microsoft.com/office/drawing/2014/main" id="{37A3FCDD-4D15-2D46-9F69-01606E55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D4EDDA-2351-4E43-BC36-B27925FBB62A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3887" y="0"/>
            <a:ext cx="7772400" cy="712304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Forwarding tables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8904" y="1000539"/>
            <a:ext cx="8458200" cy="264380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Each router and each host maintains a </a:t>
            </a:r>
            <a:r>
              <a:rPr lang="en-US" sz="2400" b="1" dirty="0">
                <a:cs typeface="+mn-cs"/>
              </a:rPr>
              <a:t>forwarding table</a:t>
            </a:r>
            <a:r>
              <a:rPr lang="en-US" sz="2400" dirty="0">
                <a:cs typeface="+mn-cs"/>
              </a:rPr>
              <a:t> which tells the router how to process an outgoing  packet</a:t>
            </a:r>
          </a:p>
          <a:p>
            <a:pPr marL="457200" indent="-457200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Main columns:</a:t>
            </a:r>
          </a:p>
          <a:p>
            <a:pPr marL="1314450" lvl="2" indent="-457200">
              <a:lnSpc>
                <a:spcPct val="90000"/>
              </a:lnSpc>
              <a:buFontTx/>
              <a:buAutoNum type="arabicPeriod"/>
              <a:defRPr/>
            </a:pPr>
            <a:r>
              <a:rPr lang="en-US" sz="1800" b="1" dirty="0">
                <a:solidFill>
                  <a:srgbClr val="0000FF"/>
                </a:solidFill>
              </a:rPr>
              <a:t>Destination address:</a:t>
            </a:r>
            <a:r>
              <a:rPr lang="en-US" sz="1800" dirty="0"/>
              <a:t> where is the IP datagram going to?</a:t>
            </a:r>
          </a:p>
          <a:p>
            <a:pPr marL="1314450" lvl="2" indent="-457200">
              <a:lnSpc>
                <a:spcPct val="90000"/>
              </a:lnSpc>
              <a:buFontTx/>
              <a:buAutoNum type="arabicPeriod"/>
              <a:defRPr/>
            </a:pPr>
            <a:r>
              <a:rPr lang="en-US" sz="1800" b="1" dirty="0">
                <a:solidFill>
                  <a:srgbClr val="0000FF"/>
                </a:solidFill>
              </a:rPr>
              <a:t>Next hop or interface:</a:t>
            </a:r>
            <a:r>
              <a:rPr lang="en-US" sz="1800" dirty="0"/>
              <a:t> how to send the IP datagram?</a:t>
            </a:r>
          </a:p>
          <a:p>
            <a:pPr marL="457200" indent="-457200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Forwarding tables are setup so that a datagram gets </a:t>
            </a:r>
            <a:r>
              <a:rPr lang="en-US" sz="2400" dirty="0">
                <a:solidFill>
                  <a:srgbClr val="C00000"/>
                </a:solidFill>
                <a:cs typeface="+mn-cs"/>
              </a:rPr>
              <a:t>closer</a:t>
            </a:r>
            <a:r>
              <a:rPr lang="en-US" sz="2400" dirty="0">
                <a:cs typeface="+mn-cs"/>
              </a:rPr>
              <a:t> to its destination with every </a:t>
            </a:r>
            <a:r>
              <a:rPr lang="en-US" dirty="0">
                <a:solidFill>
                  <a:srgbClr val="C00000"/>
                </a:solidFill>
                <a:cs typeface="+mn-cs"/>
              </a:rPr>
              <a:t>hop</a:t>
            </a:r>
          </a:p>
        </p:txBody>
      </p:sp>
      <p:graphicFrame>
        <p:nvGraphicFramePr>
          <p:cNvPr id="143418" name="Group 5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9924034"/>
              </p:ext>
            </p:extLst>
          </p:nvPr>
        </p:nvGraphicFramePr>
        <p:xfrm>
          <a:off x="5220929" y="3810000"/>
          <a:ext cx="3465871" cy="2292432"/>
        </p:xfrm>
        <a:graphic>
          <a:graphicData uri="http://schemas.openxmlformats.org/drawingml/2006/table">
            <a:tbl>
              <a:tblPr/>
              <a:tblGrid>
                <a:gridCol w="216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18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Destination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Next Hop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164"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20.2.1.0/28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10.1.0.0/24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10.1.2.0/24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10.2.1.0/24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10.3.1.0/24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20.1.0.0/16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direct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R2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R4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direct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direct 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R1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39" name="Line 52"/>
          <p:cNvSpPr>
            <a:spLocks noChangeShapeType="1"/>
          </p:cNvSpPr>
          <p:nvPr/>
        </p:nvSpPr>
        <p:spPr bwMode="auto">
          <a:xfrm>
            <a:off x="4495800" y="5181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Text Box 53"/>
          <p:cNvSpPr txBox="1">
            <a:spLocks noChangeArrowheads="1"/>
          </p:cNvSpPr>
          <p:nvPr/>
        </p:nvSpPr>
        <p:spPr bwMode="auto">
          <a:xfrm>
            <a:off x="152400" y="3588497"/>
            <a:ext cx="4267200" cy="298543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u="sng" dirty="0">
                <a:latin typeface="Times New Roman" charset="0"/>
              </a:rPr>
              <a:t>Forwarding table of a host or router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Times New Roman" charset="0"/>
              </a:rPr>
              <a:t>IP datagrams can be directly delivered (</a:t>
            </a:r>
            <a:r>
              <a:rPr lang="ja-JP" altLang="en-US" sz="2000"/>
              <a:t>“</a:t>
            </a:r>
            <a:r>
              <a:rPr lang="en-US" altLang="ja-JP" sz="2000" dirty="0">
                <a:latin typeface="Times New Roman" charset="0"/>
              </a:rPr>
              <a:t>direct</a:t>
            </a:r>
            <a:r>
              <a:rPr lang="ja-JP" altLang="en-US" sz="2000"/>
              <a:t>”</a:t>
            </a:r>
            <a:r>
              <a:rPr lang="en-US" altLang="ja-JP" sz="2000" dirty="0">
                <a:latin typeface="Times New Roman" charset="0"/>
              </a:rPr>
              <a:t> via an interface) or are sent to a next hop router (R1,R2,R4).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ja-JP" sz="2000" dirty="0">
                <a:latin typeface="Times New Roman" charset="0"/>
              </a:rPr>
              <a:t>Entry in table will give interface number (e.g., eth0) or IP address of next hop router (e.g., R2=</a:t>
            </a:r>
            <a:r>
              <a:rPr lang="en-US" altLang="ja-JP" sz="2000" dirty="0">
                <a:solidFill>
                  <a:srgbClr val="C00000"/>
                </a:solidFill>
                <a:latin typeface="Times New Roman" charset="0"/>
              </a:rPr>
              <a:t>10.2.1.5</a:t>
            </a:r>
            <a:r>
              <a:rPr lang="en-US" altLang="ja-JP" sz="2000" dirty="0">
                <a:latin typeface="Times New Roman" charset="0"/>
              </a:rPr>
              <a:t>)</a:t>
            </a:r>
            <a:endParaRPr lang="en-US" altLang="en-US" sz="2000" dirty="0">
              <a:latin typeface="Times New Roman" charset="0"/>
            </a:endParaRPr>
          </a:p>
        </p:txBody>
      </p:sp>
      <p:pic>
        <p:nvPicPr>
          <p:cNvPr id="8" name="Picture 95" descr="underline_base">
            <a:extLst>
              <a:ext uri="{FF2B5EF4-FFF2-40B4-BE49-F238E27FC236}">
                <a16:creationId xmlns:a16="http://schemas.microsoft.com/office/drawing/2014/main" id="{28A8CF53-F9E0-504D-9F7C-3136CBBDFB6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3" y="746512"/>
            <a:ext cx="4186965" cy="17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8A65CD-0932-F94E-A4D2-821A7A6F06D6}"/>
              </a:ext>
            </a:extLst>
          </p:cNvPr>
          <p:cNvCxnSpPr>
            <a:cxnSpLocks/>
          </p:cNvCxnSpPr>
          <p:nvPr/>
        </p:nvCxnSpPr>
        <p:spPr bwMode="auto">
          <a:xfrm>
            <a:off x="3480619" y="5368413"/>
            <a:ext cx="1924837" cy="580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356C3D-383C-664B-9304-5B3F15F770C5}"/>
              </a:ext>
            </a:extLst>
          </p:cNvPr>
          <p:cNvCxnSpPr/>
          <p:nvPr/>
        </p:nvCxnSpPr>
        <p:spPr bwMode="auto">
          <a:xfrm>
            <a:off x="5399702" y="6050954"/>
            <a:ext cx="26938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9C6C4F-E390-6640-A9CE-57AF59902F64}"/>
              </a:ext>
            </a:extLst>
          </p:cNvPr>
          <p:cNvCxnSpPr/>
          <p:nvPr/>
        </p:nvCxnSpPr>
        <p:spPr bwMode="auto">
          <a:xfrm>
            <a:off x="5493108" y="4699018"/>
            <a:ext cx="26938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B0E52-C90D-9247-BA5E-AF36B80B30C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1187" y="4660490"/>
            <a:ext cx="2477729" cy="206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81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1">
            <a:extLst>
              <a:ext uri="{FF2B5EF4-FFF2-40B4-BE49-F238E27FC236}">
                <a16:creationId xmlns:a16="http://schemas.microsoft.com/office/drawing/2014/main" id="{928AE881-FC6B-6742-9A50-6E33AD4E0AE1}"/>
              </a:ext>
            </a:extLst>
          </p:cNvPr>
          <p:cNvSpPr txBox="1"/>
          <p:nvPr/>
        </p:nvSpPr>
        <p:spPr>
          <a:xfrm>
            <a:off x="2635826" y="3646274"/>
            <a:ext cx="1581151" cy="1692772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Direct - eth1</a:t>
            </a:r>
          </a:p>
          <a:p>
            <a:r>
              <a:rPr lang="en-US" dirty="0"/>
              <a:t>Direct - eth0</a:t>
            </a:r>
          </a:p>
          <a:p>
            <a:r>
              <a:rPr lang="en-US" dirty="0"/>
              <a:t>Direct - eth1</a:t>
            </a:r>
          </a:p>
          <a:p>
            <a:r>
              <a:rPr lang="en-US" dirty="0"/>
              <a:t>Direct - ser1</a:t>
            </a:r>
          </a:p>
          <a:p>
            <a:r>
              <a:rPr lang="en-US" sz="1600" dirty="0"/>
              <a:t>R2-10.0.192.11</a:t>
            </a:r>
          </a:p>
          <a:p>
            <a:r>
              <a:rPr lang="en-US" sz="1600" dirty="0"/>
              <a:t>R2-10.0.192.11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C69F26-B660-0542-AA63-C91E8862A35A}"/>
              </a:ext>
            </a:extLst>
          </p:cNvPr>
          <p:cNvSpPr txBox="1"/>
          <p:nvPr/>
        </p:nvSpPr>
        <p:spPr>
          <a:xfrm>
            <a:off x="959428" y="3654334"/>
            <a:ext cx="1657350" cy="175432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10.0.160.3/32</a:t>
            </a:r>
          </a:p>
          <a:p>
            <a:r>
              <a:rPr lang="en-US" dirty="0"/>
              <a:t>10.0.96.0/24</a:t>
            </a:r>
          </a:p>
          <a:p>
            <a:r>
              <a:rPr lang="en-US" dirty="0"/>
              <a:t>10.0.160.0/19</a:t>
            </a:r>
          </a:p>
          <a:p>
            <a:r>
              <a:rPr lang="en-US" dirty="0"/>
              <a:t>10.0.192.0/18</a:t>
            </a:r>
          </a:p>
          <a:p>
            <a:r>
              <a:rPr lang="en-US" sz="1600" dirty="0"/>
              <a:t>20.160.0.0/14</a:t>
            </a:r>
          </a:p>
          <a:p>
            <a:r>
              <a:rPr lang="en-US" sz="1600" dirty="0"/>
              <a:t>0.0.0.0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98C02-0302-7241-A217-08B396146029}"/>
              </a:ext>
            </a:extLst>
          </p:cNvPr>
          <p:cNvSpPr txBox="1"/>
          <p:nvPr/>
        </p:nvSpPr>
        <p:spPr>
          <a:xfrm>
            <a:off x="3704433" y="2952007"/>
            <a:ext cx="542100" cy="26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eth1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048B82-56D9-A746-8052-F597EB32390C}"/>
              </a:ext>
            </a:extLst>
          </p:cNvPr>
          <p:cNvSpPr txBox="1"/>
          <p:nvPr/>
        </p:nvSpPr>
        <p:spPr>
          <a:xfrm>
            <a:off x="3586840" y="3082494"/>
            <a:ext cx="852408" cy="238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12.0.160.1/19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AC08C6-09A3-5C4D-B0CB-9E7876C4216E}"/>
              </a:ext>
            </a:extLst>
          </p:cNvPr>
          <p:cNvSpPr/>
          <p:nvPr/>
        </p:nvSpPr>
        <p:spPr bwMode="auto">
          <a:xfrm>
            <a:off x="2608393" y="4788489"/>
            <a:ext cx="1589534" cy="5420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2B9979-D025-F348-A8A6-9E8C1C1316BF}"/>
              </a:ext>
            </a:extLst>
          </p:cNvPr>
          <p:cNvSpPr/>
          <p:nvPr/>
        </p:nvSpPr>
        <p:spPr bwMode="auto">
          <a:xfrm>
            <a:off x="1000445" y="3685007"/>
            <a:ext cx="1616332" cy="111213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6E88D7B-6405-3643-866B-48B6332A9917}"/>
              </a:ext>
            </a:extLst>
          </p:cNvPr>
          <p:cNvSpPr/>
          <p:nvPr/>
        </p:nvSpPr>
        <p:spPr bwMode="auto">
          <a:xfrm>
            <a:off x="1006307" y="4801342"/>
            <a:ext cx="1629519" cy="56729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89C50E-594F-C44C-9DB6-870A64454CF4}"/>
              </a:ext>
            </a:extLst>
          </p:cNvPr>
          <p:cNvSpPr/>
          <p:nvPr/>
        </p:nvSpPr>
        <p:spPr bwMode="auto">
          <a:xfrm>
            <a:off x="2618811" y="3660525"/>
            <a:ext cx="1550106" cy="111756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C9E25F8-196B-AA4A-AF88-8194272EBCAE}"/>
              </a:ext>
            </a:extLst>
          </p:cNvPr>
          <p:cNvSpPr txBox="1"/>
          <p:nvPr/>
        </p:nvSpPr>
        <p:spPr>
          <a:xfrm>
            <a:off x="1298635" y="3397806"/>
            <a:ext cx="1072569" cy="28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Destination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940D827-511F-8746-8770-33BA073582F5}"/>
              </a:ext>
            </a:extLst>
          </p:cNvPr>
          <p:cNvSpPr txBox="1"/>
          <p:nvPr/>
        </p:nvSpPr>
        <p:spPr>
          <a:xfrm>
            <a:off x="2786279" y="3382468"/>
            <a:ext cx="901147" cy="28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Next Hop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AFCDD-F299-204D-8F50-0204BC45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6" y="247650"/>
            <a:ext cx="6356008" cy="514350"/>
          </a:xfrm>
        </p:spPr>
        <p:txBody>
          <a:bodyPr/>
          <a:lstStyle/>
          <a:p>
            <a:r>
              <a:rPr lang="en-US" dirty="0"/>
              <a:t>Example of Next 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CA47-2678-FD45-811E-4D6E8F4E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940B-6FEE-EA41-B458-53804D7C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61C4C27-F8FA-9E4D-A80F-149302004B8B}" type="slidenum">
              <a:rPr lang="en-US" altLang="en-US" smtClean="0"/>
              <a:pPr/>
              <a:t>81</a:t>
            </a:fld>
            <a:endParaRPr lang="en-US" altLang="en-US"/>
          </a:p>
        </p:txBody>
      </p:sp>
      <p:pic>
        <p:nvPicPr>
          <p:cNvPr id="7" name="Picture 95" descr="underline_base">
            <a:extLst>
              <a:ext uri="{FF2B5EF4-FFF2-40B4-BE49-F238E27FC236}">
                <a16:creationId xmlns:a16="http://schemas.microsoft.com/office/drawing/2014/main" id="{2BC6C7E5-CED9-CF42-8A7C-1CB359D99D0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09" y="855968"/>
            <a:ext cx="5148464" cy="15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3896264C-84D4-4A46-B2A0-E2C8CEA2BAD4}"/>
              </a:ext>
            </a:extLst>
          </p:cNvPr>
          <p:cNvSpPr/>
          <p:nvPr/>
        </p:nvSpPr>
        <p:spPr bwMode="auto">
          <a:xfrm>
            <a:off x="5248468" y="2069662"/>
            <a:ext cx="1670913" cy="44886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10.0.96.0/24</a:t>
            </a:r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1847C51C-E0E4-954B-A1D2-9FE778617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12" y="2928791"/>
            <a:ext cx="591741" cy="40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25EF2C4D-AAA8-2143-8DF2-9531132D64CC}"/>
              </a:ext>
            </a:extLst>
          </p:cNvPr>
          <p:cNvCxnSpPr>
            <a:cxnSpLocks noChangeShapeType="1"/>
            <a:stCxn id="9" idx="2"/>
            <a:endCxn id="13" idx="0"/>
          </p:cNvCxnSpPr>
          <p:nvPr/>
        </p:nvCxnSpPr>
        <p:spPr bwMode="auto">
          <a:xfrm flipH="1">
            <a:off x="3917011" y="2294095"/>
            <a:ext cx="1336640" cy="2904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5">
            <a:extLst>
              <a:ext uri="{FF2B5EF4-FFF2-40B4-BE49-F238E27FC236}">
                <a16:creationId xmlns:a16="http://schemas.microsoft.com/office/drawing/2014/main" id="{DF9D778B-E4C7-6841-838E-AED85EB0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42" y="2584525"/>
            <a:ext cx="591740" cy="40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7">
            <a:extLst>
              <a:ext uri="{FF2B5EF4-FFF2-40B4-BE49-F238E27FC236}">
                <a16:creationId xmlns:a16="http://schemas.microsoft.com/office/drawing/2014/main" id="{E35E9718-3002-BC4B-80E3-9B026554C9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6381" y="2816995"/>
            <a:ext cx="3294172" cy="28300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DB1D7A41-F667-8A49-B684-198FA3E60D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56830" y="2877111"/>
            <a:ext cx="973094" cy="908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49790388-E9B5-A544-AAFF-35B20929C000}"/>
              </a:ext>
            </a:extLst>
          </p:cNvPr>
          <p:cNvSpPr/>
          <p:nvPr/>
        </p:nvSpPr>
        <p:spPr bwMode="auto">
          <a:xfrm>
            <a:off x="4695503" y="3713111"/>
            <a:ext cx="1670913" cy="44886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10.0.160.0/19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6227B6-4C65-C54C-8203-7CFF57443AD5}"/>
              </a:ext>
            </a:extLst>
          </p:cNvPr>
          <p:cNvSpPr txBox="1"/>
          <p:nvPr/>
        </p:nvSpPr>
        <p:spPr>
          <a:xfrm>
            <a:off x="3720385" y="2381507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eth0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F78B4-4194-4041-92B5-3BF4053DDA86}"/>
              </a:ext>
            </a:extLst>
          </p:cNvPr>
          <p:cNvSpPr txBox="1"/>
          <p:nvPr/>
        </p:nvSpPr>
        <p:spPr>
          <a:xfrm>
            <a:off x="4170361" y="2581326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ser1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E2F923-95E4-9D42-B288-09F08EE6DA8A}"/>
              </a:ext>
            </a:extLst>
          </p:cNvPr>
          <p:cNvSpPr txBox="1"/>
          <p:nvPr/>
        </p:nvSpPr>
        <p:spPr>
          <a:xfrm>
            <a:off x="7094911" y="2880467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ser1</a:t>
            </a:r>
          </a:p>
        </p:txBody>
      </p:sp>
      <p:grpSp>
        <p:nvGrpSpPr>
          <p:cNvPr id="32" name="Group 234">
            <a:extLst>
              <a:ext uri="{FF2B5EF4-FFF2-40B4-BE49-F238E27FC236}">
                <a16:creationId xmlns:a16="http://schemas.microsoft.com/office/drawing/2014/main" id="{42735854-9DAA-3D41-AD17-ADE19558C5DF}"/>
              </a:ext>
            </a:extLst>
          </p:cNvPr>
          <p:cNvGrpSpPr>
            <a:grpSpLocks/>
          </p:cNvGrpSpPr>
          <p:nvPr/>
        </p:nvGrpSpPr>
        <p:grpSpPr bwMode="auto">
          <a:xfrm>
            <a:off x="4778000" y="4473366"/>
            <a:ext cx="490602" cy="432036"/>
            <a:chOff x="4420" y="878"/>
            <a:chExt cx="614" cy="458"/>
          </a:xfrm>
        </p:grpSpPr>
        <p:pic>
          <p:nvPicPr>
            <p:cNvPr id="33" name="Picture 235" descr="laptop_keyboard">
              <a:extLst>
                <a:ext uri="{FF2B5EF4-FFF2-40B4-BE49-F238E27FC236}">
                  <a16:creationId xmlns:a16="http://schemas.microsoft.com/office/drawing/2014/main" id="{6777F332-07D0-E54A-877C-230CA4622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F708330E-89E6-FC44-92DD-8C41017BE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" name="Picture 237" descr="screen">
              <a:extLst>
                <a:ext uri="{FF2B5EF4-FFF2-40B4-BE49-F238E27FC236}">
                  <a16:creationId xmlns:a16="http://schemas.microsoft.com/office/drawing/2014/main" id="{89016257-90D5-6249-B312-5001160E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0ED39D7B-E191-AC47-9DB9-F2FC2E923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087C106D-34A9-9048-AE60-E79B5172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D23822D5-DC3F-7949-A778-9CE9E2810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9A636B0D-84B4-B242-B3A1-4D27C2FE7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FF1F6406-9BB0-474E-A593-DC0D3B99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C1CD4F20-63CF-544A-90B5-31623C303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244">
              <a:extLst>
                <a:ext uri="{FF2B5EF4-FFF2-40B4-BE49-F238E27FC236}">
                  <a16:creationId xmlns:a16="http://schemas.microsoft.com/office/drawing/2014/main" id="{44BA10E8-4631-5F48-9CB1-0230413859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49" name="Freeform 245">
                <a:extLst>
                  <a:ext uri="{FF2B5EF4-FFF2-40B4-BE49-F238E27FC236}">
                    <a16:creationId xmlns:a16="http://schemas.microsoft.com/office/drawing/2014/main" id="{5AF255D4-D548-A24E-9824-AE901BF53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46">
                <a:extLst>
                  <a:ext uri="{FF2B5EF4-FFF2-40B4-BE49-F238E27FC236}">
                    <a16:creationId xmlns:a16="http://schemas.microsoft.com/office/drawing/2014/main" id="{01259E29-16D0-B742-9855-899F69F69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47">
                <a:extLst>
                  <a:ext uri="{FF2B5EF4-FFF2-40B4-BE49-F238E27FC236}">
                    <a16:creationId xmlns:a16="http://schemas.microsoft.com/office/drawing/2014/main" id="{16D482AC-9315-A146-A57C-132BFA191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48">
                <a:extLst>
                  <a:ext uri="{FF2B5EF4-FFF2-40B4-BE49-F238E27FC236}">
                    <a16:creationId xmlns:a16="http://schemas.microsoft.com/office/drawing/2014/main" id="{3B9521A0-480D-F148-8015-139AAD2BA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249">
                <a:extLst>
                  <a:ext uri="{FF2B5EF4-FFF2-40B4-BE49-F238E27FC236}">
                    <a16:creationId xmlns:a16="http://schemas.microsoft.com/office/drawing/2014/main" id="{0F4A6930-22F7-BE44-ABBF-2336B54D0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250">
                <a:extLst>
                  <a:ext uri="{FF2B5EF4-FFF2-40B4-BE49-F238E27FC236}">
                    <a16:creationId xmlns:a16="http://schemas.microsoft.com/office/drawing/2014/main" id="{AF6DF5EC-4E91-8149-8E37-5C8B2522D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" name="Freeform 251">
              <a:extLst>
                <a:ext uri="{FF2B5EF4-FFF2-40B4-BE49-F238E27FC236}">
                  <a16:creationId xmlns:a16="http://schemas.microsoft.com/office/drawing/2014/main" id="{8D509179-6035-8C41-BC53-79C65244B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52">
              <a:extLst>
                <a:ext uri="{FF2B5EF4-FFF2-40B4-BE49-F238E27FC236}">
                  <a16:creationId xmlns:a16="http://schemas.microsoft.com/office/drawing/2014/main" id="{6F520B8E-0323-B248-B684-9F8F8D72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53">
              <a:extLst>
                <a:ext uri="{FF2B5EF4-FFF2-40B4-BE49-F238E27FC236}">
                  <a16:creationId xmlns:a16="http://schemas.microsoft.com/office/drawing/2014/main" id="{E6A2589C-F897-EB41-BD3F-F39167A8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54">
              <a:extLst>
                <a:ext uri="{FF2B5EF4-FFF2-40B4-BE49-F238E27FC236}">
                  <a16:creationId xmlns:a16="http://schemas.microsoft.com/office/drawing/2014/main" id="{2D99962E-B16B-1442-8597-5CB454C86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55">
              <a:extLst>
                <a:ext uri="{FF2B5EF4-FFF2-40B4-BE49-F238E27FC236}">
                  <a16:creationId xmlns:a16="http://schemas.microsoft.com/office/drawing/2014/main" id="{E2A80728-D475-A24D-860D-5FD665EA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56">
              <a:extLst>
                <a:ext uri="{FF2B5EF4-FFF2-40B4-BE49-F238E27FC236}">
                  <a16:creationId xmlns:a16="http://schemas.microsoft.com/office/drawing/2014/main" id="{110066FA-97F2-354E-BBCE-AF94AC56E07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234">
            <a:extLst>
              <a:ext uri="{FF2B5EF4-FFF2-40B4-BE49-F238E27FC236}">
                <a16:creationId xmlns:a16="http://schemas.microsoft.com/office/drawing/2014/main" id="{2703937A-70EE-0148-9BD7-76B2C777D87B}"/>
              </a:ext>
            </a:extLst>
          </p:cNvPr>
          <p:cNvGrpSpPr>
            <a:grpSpLocks/>
          </p:cNvGrpSpPr>
          <p:nvPr/>
        </p:nvGrpSpPr>
        <p:grpSpPr bwMode="auto">
          <a:xfrm>
            <a:off x="5438456" y="4423024"/>
            <a:ext cx="484424" cy="462928"/>
            <a:chOff x="4420" y="878"/>
            <a:chExt cx="614" cy="458"/>
          </a:xfrm>
        </p:grpSpPr>
        <p:pic>
          <p:nvPicPr>
            <p:cNvPr id="56" name="Picture 235" descr="laptop_keyboard">
              <a:extLst>
                <a:ext uri="{FF2B5EF4-FFF2-40B4-BE49-F238E27FC236}">
                  <a16:creationId xmlns:a16="http://schemas.microsoft.com/office/drawing/2014/main" id="{AB88264F-25E8-584E-9514-15344C6F6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441F67DF-1771-6249-A51C-1A8DF26D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237" descr="screen">
              <a:extLst>
                <a:ext uri="{FF2B5EF4-FFF2-40B4-BE49-F238E27FC236}">
                  <a16:creationId xmlns:a16="http://schemas.microsoft.com/office/drawing/2014/main" id="{12941C6F-41AA-FB48-9399-73A251A82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568E6A3-5090-C14C-8136-4373692A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22DA7C54-6C98-F04F-9301-42045B20E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49D520B8-58FC-8645-BEB1-13F5235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C2049C33-B7CE-DE4D-9B08-66A6C37D4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059CBA23-F376-3F42-9B8E-32A9CF670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9CE713C3-F59F-874D-BC05-44FAEDA9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244">
              <a:extLst>
                <a:ext uri="{FF2B5EF4-FFF2-40B4-BE49-F238E27FC236}">
                  <a16:creationId xmlns:a16="http://schemas.microsoft.com/office/drawing/2014/main" id="{A69F838B-70FC-474C-BF2E-D94765CA0F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72" name="Freeform 245">
                <a:extLst>
                  <a:ext uri="{FF2B5EF4-FFF2-40B4-BE49-F238E27FC236}">
                    <a16:creationId xmlns:a16="http://schemas.microsoft.com/office/drawing/2014/main" id="{3656CE2C-E1FB-A54B-A118-25ECAF151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246">
                <a:extLst>
                  <a:ext uri="{FF2B5EF4-FFF2-40B4-BE49-F238E27FC236}">
                    <a16:creationId xmlns:a16="http://schemas.microsoft.com/office/drawing/2014/main" id="{BB847D28-1370-684B-A97E-B687165BE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247">
                <a:extLst>
                  <a:ext uri="{FF2B5EF4-FFF2-40B4-BE49-F238E27FC236}">
                    <a16:creationId xmlns:a16="http://schemas.microsoft.com/office/drawing/2014/main" id="{F5BBBB72-40C7-1D41-BF18-163A40849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248">
                <a:extLst>
                  <a:ext uri="{FF2B5EF4-FFF2-40B4-BE49-F238E27FC236}">
                    <a16:creationId xmlns:a16="http://schemas.microsoft.com/office/drawing/2014/main" id="{24F523D2-94DA-5C4D-9528-13307219E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249">
                <a:extLst>
                  <a:ext uri="{FF2B5EF4-FFF2-40B4-BE49-F238E27FC236}">
                    <a16:creationId xmlns:a16="http://schemas.microsoft.com/office/drawing/2014/main" id="{0E232850-837D-E241-99C8-8A6077EB3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250">
                <a:extLst>
                  <a:ext uri="{FF2B5EF4-FFF2-40B4-BE49-F238E27FC236}">
                    <a16:creationId xmlns:a16="http://schemas.microsoft.com/office/drawing/2014/main" id="{00AA02D6-8D54-C94A-A4F3-2EC4554C4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251">
              <a:extLst>
                <a:ext uri="{FF2B5EF4-FFF2-40B4-BE49-F238E27FC236}">
                  <a16:creationId xmlns:a16="http://schemas.microsoft.com/office/drawing/2014/main" id="{AD55F627-FD26-924C-8FAE-EFA51A4C3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52">
              <a:extLst>
                <a:ext uri="{FF2B5EF4-FFF2-40B4-BE49-F238E27FC236}">
                  <a16:creationId xmlns:a16="http://schemas.microsoft.com/office/drawing/2014/main" id="{88A9929A-10DC-E741-842A-54391FD6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53">
              <a:extLst>
                <a:ext uri="{FF2B5EF4-FFF2-40B4-BE49-F238E27FC236}">
                  <a16:creationId xmlns:a16="http://schemas.microsoft.com/office/drawing/2014/main" id="{3B40B7BE-7AFB-A745-A2F6-FFE15732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54">
              <a:extLst>
                <a:ext uri="{FF2B5EF4-FFF2-40B4-BE49-F238E27FC236}">
                  <a16:creationId xmlns:a16="http://schemas.microsoft.com/office/drawing/2014/main" id="{C33A7E19-A786-5D4A-BF2E-9C311DEDC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55">
              <a:extLst>
                <a:ext uri="{FF2B5EF4-FFF2-40B4-BE49-F238E27FC236}">
                  <a16:creationId xmlns:a16="http://schemas.microsoft.com/office/drawing/2014/main" id="{5395AEAD-72AF-0040-8945-44E212CC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56">
              <a:extLst>
                <a:ext uri="{FF2B5EF4-FFF2-40B4-BE49-F238E27FC236}">
                  <a16:creationId xmlns:a16="http://schemas.microsoft.com/office/drawing/2014/main" id="{413BDF4E-F107-AE40-BDBA-75F4667F585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234">
            <a:extLst>
              <a:ext uri="{FF2B5EF4-FFF2-40B4-BE49-F238E27FC236}">
                <a16:creationId xmlns:a16="http://schemas.microsoft.com/office/drawing/2014/main" id="{F6ED7EC6-06FF-E849-99AA-B59E13D8C1A9}"/>
              </a:ext>
            </a:extLst>
          </p:cNvPr>
          <p:cNvGrpSpPr>
            <a:grpSpLocks/>
          </p:cNvGrpSpPr>
          <p:nvPr/>
        </p:nvGrpSpPr>
        <p:grpSpPr bwMode="auto">
          <a:xfrm>
            <a:off x="7166919" y="1913753"/>
            <a:ext cx="515316" cy="391876"/>
            <a:chOff x="4420" y="878"/>
            <a:chExt cx="614" cy="458"/>
          </a:xfrm>
        </p:grpSpPr>
        <p:pic>
          <p:nvPicPr>
            <p:cNvPr id="79" name="Picture 235" descr="laptop_keyboard">
              <a:extLst>
                <a:ext uri="{FF2B5EF4-FFF2-40B4-BE49-F238E27FC236}">
                  <a16:creationId xmlns:a16="http://schemas.microsoft.com/office/drawing/2014/main" id="{E9C9CE15-7509-F645-96D7-C29B64E68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236">
              <a:extLst>
                <a:ext uri="{FF2B5EF4-FFF2-40B4-BE49-F238E27FC236}">
                  <a16:creationId xmlns:a16="http://schemas.microsoft.com/office/drawing/2014/main" id="{319665ED-F451-2646-8122-9B6379F6F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1" name="Picture 237" descr="screen">
              <a:extLst>
                <a:ext uri="{FF2B5EF4-FFF2-40B4-BE49-F238E27FC236}">
                  <a16:creationId xmlns:a16="http://schemas.microsoft.com/office/drawing/2014/main" id="{7157FD20-9113-B841-9B4E-B52BF353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238">
              <a:extLst>
                <a:ext uri="{FF2B5EF4-FFF2-40B4-BE49-F238E27FC236}">
                  <a16:creationId xmlns:a16="http://schemas.microsoft.com/office/drawing/2014/main" id="{4FCE3DF2-86D9-FA45-9340-F1BA7C4FD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39">
              <a:extLst>
                <a:ext uri="{FF2B5EF4-FFF2-40B4-BE49-F238E27FC236}">
                  <a16:creationId xmlns:a16="http://schemas.microsoft.com/office/drawing/2014/main" id="{9E2569B2-C73A-0142-BF9D-20835B60E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40">
              <a:extLst>
                <a:ext uri="{FF2B5EF4-FFF2-40B4-BE49-F238E27FC236}">
                  <a16:creationId xmlns:a16="http://schemas.microsoft.com/office/drawing/2014/main" id="{B4C73B85-31F8-9A44-8049-B9B362071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41">
              <a:extLst>
                <a:ext uri="{FF2B5EF4-FFF2-40B4-BE49-F238E27FC236}">
                  <a16:creationId xmlns:a16="http://schemas.microsoft.com/office/drawing/2014/main" id="{49ED8169-03A0-E740-8DCA-F9E360070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42">
              <a:extLst>
                <a:ext uri="{FF2B5EF4-FFF2-40B4-BE49-F238E27FC236}">
                  <a16:creationId xmlns:a16="http://schemas.microsoft.com/office/drawing/2014/main" id="{93B86C76-5E8E-B448-82BE-0D2FDF2AD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3">
              <a:extLst>
                <a:ext uri="{FF2B5EF4-FFF2-40B4-BE49-F238E27FC236}">
                  <a16:creationId xmlns:a16="http://schemas.microsoft.com/office/drawing/2014/main" id="{89DF2C77-E47E-484C-BC1A-A9788F8B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44">
              <a:extLst>
                <a:ext uri="{FF2B5EF4-FFF2-40B4-BE49-F238E27FC236}">
                  <a16:creationId xmlns:a16="http://schemas.microsoft.com/office/drawing/2014/main" id="{A9598DA6-C577-B74D-BEBE-DF1ABEDA5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95" name="Freeform 245">
                <a:extLst>
                  <a:ext uri="{FF2B5EF4-FFF2-40B4-BE49-F238E27FC236}">
                    <a16:creationId xmlns:a16="http://schemas.microsoft.com/office/drawing/2014/main" id="{FC7A02CA-8572-5048-AABD-BFFDC4074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246">
                <a:extLst>
                  <a:ext uri="{FF2B5EF4-FFF2-40B4-BE49-F238E27FC236}">
                    <a16:creationId xmlns:a16="http://schemas.microsoft.com/office/drawing/2014/main" id="{A122C00A-E0CC-1E45-8E13-4AEF58CA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247">
                <a:extLst>
                  <a:ext uri="{FF2B5EF4-FFF2-40B4-BE49-F238E27FC236}">
                    <a16:creationId xmlns:a16="http://schemas.microsoft.com/office/drawing/2014/main" id="{2989A297-FFBD-0A4D-A08C-01EADD8DD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248">
                <a:extLst>
                  <a:ext uri="{FF2B5EF4-FFF2-40B4-BE49-F238E27FC236}">
                    <a16:creationId xmlns:a16="http://schemas.microsoft.com/office/drawing/2014/main" id="{DEA62DCE-F173-6B4D-A39C-CF2F7BD90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249">
                <a:extLst>
                  <a:ext uri="{FF2B5EF4-FFF2-40B4-BE49-F238E27FC236}">
                    <a16:creationId xmlns:a16="http://schemas.microsoft.com/office/drawing/2014/main" id="{8C196CB7-FADC-F047-B458-0C2EFC992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250">
                <a:extLst>
                  <a:ext uri="{FF2B5EF4-FFF2-40B4-BE49-F238E27FC236}">
                    <a16:creationId xmlns:a16="http://schemas.microsoft.com/office/drawing/2014/main" id="{2E391F69-47EE-FC45-A4CC-9AF42E06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9" name="Freeform 251">
              <a:extLst>
                <a:ext uri="{FF2B5EF4-FFF2-40B4-BE49-F238E27FC236}">
                  <a16:creationId xmlns:a16="http://schemas.microsoft.com/office/drawing/2014/main" id="{90943380-B93B-F847-A871-E9BB30F83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2">
              <a:extLst>
                <a:ext uri="{FF2B5EF4-FFF2-40B4-BE49-F238E27FC236}">
                  <a16:creationId xmlns:a16="http://schemas.microsoft.com/office/drawing/2014/main" id="{9132E37F-DC74-1944-A2F7-EA266D75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53">
              <a:extLst>
                <a:ext uri="{FF2B5EF4-FFF2-40B4-BE49-F238E27FC236}">
                  <a16:creationId xmlns:a16="http://schemas.microsoft.com/office/drawing/2014/main" id="{AA24196E-970E-184F-8A29-128C6F74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54">
              <a:extLst>
                <a:ext uri="{FF2B5EF4-FFF2-40B4-BE49-F238E27FC236}">
                  <a16:creationId xmlns:a16="http://schemas.microsoft.com/office/drawing/2014/main" id="{3A93EB63-62AD-9347-AFA3-CD99F8A51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55">
              <a:extLst>
                <a:ext uri="{FF2B5EF4-FFF2-40B4-BE49-F238E27FC236}">
                  <a16:creationId xmlns:a16="http://schemas.microsoft.com/office/drawing/2014/main" id="{6DCE8CCF-2B33-FA4D-81F0-2E3F194A6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56">
              <a:extLst>
                <a:ext uri="{FF2B5EF4-FFF2-40B4-BE49-F238E27FC236}">
                  <a16:creationId xmlns:a16="http://schemas.microsoft.com/office/drawing/2014/main" id="{23504614-EE3E-7F41-B9D9-48CE6F58F0D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34">
            <a:extLst>
              <a:ext uri="{FF2B5EF4-FFF2-40B4-BE49-F238E27FC236}">
                <a16:creationId xmlns:a16="http://schemas.microsoft.com/office/drawing/2014/main" id="{EC671CDE-7AF5-3C46-A118-36ECE6C281C0}"/>
              </a:ext>
            </a:extLst>
          </p:cNvPr>
          <p:cNvGrpSpPr>
            <a:grpSpLocks/>
          </p:cNvGrpSpPr>
          <p:nvPr/>
        </p:nvGrpSpPr>
        <p:grpSpPr bwMode="auto">
          <a:xfrm>
            <a:off x="5415349" y="1607923"/>
            <a:ext cx="416461" cy="413501"/>
            <a:chOff x="4420" y="878"/>
            <a:chExt cx="614" cy="458"/>
          </a:xfrm>
        </p:grpSpPr>
        <p:pic>
          <p:nvPicPr>
            <p:cNvPr id="102" name="Picture 235" descr="laptop_keyboard">
              <a:extLst>
                <a:ext uri="{FF2B5EF4-FFF2-40B4-BE49-F238E27FC236}">
                  <a16:creationId xmlns:a16="http://schemas.microsoft.com/office/drawing/2014/main" id="{7D29EBDC-E714-CC4A-98A1-8EBE3E1B4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Freeform 236">
              <a:extLst>
                <a:ext uri="{FF2B5EF4-FFF2-40B4-BE49-F238E27FC236}">
                  <a16:creationId xmlns:a16="http://schemas.microsoft.com/office/drawing/2014/main" id="{456C7DB0-2B6C-514A-AABB-E5063080D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" name="Picture 237" descr="screen">
              <a:extLst>
                <a:ext uri="{FF2B5EF4-FFF2-40B4-BE49-F238E27FC236}">
                  <a16:creationId xmlns:a16="http://schemas.microsoft.com/office/drawing/2014/main" id="{9AE92D08-843A-8048-867D-54A5A876E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238">
              <a:extLst>
                <a:ext uri="{FF2B5EF4-FFF2-40B4-BE49-F238E27FC236}">
                  <a16:creationId xmlns:a16="http://schemas.microsoft.com/office/drawing/2014/main" id="{D1297FA6-44E8-C24F-BC46-6D32C587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39">
              <a:extLst>
                <a:ext uri="{FF2B5EF4-FFF2-40B4-BE49-F238E27FC236}">
                  <a16:creationId xmlns:a16="http://schemas.microsoft.com/office/drawing/2014/main" id="{C64C4190-8545-9F4C-B6A3-29C9F55A3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40">
              <a:extLst>
                <a:ext uri="{FF2B5EF4-FFF2-40B4-BE49-F238E27FC236}">
                  <a16:creationId xmlns:a16="http://schemas.microsoft.com/office/drawing/2014/main" id="{F675318B-AE3B-CB42-AE6C-A2ABD7C27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41">
              <a:extLst>
                <a:ext uri="{FF2B5EF4-FFF2-40B4-BE49-F238E27FC236}">
                  <a16:creationId xmlns:a16="http://schemas.microsoft.com/office/drawing/2014/main" id="{943D57AA-86AC-EA4B-A0E2-5F28A0BA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42">
              <a:extLst>
                <a:ext uri="{FF2B5EF4-FFF2-40B4-BE49-F238E27FC236}">
                  <a16:creationId xmlns:a16="http://schemas.microsoft.com/office/drawing/2014/main" id="{8573502D-83A2-8C42-B519-7AE81884F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43">
              <a:extLst>
                <a:ext uri="{FF2B5EF4-FFF2-40B4-BE49-F238E27FC236}">
                  <a16:creationId xmlns:a16="http://schemas.microsoft.com/office/drawing/2014/main" id="{F6471C60-5850-E444-B703-BF1699B39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44">
              <a:extLst>
                <a:ext uri="{FF2B5EF4-FFF2-40B4-BE49-F238E27FC236}">
                  <a16:creationId xmlns:a16="http://schemas.microsoft.com/office/drawing/2014/main" id="{2C7F011E-224E-5A4A-8CA5-1A1D4162F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18" name="Freeform 245">
                <a:extLst>
                  <a:ext uri="{FF2B5EF4-FFF2-40B4-BE49-F238E27FC236}">
                    <a16:creationId xmlns:a16="http://schemas.microsoft.com/office/drawing/2014/main" id="{7682CA7B-02D4-4C46-B526-7A0D98C6B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46">
                <a:extLst>
                  <a:ext uri="{FF2B5EF4-FFF2-40B4-BE49-F238E27FC236}">
                    <a16:creationId xmlns:a16="http://schemas.microsoft.com/office/drawing/2014/main" id="{20EA826E-1272-6E49-855B-E1EA2664F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47">
                <a:extLst>
                  <a:ext uri="{FF2B5EF4-FFF2-40B4-BE49-F238E27FC236}">
                    <a16:creationId xmlns:a16="http://schemas.microsoft.com/office/drawing/2014/main" id="{8193458D-6FAA-314F-AE61-533478FE7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48">
                <a:extLst>
                  <a:ext uri="{FF2B5EF4-FFF2-40B4-BE49-F238E27FC236}">
                    <a16:creationId xmlns:a16="http://schemas.microsoft.com/office/drawing/2014/main" id="{67E3DDB6-4A80-0F4D-A05F-0204E0F8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49">
                <a:extLst>
                  <a:ext uri="{FF2B5EF4-FFF2-40B4-BE49-F238E27FC236}">
                    <a16:creationId xmlns:a16="http://schemas.microsoft.com/office/drawing/2014/main" id="{C9D6BAA9-63C3-4248-87B2-0FA039F5A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50">
                <a:extLst>
                  <a:ext uri="{FF2B5EF4-FFF2-40B4-BE49-F238E27FC236}">
                    <a16:creationId xmlns:a16="http://schemas.microsoft.com/office/drawing/2014/main" id="{AAF5FF0C-F543-D740-A5A6-AE4668E11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" name="Freeform 251">
              <a:extLst>
                <a:ext uri="{FF2B5EF4-FFF2-40B4-BE49-F238E27FC236}">
                  <a16:creationId xmlns:a16="http://schemas.microsoft.com/office/drawing/2014/main" id="{D80389E7-43FE-2441-B5EF-ADDD1BBFB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52">
              <a:extLst>
                <a:ext uri="{FF2B5EF4-FFF2-40B4-BE49-F238E27FC236}">
                  <a16:creationId xmlns:a16="http://schemas.microsoft.com/office/drawing/2014/main" id="{63668AC4-B527-684C-B1C4-42AF8D7C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53">
              <a:extLst>
                <a:ext uri="{FF2B5EF4-FFF2-40B4-BE49-F238E27FC236}">
                  <a16:creationId xmlns:a16="http://schemas.microsoft.com/office/drawing/2014/main" id="{81BFE737-DB81-6A46-8765-E631E3BEA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54">
              <a:extLst>
                <a:ext uri="{FF2B5EF4-FFF2-40B4-BE49-F238E27FC236}">
                  <a16:creationId xmlns:a16="http://schemas.microsoft.com/office/drawing/2014/main" id="{C61A7C6D-A70D-D344-AF29-BBC54A20A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55">
              <a:extLst>
                <a:ext uri="{FF2B5EF4-FFF2-40B4-BE49-F238E27FC236}">
                  <a16:creationId xmlns:a16="http://schemas.microsoft.com/office/drawing/2014/main" id="{8D852DF8-351A-224F-AA26-661B3F44F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56">
              <a:extLst>
                <a:ext uri="{FF2B5EF4-FFF2-40B4-BE49-F238E27FC236}">
                  <a16:creationId xmlns:a16="http://schemas.microsoft.com/office/drawing/2014/main" id="{694B8028-371C-C64D-9550-F7B8B5B1A2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4" name="Straight Arrow Connector 7">
            <a:extLst>
              <a:ext uri="{FF2B5EF4-FFF2-40B4-BE49-F238E27FC236}">
                <a16:creationId xmlns:a16="http://schemas.microsoft.com/office/drawing/2014/main" id="{5BD79856-C861-F14C-9B18-7D59DD09DA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8893" y="2238118"/>
            <a:ext cx="250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7">
            <a:extLst>
              <a:ext uri="{FF2B5EF4-FFF2-40B4-BE49-F238E27FC236}">
                <a16:creationId xmlns:a16="http://schemas.microsoft.com/office/drawing/2014/main" id="{62631C09-DA29-1949-8164-F9A8C9D6FD5E}"/>
              </a:ext>
            </a:extLst>
          </p:cNvPr>
          <p:cNvCxnSpPr>
            <a:cxnSpLocks noChangeShapeType="1"/>
            <a:stCxn id="102" idx="1"/>
          </p:cNvCxnSpPr>
          <p:nvPr/>
        </p:nvCxnSpPr>
        <p:spPr bwMode="auto">
          <a:xfrm>
            <a:off x="5772709" y="1924169"/>
            <a:ext cx="210036" cy="1289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7">
            <a:extLst>
              <a:ext uri="{FF2B5EF4-FFF2-40B4-BE49-F238E27FC236}">
                <a16:creationId xmlns:a16="http://schemas.microsoft.com/office/drawing/2014/main" id="{E26EFE8B-0E95-914D-BA85-30B93C85FA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0253" y="4137969"/>
            <a:ext cx="55220" cy="277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traight Arrow Connector 7">
            <a:extLst>
              <a:ext uri="{FF2B5EF4-FFF2-40B4-BE49-F238E27FC236}">
                <a16:creationId xmlns:a16="http://schemas.microsoft.com/office/drawing/2014/main" id="{DC524F10-5451-3B4A-8ED5-FB206F6453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08025" y="4085452"/>
            <a:ext cx="220130" cy="2557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FD48400-6EA7-D943-8A41-E5F59B52BCCF}"/>
              </a:ext>
            </a:extLst>
          </p:cNvPr>
          <p:cNvSpPr txBox="1"/>
          <p:nvPr/>
        </p:nvSpPr>
        <p:spPr>
          <a:xfrm>
            <a:off x="7692983" y="272003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R2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4C8D76E-7896-714A-80FA-44A632CE46B5}"/>
              </a:ext>
            </a:extLst>
          </p:cNvPr>
          <p:cNvSpPr txBox="1"/>
          <p:nvPr/>
        </p:nvSpPr>
        <p:spPr>
          <a:xfrm>
            <a:off x="3685828" y="2294094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10.0.96.1/19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318B1E-7E2A-F14E-BCCE-F03BCAD604E8}"/>
              </a:ext>
            </a:extLst>
          </p:cNvPr>
          <p:cNvSpPr txBox="1"/>
          <p:nvPr/>
        </p:nvSpPr>
        <p:spPr>
          <a:xfrm>
            <a:off x="4114827" y="2805147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10.0.192.1/18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FFEAABD-16A7-7244-AA2E-BA470F09B6A2}"/>
              </a:ext>
            </a:extLst>
          </p:cNvPr>
          <p:cNvSpPr txBox="1"/>
          <p:nvPr/>
        </p:nvSpPr>
        <p:spPr>
          <a:xfrm>
            <a:off x="6882714" y="2713854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10.0.192.11/18</a:t>
            </a:r>
          </a:p>
        </p:txBody>
      </p:sp>
      <p:cxnSp>
        <p:nvCxnSpPr>
          <p:cNvPr id="142" name="Straight Arrow Connector 7">
            <a:extLst>
              <a:ext uri="{FF2B5EF4-FFF2-40B4-BE49-F238E27FC236}">
                <a16:creationId xmlns:a16="http://schemas.microsoft.com/office/drawing/2014/main" id="{7997E906-1FFB-D442-AAAB-09E84ED2BCD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614851" y="3214303"/>
            <a:ext cx="0" cy="6549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08599D5F-6BEC-F148-B8ED-EC98A3255F24}"/>
              </a:ext>
            </a:extLst>
          </p:cNvPr>
          <p:cNvSpPr txBox="1"/>
          <p:nvPr/>
        </p:nvSpPr>
        <p:spPr>
          <a:xfrm>
            <a:off x="7256506" y="3208124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eth1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148B3C-3E25-4C4C-AF3E-FD2372CA4CE2}"/>
              </a:ext>
            </a:extLst>
          </p:cNvPr>
          <p:cNvSpPr txBox="1"/>
          <p:nvPr/>
        </p:nvSpPr>
        <p:spPr>
          <a:xfrm>
            <a:off x="7009372" y="3405833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900" dirty="0">
                <a:latin typeface="+mn-lt"/>
                <a:ea typeface="ＭＳ Ｐゴシック" charset="-128"/>
              </a:rPr>
              <a:t>20.160.0.1/14</a:t>
            </a:r>
            <a:endParaRPr lang="en-US" sz="900" dirty="0">
              <a:latin typeface="+mn-lt"/>
            </a:endParaRPr>
          </a:p>
        </p:txBody>
      </p:sp>
      <p:sp>
        <p:nvSpPr>
          <p:cNvPr id="146" name="Cloud 145">
            <a:extLst>
              <a:ext uri="{FF2B5EF4-FFF2-40B4-BE49-F238E27FC236}">
                <a16:creationId xmlns:a16="http://schemas.microsoft.com/office/drawing/2014/main" id="{8CE55DE6-5DE1-A448-9421-487D01B6DF36}"/>
              </a:ext>
            </a:extLst>
          </p:cNvPr>
          <p:cNvSpPr/>
          <p:nvPr/>
        </p:nvSpPr>
        <p:spPr bwMode="auto">
          <a:xfrm>
            <a:off x="6294161" y="3892314"/>
            <a:ext cx="1706840" cy="4488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20.160.0.0/14</a:t>
            </a:r>
            <a:endParaRPr lang="en-US" dirty="0">
              <a:ea typeface="ＭＳ Ｐゴシック" charset="0"/>
            </a:endParaRPr>
          </a:p>
        </p:txBody>
      </p:sp>
      <p:cxnSp>
        <p:nvCxnSpPr>
          <p:cNvPr id="148" name="Straight Arrow Connector 7">
            <a:extLst>
              <a:ext uri="{FF2B5EF4-FFF2-40B4-BE49-F238E27FC236}">
                <a16:creationId xmlns:a16="http://schemas.microsoft.com/office/drawing/2014/main" id="{C45FA936-A7DC-6545-9E07-CEC8059A117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784757" y="3245194"/>
            <a:ext cx="142103" cy="39232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AB5D7B02-63B2-3746-AD4B-70CD474B2DC2}"/>
              </a:ext>
            </a:extLst>
          </p:cNvPr>
          <p:cNvSpPr/>
          <p:nvPr/>
        </p:nvSpPr>
        <p:spPr bwMode="auto">
          <a:xfrm>
            <a:off x="4738603" y="1981542"/>
            <a:ext cx="2153874" cy="2187805"/>
          </a:xfrm>
          <a:custGeom>
            <a:avLst/>
            <a:gdLst>
              <a:gd name="connsiteX0" fmla="*/ 309492 w 2648655"/>
              <a:gd name="connsiteY0" fmla="*/ 74428 h 3019646"/>
              <a:gd name="connsiteX1" fmla="*/ 394552 w 2648655"/>
              <a:gd name="connsiteY1" fmla="*/ 85060 h 3019646"/>
              <a:gd name="connsiteX2" fmla="*/ 522143 w 2648655"/>
              <a:gd name="connsiteY2" fmla="*/ 95693 h 3019646"/>
              <a:gd name="connsiteX3" fmla="*/ 575306 w 2648655"/>
              <a:gd name="connsiteY3" fmla="*/ 106325 h 3019646"/>
              <a:gd name="connsiteX4" fmla="*/ 734794 w 2648655"/>
              <a:gd name="connsiteY4" fmla="*/ 116958 h 3019646"/>
              <a:gd name="connsiteX5" fmla="*/ 830487 w 2648655"/>
              <a:gd name="connsiteY5" fmla="*/ 127590 h 3019646"/>
              <a:gd name="connsiteX6" fmla="*/ 862385 w 2648655"/>
              <a:gd name="connsiteY6" fmla="*/ 138223 h 3019646"/>
              <a:gd name="connsiteX7" fmla="*/ 1181362 w 2648655"/>
              <a:gd name="connsiteY7" fmla="*/ 138223 h 3019646"/>
              <a:gd name="connsiteX8" fmla="*/ 1383380 w 2648655"/>
              <a:gd name="connsiteY8" fmla="*/ 116958 h 3019646"/>
              <a:gd name="connsiteX9" fmla="*/ 1479073 w 2648655"/>
              <a:gd name="connsiteY9" fmla="*/ 106325 h 3019646"/>
              <a:gd name="connsiteX10" fmla="*/ 1596031 w 2648655"/>
              <a:gd name="connsiteY10" fmla="*/ 85060 h 3019646"/>
              <a:gd name="connsiteX11" fmla="*/ 1649194 w 2648655"/>
              <a:gd name="connsiteY11" fmla="*/ 74428 h 3019646"/>
              <a:gd name="connsiteX12" fmla="*/ 1712990 w 2648655"/>
              <a:gd name="connsiteY12" fmla="*/ 63795 h 3019646"/>
              <a:gd name="connsiteX13" fmla="*/ 1744887 w 2648655"/>
              <a:gd name="connsiteY13" fmla="*/ 53163 h 3019646"/>
              <a:gd name="connsiteX14" fmla="*/ 1798050 w 2648655"/>
              <a:gd name="connsiteY14" fmla="*/ 42530 h 3019646"/>
              <a:gd name="connsiteX15" fmla="*/ 1872478 w 2648655"/>
              <a:gd name="connsiteY15" fmla="*/ 21265 h 3019646"/>
              <a:gd name="connsiteX16" fmla="*/ 1936273 w 2648655"/>
              <a:gd name="connsiteY16" fmla="*/ 10632 h 3019646"/>
              <a:gd name="connsiteX17" fmla="*/ 1989436 w 2648655"/>
              <a:gd name="connsiteY17" fmla="*/ 0 h 3019646"/>
              <a:gd name="connsiteX18" fmla="*/ 2202087 w 2648655"/>
              <a:gd name="connsiteY18" fmla="*/ 10632 h 3019646"/>
              <a:gd name="connsiteX19" fmla="*/ 2255250 w 2648655"/>
              <a:gd name="connsiteY19" fmla="*/ 53163 h 3019646"/>
              <a:gd name="connsiteX20" fmla="*/ 2297780 w 2648655"/>
              <a:gd name="connsiteY20" fmla="*/ 106325 h 3019646"/>
              <a:gd name="connsiteX21" fmla="*/ 2361576 w 2648655"/>
              <a:gd name="connsiteY21" fmla="*/ 244549 h 3019646"/>
              <a:gd name="connsiteX22" fmla="*/ 2404106 w 2648655"/>
              <a:gd name="connsiteY22" fmla="*/ 308344 h 3019646"/>
              <a:gd name="connsiteX23" fmla="*/ 2436004 w 2648655"/>
              <a:gd name="connsiteY23" fmla="*/ 361507 h 3019646"/>
              <a:gd name="connsiteX24" fmla="*/ 2499799 w 2648655"/>
              <a:gd name="connsiteY24" fmla="*/ 446567 h 3019646"/>
              <a:gd name="connsiteX25" fmla="*/ 2542329 w 2648655"/>
              <a:gd name="connsiteY25" fmla="*/ 510363 h 3019646"/>
              <a:gd name="connsiteX26" fmla="*/ 2563594 w 2648655"/>
              <a:gd name="connsiteY26" fmla="*/ 542260 h 3019646"/>
              <a:gd name="connsiteX27" fmla="*/ 2584859 w 2648655"/>
              <a:gd name="connsiteY27" fmla="*/ 574158 h 3019646"/>
              <a:gd name="connsiteX28" fmla="*/ 2606124 w 2648655"/>
              <a:gd name="connsiteY28" fmla="*/ 701749 h 3019646"/>
              <a:gd name="connsiteX29" fmla="*/ 2616757 w 2648655"/>
              <a:gd name="connsiteY29" fmla="*/ 754911 h 3019646"/>
              <a:gd name="connsiteX30" fmla="*/ 2627390 w 2648655"/>
              <a:gd name="connsiteY30" fmla="*/ 850604 h 3019646"/>
              <a:gd name="connsiteX31" fmla="*/ 2648655 w 2648655"/>
              <a:gd name="connsiteY31" fmla="*/ 1095153 h 3019646"/>
              <a:gd name="connsiteX32" fmla="*/ 2638022 w 2648655"/>
              <a:gd name="connsiteY32" fmla="*/ 1307804 h 3019646"/>
              <a:gd name="connsiteX33" fmla="*/ 2627390 w 2648655"/>
              <a:gd name="connsiteY33" fmla="*/ 1350335 h 3019646"/>
              <a:gd name="connsiteX34" fmla="*/ 2606124 w 2648655"/>
              <a:gd name="connsiteY34" fmla="*/ 1414130 h 3019646"/>
              <a:gd name="connsiteX35" fmla="*/ 2574227 w 2648655"/>
              <a:gd name="connsiteY35" fmla="*/ 1541721 h 3019646"/>
              <a:gd name="connsiteX36" fmla="*/ 2552962 w 2648655"/>
              <a:gd name="connsiteY36" fmla="*/ 1573618 h 3019646"/>
              <a:gd name="connsiteX37" fmla="*/ 2521064 w 2648655"/>
              <a:gd name="connsiteY37" fmla="*/ 1669311 h 3019646"/>
              <a:gd name="connsiteX38" fmla="*/ 2489166 w 2648655"/>
              <a:gd name="connsiteY38" fmla="*/ 1775637 h 3019646"/>
              <a:gd name="connsiteX39" fmla="*/ 2446636 w 2648655"/>
              <a:gd name="connsiteY39" fmla="*/ 1881963 h 3019646"/>
              <a:gd name="connsiteX40" fmla="*/ 2414738 w 2648655"/>
              <a:gd name="connsiteY40" fmla="*/ 1977656 h 3019646"/>
              <a:gd name="connsiteX41" fmla="*/ 2393473 w 2648655"/>
              <a:gd name="connsiteY41" fmla="*/ 2041451 h 3019646"/>
              <a:gd name="connsiteX42" fmla="*/ 2382841 w 2648655"/>
              <a:gd name="connsiteY42" fmla="*/ 2073349 h 3019646"/>
              <a:gd name="connsiteX43" fmla="*/ 2361576 w 2648655"/>
              <a:gd name="connsiteY43" fmla="*/ 2115879 h 3019646"/>
              <a:gd name="connsiteX44" fmla="*/ 2350943 w 2648655"/>
              <a:gd name="connsiteY44" fmla="*/ 2179674 h 3019646"/>
              <a:gd name="connsiteX45" fmla="*/ 2319045 w 2648655"/>
              <a:gd name="connsiteY45" fmla="*/ 2243469 h 3019646"/>
              <a:gd name="connsiteX46" fmla="*/ 2308413 w 2648655"/>
              <a:gd name="connsiteY46" fmla="*/ 2286000 h 3019646"/>
              <a:gd name="connsiteX47" fmla="*/ 2276515 w 2648655"/>
              <a:gd name="connsiteY47" fmla="*/ 2339163 h 3019646"/>
              <a:gd name="connsiteX48" fmla="*/ 2233985 w 2648655"/>
              <a:gd name="connsiteY48" fmla="*/ 2424223 h 3019646"/>
              <a:gd name="connsiteX49" fmla="*/ 2212720 w 2648655"/>
              <a:gd name="connsiteY49" fmla="*/ 2466753 h 3019646"/>
              <a:gd name="connsiteX50" fmla="*/ 2191455 w 2648655"/>
              <a:gd name="connsiteY50" fmla="*/ 2530549 h 3019646"/>
              <a:gd name="connsiteX51" fmla="*/ 2170190 w 2648655"/>
              <a:gd name="connsiteY51" fmla="*/ 2562446 h 3019646"/>
              <a:gd name="connsiteX52" fmla="*/ 2159557 w 2648655"/>
              <a:gd name="connsiteY52" fmla="*/ 2594344 h 3019646"/>
              <a:gd name="connsiteX53" fmla="*/ 2106394 w 2648655"/>
              <a:gd name="connsiteY53" fmla="*/ 2658139 h 3019646"/>
              <a:gd name="connsiteX54" fmla="*/ 2085129 w 2648655"/>
              <a:gd name="connsiteY54" fmla="*/ 2690037 h 3019646"/>
              <a:gd name="connsiteX55" fmla="*/ 1989436 w 2648655"/>
              <a:gd name="connsiteY55" fmla="*/ 2796363 h 3019646"/>
              <a:gd name="connsiteX56" fmla="*/ 1946906 w 2648655"/>
              <a:gd name="connsiteY56" fmla="*/ 2828260 h 3019646"/>
              <a:gd name="connsiteX57" fmla="*/ 1883111 w 2648655"/>
              <a:gd name="connsiteY57" fmla="*/ 2849525 h 3019646"/>
              <a:gd name="connsiteX58" fmla="*/ 1851213 w 2648655"/>
              <a:gd name="connsiteY58" fmla="*/ 2870790 h 3019646"/>
              <a:gd name="connsiteX59" fmla="*/ 1808683 w 2648655"/>
              <a:gd name="connsiteY59" fmla="*/ 2881423 h 3019646"/>
              <a:gd name="connsiteX60" fmla="*/ 1744887 w 2648655"/>
              <a:gd name="connsiteY60" fmla="*/ 2902688 h 3019646"/>
              <a:gd name="connsiteX61" fmla="*/ 1712990 w 2648655"/>
              <a:gd name="connsiteY61" fmla="*/ 2913321 h 3019646"/>
              <a:gd name="connsiteX62" fmla="*/ 1681092 w 2648655"/>
              <a:gd name="connsiteY62" fmla="*/ 2923953 h 3019646"/>
              <a:gd name="connsiteX63" fmla="*/ 1617297 w 2648655"/>
              <a:gd name="connsiteY63" fmla="*/ 2966483 h 3019646"/>
              <a:gd name="connsiteX64" fmla="*/ 1553501 w 2648655"/>
              <a:gd name="connsiteY64" fmla="*/ 2987749 h 3019646"/>
              <a:gd name="connsiteX65" fmla="*/ 1436543 w 2648655"/>
              <a:gd name="connsiteY65" fmla="*/ 3019646 h 3019646"/>
              <a:gd name="connsiteX66" fmla="*/ 1245157 w 2648655"/>
              <a:gd name="connsiteY66" fmla="*/ 3009014 h 3019646"/>
              <a:gd name="connsiteX67" fmla="*/ 1064404 w 2648655"/>
              <a:gd name="connsiteY67" fmla="*/ 2977116 h 3019646"/>
              <a:gd name="connsiteX68" fmla="*/ 777324 w 2648655"/>
              <a:gd name="connsiteY68" fmla="*/ 2966483 h 3019646"/>
              <a:gd name="connsiteX69" fmla="*/ 596571 w 2648655"/>
              <a:gd name="connsiteY69" fmla="*/ 2945218 h 3019646"/>
              <a:gd name="connsiteX70" fmla="*/ 426450 w 2648655"/>
              <a:gd name="connsiteY70" fmla="*/ 2902688 h 3019646"/>
              <a:gd name="connsiteX71" fmla="*/ 277594 w 2648655"/>
              <a:gd name="connsiteY71" fmla="*/ 2892056 h 3019646"/>
              <a:gd name="connsiteX72" fmla="*/ 181901 w 2648655"/>
              <a:gd name="connsiteY72" fmla="*/ 2870790 h 3019646"/>
              <a:gd name="connsiteX73" fmla="*/ 118106 w 2648655"/>
              <a:gd name="connsiteY73" fmla="*/ 2849525 h 3019646"/>
              <a:gd name="connsiteX74" fmla="*/ 54311 w 2648655"/>
              <a:gd name="connsiteY74" fmla="*/ 2828260 h 3019646"/>
              <a:gd name="connsiteX75" fmla="*/ 22413 w 2648655"/>
              <a:gd name="connsiteY75" fmla="*/ 2806995 h 3019646"/>
              <a:gd name="connsiteX76" fmla="*/ 1148 w 2648655"/>
              <a:gd name="connsiteY76" fmla="*/ 2764465 h 3019646"/>
              <a:gd name="connsiteX77" fmla="*/ 11780 w 2648655"/>
              <a:gd name="connsiteY77" fmla="*/ 2466753 h 3019646"/>
              <a:gd name="connsiteX78" fmla="*/ 43678 w 2648655"/>
              <a:gd name="connsiteY78" fmla="*/ 2371060 h 3019646"/>
              <a:gd name="connsiteX79" fmla="*/ 139371 w 2648655"/>
              <a:gd name="connsiteY79" fmla="*/ 2126511 h 3019646"/>
              <a:gd name="connsiteX80" fmla="*/ 160636 w 2648655"/>
              <a:gd name="connsiteY80" fmla="*/ 2052083 h 3019646"/>
              <a:gd name="connsiteX81" fmla="*/ 171269 w 2648655"/>
              <a:gd name="connsiteY81" fmla="*/ 1988288 h 3019646"/>
              <a:gd name="connsiteX82" fmla="*/ 192534 w 2648655"/>
              <a:gd name="connsiteY82" fmla="*/ 1924493 h 3019646"/>
              <a:gd name="connsiteX83" fmla="*/ 213799 w 2648655"/>
              <a:gd name="connsiteY83" fmla="*/ 1775637 h 3019646"/>
              <a:gd name="connsiteX84" fmla="*/ 245697 w 2648655"/>
              <a:gd name="connsiteY84" fmla="*/ 1552353 h 3019646"/>
              <a:gd name="connsiteX85" fmla="*/ 235064 w 2648655"/>
              <a:gd name="connsiteY85" fmla="*/ 1222744 h 3019646"/>
              <a:gd name="connsiteX86" fmla="*/ 192534 w 2648655"/>
              <a:gd name="connsiteY86" fmla="*/ 1105786 h 3019646"/>
              <a:gd name="connsiteX87" fmla="*/ 181901 w 2648655"/>
              <a:gd name="connsiteY87" fmla="*/ 978195 h 3019646"/>
              <a:gd name="connsiteX88" fmla="*/ 203166 w 2648655"/>
              <a:gd name="connsiteY88" fmla="*/ 467832 h 3019646"/>
              <a:gd name="connsiteX89" fmla="*/ 245697 w 2648655"/>
              <a:gd name="connsiteY89" fmla="*/ 276446 h 3019646"/>
              <a:gd name="connsiteX90" fmla="*/ 266962 w 2648655"/>
              <a:gd name="connsiteY90" fmla="*/ 212651 h 3019646"/>
              <a:gd name="connsiteX91" fmla="*/ 277594 w 2648655"/>
              <a:gd name="connsiteY91" fmla="*/ 180753 h 3019646"/>
              <a:gd name="connsiteX92" fmla="*/ 309492 w 2648655"/>
              <a:gd name="connsiteY92" fmla="*/ 116958 h 3019646"/>
              <a:gd name="connsiteX93" fmla="*/ 309492 w 2648655"/>
              <a:gd name="connsiteY93" fmla="*/ 74428 h 30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648655" h="3019646">
                <a:moveTo>
                  <a:pt x="309492" y="74428"/>
                </a:moveTo>
                <a:cubicBezTo>
                  <a:pt x="323669" y="69112"/>
                  <a:pt x="366120" y="82217"/>
                  <a:pt x="394552" y="85060"/>
                </a:cubicBezTo>
                <a:cubicBezTo>
                  <a:pt x="437018" y="89307"/>
                  <a:pt x="479758" y="90707"/>
                  <a:pt x="522143" y="95693"/>
                </a:cubicBezTo>
                <a:cubicBezTo>
                  <a:pt x="540091" y="97805"/>
                  <a:pt x="557324" y="104527"/>
                  <a:pt x="575306" y="106325"/>
                </a:cubicBezTo>
                <a:cubicBezTo>
                  <a:pt x="628322" y="111627"/>
                  <a:pt x="681697" y="112533"/>
                  <a:pt x="734794" y="116958"/>
                </a:cubicBezTo>
                <a:cubicBezTo>
                  <a:pt x="766777" y="119623"/>
                  <a:pt x="798589" y="124046"/>
                  <a:pt x="830487" y="127590"/>
                </a:cubicBezTo>
                <a:cubicBezTo>
                  <a:pt x="841120" y="131134"/>
                  <a:pt x="851395" y="136025"/>
                  <a:pt x="862385" y="138223"/>
                </a:cubicBezTo>
                <a:cubicBezTo>
                  <a:pt x="981162" y="161979"/>
                  <a:pt x="1030365" y="144788"/>
                  <a:pt x="1181362" y="138223"/>
                </a:cubicBezTo>
                <a:cubicBezTo>
                  <a:pt x="1269631" y="108798"/>
                  <a:pt x="1189548" y="132464"/>
                  <a:pt x="1383380" y="116958"/>
                </a:cubicBezTo>
                <a:cubicBezTo>
                  <a:pt x="1415372" y="114399"/>
                  <a:pt x="1447175" y="109869"/>
                  <a:pt x="1479073" y="106325"/>
                </a:cubicBezTo>
                <a:cubicBezTo>
                  <a:pt x="1560725" y="85913"/>
                  <a:pt x="1481742" y="104108"/>
                  <a:pt x="1596031" y="85060"/>
                </a:cubicBezTo>
                <a:cubicBezTo>
                  <a:pt x="1613857" y="82089"/>
                  <a:pt x="1631414" y="77661"/>
                  <a:pt x="1649194" y="74428"/>
                </a:cubicBezTo>
                <a:cubicBezTo>
                  <a:pt x="1670405" y="70572"/>
                  <a:pt x="1691945" y="68472"/>
                  <a:pt x="1712990" y="63795"/>
                </a:cubicBezTo>
                <a:cubicBezTo>
                  <a:pt x="1723931" y="61364"/>
                  <a:pt x="1734014" y="55881"/>
                  <a:pt x="1744887" y="53163"/>
                </a:cubicBezTo>
                <a:cubicBezTo>
                  <a:pt x="1762419" y="48780"/>
                  <a:pt x="1780518" y="46913"/>
                  <a:pt x="1798050" y="42530"/>
                </a:cubicBezTo>
                <a:cubicBezTo>
                  <a:pt x="1879125" y="22261"/>
                  <a:pt x="1773032" y="41154"/>
                  <a:pt x="1872478" y="21265"/>
                </a:cubicBezTo>
                <a:cubicBezTo>
                  <a:pt x="1893618" y="17037"/>
                  <a:pt x="1915062" y="14488"/>
                  <a:pt x="1936273" y="10632"/>
                </a:cubicBezTo>
                <a:cubicBezTo>
                  <a:pt x="1954053" y="7399"/>
                  <a:pt x="1971715" y="3544"/>
                  <a:pt x="1989436" y="0"/>
                </a:cubicBezTo>
                <a:cubicBezTo>
                  <a:pt x="2060320" y="3544"/>
                  <a:pt x="2131711" y="1453"/>
                  <a:pt x="2202087" y="10632"/>
                </a:cubicBezTo>
                <a:cubicBezTo>
                  <a:pt x="2215293" y="12354"/>
                  <a:pt x="2246156" y="42554"/>
                  <a:pt x="2255250" y="53163"/>
                </a:cubicBezTo>
                <a:cubicBezTo>
                  <a:pt x="2270019" y="70393"/>
                  <a:pt x="2285886" y="86998"/>
                  <a:pt x="2297780" y="106325"/>
                </a:cubicBezTo>
                <a:cubicBezTo>
                  <a:pt x="2432521" y="325277"/>
                  <a:pt x="2278160" y="91618"/>
                  <a:pt x="2361576" y="244549"/>
                </a:cubicBezTo>
                <a:cubicBezTo>
                  <a:pt x="2373814" y="266986"/>
                  <a:pt x="2390957" y="286429"/>
                  <a:pt x="2404106" y="308344"/>
                </a:cubicBezTo>
                <a:cubicBezTo>
                  <a:pt x="2414739" y="326065"/>
                  <a:pt x="2424241" y="344516"/>
                  <a:pt x="2436004" y="361507"/>
                </a:cubicBezTo>
                <a:cubicBezTo>
                  <a:pt x="2456178" y="390647"/>
                  <a:pt x="2480140" y="417078"/>
                  <a:pt x="2499799" y="446567"/>
                </a:cubicBezTo>
                <a:lnTo>
                  <a:pt x="2542329" y="510363"/>
                </a:lnTo>
                <a:lnTo>
                  <a:pt x="2563594" y="542260"/>
                </a:lnTo>
                <a:lnTo>
                  <a:pt x="2584859" y="574158"/>
                </a:lnTo>
                <a:cubicBezTo>
                  <a:pt x="2606242" y="659686"/>
                  <a:pt x="2586211" y="572316"/>
                  <a:pt x="2606124" y="701749"/>
                </a:cubicBezTo>
                <a:cubicBezTo>
                  <a:pt x="2608872" y="719611"/>
                  <a:pt x="2614201" y="737021"/>
                  <a:pt x="2616757" y="754911"/>
                </a:cubicBezTo>
                <a:cubicBezTo>
                  <a:pt x="2621296" y="786682"/>
                  <a:pt x="2624030" y="818686"/>
                  <a:pt x="2627390" y="850604"/>
                </a:cubicBezTo>
                <a:cubicBezTo>
                  <a:pt x="2640442" y="974595"/>
                  <a:pt x="2638116" y="958152"/>
                  <a:pt x="2648655" y="1095153"/>
                </a:cubicBezTo>
                <a:cubicBezTo>
                  <a:pt x="2645111" y="1166037"/>
                  <a:pt x="2643916" y="1237077"/>
                  <a:pt x="2638022" y="1307804"/>
                </a:cubicBezTo>
                <a:cubicBezTo>
                  <a:pt x="2636808" y="1322367"/>
                  <a:pt x="2631589" y="1336338"/>
                  <a:pt x="2627390" y="1350335"/>
                </a:cubicBezTo>
                <a:cubicBezTo>
                  <a:pt x="2620949" y="1371805"/>
                  <a:pt x="2606124" y="1414130"/>
                  <a:pt x="2606124" y="1414130"/>
                </a:cubicBezTo>
                <a:cubicBezTo>
                  <a:pt x="2600810" y="1446018"/>
                  <a:pt x="2592949" y="1513639"/>
                  <a:pt x="2574227" y="1541721"/>
                </a:cubicBezTo>
                <a:lnTo>
                  <a:pt x="2552962" y="1573618"/>
                </a:lnTo>
                <a:cubicBezTo>
                  <a:pt x="2542329" y="1605516"/>
                  <a:pt x="2529219" y="1636692"/>
                  <a:pt x="2521064" y="1669311"/>
                </a:cubicBezTo>
                <a:cubicBezTo>
                  <a:pt x="2513433" y="1699835"/>
                  <a:pt x="2502108" y="1749752"/>
                  <a:pt x="2489166" y="1775637"/>
                </a:cubicBezTo>
                <a:cubicBezTo>
                  <a:pt x="2457876" y="1838217"/>
                  <a:pt x="2472914" y="1803129"/>
                  <a:pt x="2446636" y="1881963"/>
                </a:cubicBezTo>
                <a:lnTo>
                  <a:pt x="2414738" y="1977656"/>
                </a:lnTo>
                <a:lnTo>
                  <a:pt x="2393473" y="2041451"/>
                </a:lnTo>
                <a:cubicBezTo>
                  <a:pt x="2389929" y="2052084"/>
                  <a:pt x="2387853" y="2063324"/>
                  <a:pt x="2382841" y="2073349"/>
                </a:cubicBezTo>
                <a:lnTo>
                  <a:pt x="2361576" y="2115879"/>
                </a:lnTo>
                <a:cubicBezTo>
                  <a:pt x="2358032" y="2137144"/>
                  <a:pt x="2357760" y="2159222"/>
                  <a:pt x="2350943" y="2179674"/>
                </a:cubicBezTo>
                <a:cubicBezTo>
                  <a:pt x="2343425" y="2202229"/>
                  <a:pt x="2327875" y="2221394"/>
                  <a:pt x="2319045" y="2243469"/>
                </a:cubicBezTo>
                <a:cubicBezTo>
                  <a:pt x="2313618" y="2257037"/>
                  <a:pt x="2314348" y="2272646"/>
                  <a:pt x="2308413" y="2286000"/>
                </a:cubicBezTo>
                <a:cubicBezTo>
                  <a:pt x="2300020" y="2304885"/>
                  <a:pt x="2286313" y="2320967"/>
                  <a:pt x="2276515" y="2339163"/>
                </a:cubicBezTo>
                <a:cubicBezTo>
                  <a:pt x="2261486" y="2367074"/>
                  <a:pt x="2248162" y="2395870"/>
                  <a:pt x="2233985" y="2424223"/>
                </a:cubicBezTo>
                <a:cubicBezTo>
                  <a:pt x="2226897" y="2438400"/>
                  <a:pt x="2217732" y="2451716"/>
                  <a:pt x="2212720" y="2466753"/>
                </a:cubicBezTo>
                <a:cubicBezTo>
                  <a:pt x="2205632" y="2488018"/>
                  <a:pt x="2203889" y="2511898"/>
                  <a:pt x="2191455" y="2530549"/>
                </a:cubicBezTo>
                <a:cubicBezTo>
                  <a:pt x="2184367" y="2541181"/>
                  <a:pt x="2175905" y="2551017"/>
                  <a:pt x="2170190" y="2562446"/>
                </a:cubicBezTo>
                <a:cubicBezTo>
                  <a:pt x="2165178" y="2572471"/>
                  <a:pt x="2164569" y="2584319"/>
                  <a:pt x="2159557" y="2594344"/>
                </a:cubicBezTo>
                <a:cubicBezTo>
                  <a:pt x="2139756" y="2633946"/>
                  <a:pt x="2135791" y="2622863"/>
                  <a:pt x="2106394" y="2658139"/>
                </a:cubicBezTo>
                <a:cubicBezTo>
                  <a:pt x="2098213" y="2667956"/>
                  <a:pt x="2092557" y="2679638"/>
                  <a:pt x="2085129" y="2690037"/>
                </a:cubicBezTo>
                <a:cubicBezTo>
                  <a:pt x="2057610" y="2728563"/>
                  <a:pt x="2027708" y="2767660"/>
                  <a:pt x="1989436" y="2796363"/>
                </a:cubicBezTo>
                <a:cubicBezTo>
                  <a:pt x="1975259" y="2806995"/>
                  <a:pt x="1962756" y="2820335"/>
                  <a:pt x="1946906" y="2828260"/>
                </a:cubicBezTo>
                <a:cubicBezTo>
                  <a:pt x="1926857" y="2838284"/>
                  <a:pt x="1883111" y="2849525"/>
                  <a:pt x="1883111" y="2849525"/>
                </a:cubicBezTo>
                <a:cubicBezTo>
                  <a:pt x="1872478" y="2856613"/>
                  <a:pt x="1862959" y="2865756"/>
                  <a:pt x="1851213" y="2870790"/>
                </a:cubicBezTo>
                <a:cubicBezTo>
                  <a:pt x="1837782" y="2876546"/>
                  <a:pt x="1822680" y="2877224"/>
                  <a:pt x="1808683" y="2881423"/>
                </a:cubicBezTo>
                <a:cubicBezTo>
                  <a:pt x="1787213" y="2887864"/>
                  <a:pt x="1766152" y="2895599"/>
                  <a:pt x="1744887" y="2902688"/>
                </a:cubicBezTo>
                <a:lnTo>
                  <a:pt x="1712990" y="2913321"/>
                </a:lnTo>
                <a:lnTo>
                  <a:pt x="1681092" y="2923953"/>
                </a:lnTo>
                <a:cubicBezTo>
                  <a:pt x="1659827" y="2938130"/>
                  <a:pt x="1641543" y="2958401"/>
                  <a:pt x="1617297" y="2966483"/>
                </a:cubicBezTo>
                <a:cubicBezTo>
                  <a:pt x="1596032" y="2973572"/>
                  <a:pt x="1575247" y="2982312"/>
                  <a:pt x="1553501" y="2987749"/>
                </a:cubicBezTo>
                <a:cubicBezTo>
                  <a:pt x="1457568" y="3011732"/>
                  <a:pt x="1496167" y="2999772"/>
                  <a:pt x="1436543" y="3019646"/>
                </a:cubicBezTo>
                <a:cubicBezTo>
                  <a:pt x="1372748" y="3016102"/>
                  <a:pt x="1308687" y="3015821"/>
                  <a:pt x="1245157" y="3009014"/>
                </a:cubicBezTo>
                <a:cubicBezTo>
                  <a:pt x="1139147" y="2997656"/>
                  <a:pt x="1157354" y="2982584"/>
                  <a:pt x="1064404" y="2977116"/>
                </a:cubicBezTo>
                <a:cubicBezTo>
                  <a:pt x="968810" y="2971493"/>
                  <a:pt x="873017" y="2970027"/>
                  <a:pt x="777324" y="2966483"/>
                </a:cubicBezTo>
                <a:cubicBezTo>
                  <a:pt x="750856" y="2963836"/>
                  <a:pt x="632526" y="2953515"/>
                  <a:pt x="596571" y="2945218"/>
                </a:cubicBezTo>
                <a:cubicBezTo>
                  <a:pt x="499561" y="2922831"/>
                  <a:pt x="553024" y="2911729"/>
                  <a:pt x="426450" y="2902688"/>
                </a:cubicBezTo>
                <a:lnTo>
                  <a:pt x="277594" y="2892056"/>
                </a:lnTo>
                <a:cubicBezTo>
                  <a:pt x="247237" y="2885984"/>
                  <a:pt x="211936" y="2879801"/>
                  <a:pt x="181901" y="2870790"/>
                </a:cubicBezTo>
                <a:cubicBezTo>
                  <a:pt x="160431" y="2864349"/>
                  <a:pt x="139371" y="2856613"/>
                  <a:pt x="118106" y="2849525"/>
                </a:cubicBezTo>
                <a:cubicBezTo>
                  <a:pt x="118101" y="2849523"/>
                  <a:pt x="54316" y="2828264"/>
                  <a:pt x="54311" y="2828260"/>
                </a:cubicBezTo>
                <a:lnTo>
                  <a:pt x="22413" y="2806995"/>
                </a:lnTo>
                <a:cubicBezTo>
                  <a:pt x="15325" y="2792818"/>
                  <a:pt x="1643" y="2780307"/>
                  <a:pt x="1148" y="2764465"/>
                </a:cubicBezTo>
                <a:cubicBezTo>
                  <a:pt x="-1954" y="2665213"/>
                  <a:pt x="1107" y="2565478"/>
                  <a:pt x="11780" y="2466753"/>
                </a:cubicBezTo>
                <a:cubicBezTo>
                  <a:pt x="15394" y="2433325"/>
                  <a:pt x="31872" y="2402542"/>
                  <a:pt x="43678" y="2371060"/>
                </a:cubicBezTo>
                <a:cubicBezTo>
                  <a:pt x="74414" y="2289098"/>
                  <a:pt x="115323" y="2210678"/>
                  <a:pt x="139371" y="2126511"/>
                </a:cubicBezTo>
                <a:cubicBezTo>
                  <a:pt x="146459" y="2101702"/>
                  <a:pt x="154834" y="2077224"/>
                  <a:pt x="160636" y="2052083"/>
                </a:cubicBezTo>
                <a:cubicBezTo>
                  <a:pt x="165484" y="2031077"/>
                  <a:pt x="166040" y="2009203"/>
                  <a:pt x="171269" y="1988288"/>
                </a:cubicBezTo>
                <a:cubicBezTo>
                  <a:pt x="176706" y="1966542"/>
                  <a:pt x="185446" y="1945758"/>
                  <a:pt x="192534" y="1924493"/>
                </a:cubicBezTo>
                <a:cubicBezTo>
                  <a:pt x="218029" y="1720524"/>
                  <a:pt x="189272" y="1941190"/>
                  <a:pt x="213799" y="1775637"/>
                </a:cubicBezTo>
                <a:cubicBezTo>
                  <a:pt x="224817" y="1701265"/>
                  <a:pt x="235064" y="1626781"/>
                  <a:pt x="245697" y="1552353"/>
                </a:cubicBezTo>
                <a:cubicBezTo>
                  <a:pt x="242153" y="1442483"/>
                  <a:pt x="248059" y="1331900"/>
                  <a:pt x="235064" y="1222744"/>
                </a:cubicBezTo>
                <a:cubicBezTo>
                  <a:pt x="230160" y="1181551"/>
                  <a:pt x="201346" y="1146323"/>
                  <a:pt x="192534" y="1105786"/>
                </a:cubicBezTo>
                <a:cubicBezTo>
                  <a:pt x="183468" y="1064082"/>
                  <a:pt x="185445" y="1020725"/>
                  <a:pt x="181901" y="978195"/>
                </a:cubicBezTo>
                <a:cubicBezTo>
                  <a:pt x="185008" y="853932"/>
                  <a:pt x="176606" y="627196"/>
                  <a:pt x="203166" y="467832"/>
                </a:cubicBezTo>
                <a:cubicBezTo>
                  <a:pt x="208785" y="434116"/>
                  <a:pt x="232951" y="314684"/>
                  <a:pt x="245697" y="276446"/>
                </a:cubicBezTo>
                <a:lnTo>
                  <a:pt x="266962" y="212651"/>
                </a:lnTo>
                <a:cubicBezTo>
                  <a:pt x="270506" y="202018"/>
                  <a:pt x="271377" y="190078"/>
                  <a:pt x="277594" y="180753"/>
                </a:cubicBezTo>
                <a:cubicBezTo>
                  <a:pt x="298384" y="149569"/>
                  <a:pt x="300688" y="152174"/>
                  <a:pt x="309492" y="116958"/>
                </a:cubicBezTo>
                <a:cubicBezTo>
                  <a:pt x="310352" y="113519"/>
                  <a:pt x="295315" y="79744"/>
                  <a:pt x="309492" y="74428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55253-80F6-1A4F-923F-D7E513D513FE}"/>
              </a:ext>
            </a:extLst>
          </p:cNvPr>
          <p:cNvCxnSpPr>
            <a:cxnSpLocks/>
            <a:endCxn id="4" idx="83"/>
          </p:cNvCxnSpPr>
          <p:nvPr/>
        </p:nvCxnSpPr>
        <p:spPr bwMode="auto">
          <a:xfrm flipV="1">
            <a:off x="4197927" y="3268033"/>
            <a:ext cx="714536" cy="10961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A9F814-A21B-6E4A-98BB-FCACF3B2EF45}"/>
              </a:ext>
            </a:extLst>
          </p:cNvPr>
          <p:cNvSpPr/>
          <p:nvPr/>
        </p:nvSpPr>
        <p:spPr bwMode="auto">
          <a:xfrm>
            <a:off x="7200962" y="2886882"/>
            <a:ext cx="879551" cy="4205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742216-1EA1-C942-9D7D-42B9B86250D4}"/>
              </a:ext>
            </a:extLst>
          </p:cNvPr>
          <p:cNvCxnSpPr>
            <a:cxnSpLocks/>
          </p:cNvCxnSpPr>
          <p:nvPr/>
        </p:nvCxnSpPr>
        <p:spPr bwMode="auto">
          <a:xfrm flipV="1">
            <a:off x="4239491" y="3257551"/>
            <a:ext cx="2961409" cy="16192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9" name="Group 186">
            <a:extLst>
              <a:ext uri="{FF2B5EF4-FFF2-40B4-BE49-F238E27FC236}">
                <a16:creationId xmlns:a16="http://schemas.microsoft.com/office/drawing/2014/main" id="{98527DAF-BF78-F745-B6C3-45B2E14139D1}"/>
              </a:ext>
            </a:extLst>
          </p:cNvPr>
          <p:cNvGrpSpPr>
            <a:grpSpLocks/>
          </p:cNvGrpSpPr>
          <p:nvPr/>
        </p:nvGrpSpPr>
        <p:grpSpPr bwMode="auto">
          <a:xfrm>
            <a:off x="6321698" y="4415078"/>
            <a:ext cx="317897" cy="485775"/>
            <a:chOff x="4140" y="429"/>
            <a:chExt cx="1425" cy="2396"/>
          </a:xfrm>
        </p:grpSpPr>
        <p:sp>
          <p:nvSpPr>
            <p:cNvPr id="141" name="Freeform 187">
              <a:extLst>
                <a:ext uri="{FF2B5EF4-FFF2-40B4-BE49-F238E27FC236}">
                  <a16:creationId xmlns:a16="http://schemas.microsoft.com/office/drawing/2014/main" id="{D5146D35-D047-0E42-BE0A-6999A869D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88">
              <a:extLst>
                <a:ext uri="{FF2B5EF4-FFF2-40B4-BE49-F238E27FC236}">
                  <a16:creationId xmlns:a16="http://schemas.microsoft.com/office/drawing/2014/main" id="{BA2F0049-16AE-7E46-866F-B7B673DF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47" name="Freeform 189">
              <a:extLst>
                <a:ext uri="{FF2B5EF4-FFF2-40B4-BE49-F238E27FC236}">
                  <a16:creationId xmlns:a16="http://schemas.microsoft.com/office/drawing/2014/main" id="{8DBA3976-B4E6-5C4C-9C19-36559C1AC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90">
              <a:extLst>
                <a:ext uri="{FF2B5EF4-FFF2-40B4-BE49-F238E27FC236}">
                  <a16:creationId xmlns:a16="http://schemas.microsoft.com/office/drawing/2014/main" id="{CF46A730-6B39-C842-B173-E4EF5AF22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91">
              <a:extLst>
                <a:ext uri="{FF2B5EF4-FFF2-40B4-BE49-F238E27FC236}">
                  <a16:creationId xmlns:a16="http://schemas.microsoft.com/office/drawing/2014/main" id="{EFC92116-0FCB-874F-8805-958F533F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grpSp>
          <p:nvGrpSpPr>
            <p:cNvPr id="151" name="Group 192">
              <a:extLst>
                <a:ext uri="{FF2B5EF4-FFF2-40B4-BE49-F238E27FC236}">
                  <a16:creationId xmlns:a16="http://schemas.microsoft.com/office/drawing/2014/main" id="{84B3933F-4974-2446-B1A5-9F8EDCA1F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6" name="AutoShape 193">
                <a:extLst>
                  <a:ext uri="{FF2B5EF4-FFF2-40B4-BE49-F238E27FC236}">
                    <a16:creationId xmlns:a16="http://schemas.microsoft.com/office/drawing/2014/main" id="{10211588-5C94-1145-8078-448FA19CB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177" name="AutoShape 194">
                <a:extLst>
                  <a:ext uri="{FF2B5EF4-FFF2-40B4-BE49-F238E27FC236}">
                    <a16:creationId xmlns:a16="http://schemas.microsoft.com/office/drawing/2014/main" id="{D9E3C488-6A72-EE4C-A819-FDB091F80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152" name="Rectangle 195">
              <a:extLst>
                <a:ext uri="{FF2B5EF4-FFF2-40B4-BE49-F238E27FC236}">
                  <a16:creationId xmlns:a16="http://schemas.microsoft.com/office/drawing/2014/main" id="{6A148515-1273-C447-8763-1C49C4773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grpSp>
          <p:nvGrpSpPr>
            <p:cNvPr id="153" name="Group 196">
              <a:extLst>
                <a:ext uri="{FF2B5EF4-FFF2-40B4-BE49-F238E27FC236}">
                  <a16:creationId xmlns:a16="http://schemas.microsoft.com/office/drawing/2014/main" id="{A6014FDF-2345-2C4A-B6CF-E831F9BF7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4" name="AutoShape 197">
                <a:extLst>
                  <a:ext uri="{FF2B5EF4-FFF2-40B4-BE49-F238E27FC236}">
                    <a16:creationId xmlns:a16="http://schemas.microsoft.com/office/drawing/2014/main" id="{3B28BDC0-6FC4-6546-B89B-C46ACE60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175" name="AutoShape 198">
                <a:extLst>
                  <a:ext uri="{FF2B5EF4-FFF2-40B4-BE49-F238E27FC236}">
                    <a16:creationId xmlns:a16="http://schemas.microsoft.com/office/drawing/2014/main" id="{53877F3F-ED17-B442-8B8A-0F167BBCC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154" name="Rectangle 199">
              <a:extLst>
                <a:ext uri="{FF2B5EF4-FFF2-40B4-BE49-F238E27FC236}">
                  <a16:creationId xmlns:a16="http://schemas.microsoft.com/office/drawing/2014/main" id="{A8682DC6-4760-BD4D-9CB3-1D2F47E6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55" name="Rectangle 200">
              <a:extLst>
                <a:ext uri="{FF2B5EF4-FFF2-40B4-BE49-F238E27FC236}">
                  <a16:creationId xmlns:a16="http://schemas.microsoft.com/office/drawing/2014/main" id="{8C0C3B7D-0ABD-0049-B050-90AFF997A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grpSp>
          <p:nvGrpSpPr>
            <p:cNvPr id="156" name="Group 201">
              <a:extLst>
                <a:ext uri="{FF2B5EF4-FFF2-40B4-BE49-F238E27FC236}">
                  <a16:creationId xmlns:a16="http://schemas.microsoft.com/office/drawing/2014/main" id="{EAEA9D3A-5834-344F-98E5-036C439020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2" name="AutoShape 202">
                <a:extLst>
                  <a:ext uri="{FF2B5EF4-FFF2-40B4-BE49-F238E27FC236}">
                    <a16:creationId xmlns:a16="http://schemas.microsoft.com/office/drawing/2014/main" id="{B1D20D61-51FB-BE45-8269-AFAB7C33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173" name="AutoShape 203">
                <a:extLst>
                  <a:ext uri="{FF2B5EF4-FFF2-40B4-BE49-F238E27FC236}">
                    <a16:creationId xmlns:a16="http://schemas.microsoft.com/office/drawing/2014/main" id="{6F38F043-7C44-684A-9A08-432EAC9D1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157" name="Freeform 204">
              <a:extLst>
                <a:ext uri="{FF2B5EF4-FFF2-40B4-BE49-F238E27FC236}">
                  <a16:creationId xmlns:a16="http://schemas.microsoft.com/office/drawing/2014/main" id="{873E7D00-B15A-364A-B2A1-1BD29DDBC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5">
              <a:extLst>
                <a:ext uri="{FF2B5EF4-FFF2-40B4-BE49-F238E27FC236}">
                  <a16:creationId xmlns:a16="http://schemas.microsoft.com/office/drawing/2014/main" id="{43FD05D8-FAEB-6343-9954-744F9D0F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0" name="AutoShape 206">
                <a:extLst>
                  <a:ext uri="{FF2B5EF4-FFF2-40B4-BE49-F238E27FC236}">
                    <a16:creationId xmlns:a16="http://schemas.microsoft.com/office/drawing/2014/main" id="{86B6C230-D0EB-974A-B938-E1DEA54E9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  <p:sp>
            <p:nvSpPr>
              <p:cNvPr id="171" name="AutoShape 207">
                <a:extLst>
                  <a:ext uri="{FF2B5EF4-FFF2-40B4-BE49-F238E27FC236}">
                    <a16:creationId xmlns:a16="http://schemas.microsoft.com/office/drawing/2014/main" id="{8A3FCD72-4356-724B-87FA-B1B59B29F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350"/>
              </a:p>
            </p:txBody>
          </p:sp>
        </p:grpSp>
        <p:sp>
          <p:nvSpPr>
            <p:cNvPr id="159" name="Rectangle 208">
              <a:extLst>
                <a:ext uri="{FF2B5EF4-FFF2-40B4-BE49-F238E27FC236}">
                  <a16:creationId xmlns:a16="http://schemas.microsoft.com/office/drawing/2014/main" id="{FA9FB4BE-229B-544D-AE20-D60CD64B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0" name="Freeform 209">
              <a:extLst>
                <a:ext uri="{FF2B5EF4-FFF2-40B4-BE49-F238E27FC236}">
                  <a16:creationId xmlns:a16="http://schemas.microsoft.com/office/drawing/2014/main" id="{02DB430C-ED2B-A441-81B7-40F3DDEEC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10">
              <a:extLst>
                <a:ext uri="{FF2B5EF4-FFF2-40B4-BE49-F238E27FC236}">
                  <a16:creationId xmlns:a16="http://schemas.microsoft.com/office/drawing/2014/main" id="{DA822756-5C75-FC4A-8035-1C7912C6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Oval 211">
              <a:extLst>
                <a:ext uri="{FF2B5EF4-FFF2-40B4-BE49-F238E27FC236}">
                  <a16:creationId xmlns:a16="http://schemas.microsoft.com/office/drawing/2014/main" id="{12DD316F-0EB6-5C49-A212-4C241FFD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3" name="Freeform 212">
              <a:extLst>
                <a:ext uri="{FF2B5EF4-FFF2-40B4-BE49-F238E27FC236}">
                  <a16:creationId xmlns:a16="http://schemas.microsoft.com/office/drawing/2014/main" id="{F451AAB9-6141-CD44-BB8F-ADEB0861D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AutoShape 213">
              <a:extLst>
                <a:ext uri="{FF2B5EF4-FFF2-40B4-BE49-F238E27FC236}">
                  <a16:creationId xmlns:a16="http://schemas.microsoft.com/office/drawing/2014/main" id="{84071933-482E-4549-A6BE-E15CE6955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5" name="AutoShape 214">
              <a:extLst>
                <a:ext uri="{FF2B5EF4-FFF2-40B4-BE49-F238E27FC236}">
                  <a16:creationId xmlns:a16="http://schemas.microsoft.com/office/drawing/2014/main" id="{858CEC6F-76E9-B744-B85B-1C45F1B01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6" name="Oval 215">
              <a:extLst>
                <a:ext uri="{FF2B5EF4-FFF2-40B4-BE49-F238E27FC236}">
                  <a16:creationId xmlns:a16="http://schemas.microsoft.com/office/drawing/2014/main" id="{88C4D17F-BEB8-8247-A049-E53C70F75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7" name="Oval 216">
              <a:extLst>
                <a:ext uri="{FF2B5EF4-FFF2-40B4-BE49-F238E27FC236}">
                  <a16:creationId xmlns:a16="http://schemas.microsoft.com/office/drawing/2014/main" id="{75471D60-F87A-B54D-8D6B-E6E9F8277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35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8" name="Oval 217">
              <a:extLst>
                <a:ext uri="{FF2B5EF4-FFF2-40B4-BE49-F238E27FC236}">
                  <a16:creationId xmlns:a16="http://schemas.microsoft.com/office/drawing/2014/main" id="{705FF103-A28A-6B41-B8B0-71CA339C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  <p:sp>
          <p:nvSpPr>
            <p:cNvPr id="169" name="Rectangle 218">
              <a:extLst>
                <a:ext uri="{FF2B5EF4-FFF2-40B4-BE49-F238E27FC236}">
                  <a16:creationId xmlns:a16="http://schemas.microsoft.com/office/drawing/2014/main" id="{1EEB9171-E4A0-734C-8745-C14899C7A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350"/>
            </a:p>
          </p:txBody>
        </p:sp>
      </p:grpSp>
      <p:cxnSp>
        <p:nvCxnSpPr>
          <p:cNvPr id="178" name="Straight Arrow Connector 7">
            <a:extLst>
              <a:ext uri="{FF2B5EF4-FFF2-40B4-BE49-F238E27FC236}">
                <a16:creationId xmlns:a16="http://schemas.microsoft.com/office/drawing/2014/main" id="{8CF9C29B-9800-BC45-8538-51B8DE12C912}"/>
              </a:ext>
            </a:extLst>
          </p:cNvPr>
          <p:cNvCxnSpPr>
            <a:cxnSpLocks noChangeShapeType="1"/>
            <a:stCxn id="4" idx="63"/>
          </p:cNvCxnSpPr>
          <p:nvPr/>
        </p:nvCxnSpPr>
        <p:spPr bwMode="auto">
          <a:xfrm>
            <a:off x="6053782" y="4130829"/>
            <a:ext cx="183853" cy="396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A745AA-62A7-884B-8220-B72542F74A02}"/>
              </a:ext>
            </a:extLst>
          </p:cNvPr>
          <p:cNvSpPr txBox="1"/>
          <p:nvPr/>
        </p:nvSpPr>
        <p:spPr>
          <a:xfrm>
            <a:off x="6084765" y="496929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10.0.160.3/19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DF6ED2-B491-9945-9451-381D9ABC6B36}"/>
              </a:ext>
            </a:extLst>
          </p:cNvPr>
          <p:cNvSpPr txBox="1"/>
          <p:nvPr/>
        </p:nvSpPr>
        <p:spPr>
          <a:xfrm>
            <a:off x="5082153" y="2946459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10.0.192.0/18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3577202-4EFF-C24F-AFE1-D4E67416622E}"/>
              </a:ext>
            </a:extLst>
          </p:cNvPr>
          <p:cNvSpPr/>
          <p:nvPr/>
        </p:nvSpPr>
        <p:spPr bwMode="auto">
          <a:xfrm>
            <a:off x="6024030" y="4400550"/>
            <a:ext cx="1710270" cy="9906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31361D9-D33A-E24D-871E-EB76FC07B2C7}"/>
              </a:ext>
            </a:extLst>
          </p:cNvPr>
          <p:cNvSpPr/>
          <p:nvPr/>
        </p:nvSpPr>
        <p:spPr bwMode="auto">
          <a:xfrm>
            <a:off x="7723258" y="3237390"/>
            <a:ext cx="243781" cy="54198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DA2EACD-A5AA-3646-BF3E-074F4DEE8E57}"/>
              </a:ext>
            </a:extLst>
          </p:cNvPr>
          <p:cNvSpPr/>
          <p:nvPr/>
        </p:nvSpPr>
        <p:spPr bwMode="auto">
          <a:xfrm>
            <a:off x="6310516" y="3824990"/>
            <a:ext cx="1706840" cy="54198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C1448CD-41C5-2246-9FC9-EA3BA3043BF1}"/>
              </a:ext>
            </a:extLst>
          </p:cNvPr>
          <p:cNvSpPr txBox="1"/>
          <p:nvPr/>
        </p:nvSpPr>
        <p:spPr>
          <a:xfrm>
            <a:off x="0" y="3640152"/>
            <a:ext cx="1031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Default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09B5037-7BC5-3245-896F-A89CD7E765B4}"/>
              </a:ext>
            </a:extLst>
          </p:cNvPr>
          <p:cNvCxnSpPr>
            <a:cxnSpLocks/>
          </p:cNvCxnSpPr>
          <p:nvPr/>
        </p:nvCxnSpPr>
        <p:spPr bwMode="auto">
          <a:xfrm>
            <a:off x="4184073" y="3768436"/>
            <a:ext cx="2008005" cy="8358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18B2EAD-7AC0-7B4D-AD7F-7534934A04A3}"/>
              </a:ext>
            </a:extLst>
          </p:cNvPr>
          <p:cNvCxnSpPr>
            <a:cxnSpLocks/>
          </p:cNvCxnSpPr>
          <p:nvPr/>
        </p:nvCxnSpPr>
        <p:spPr bwMode="auto">
          <a:xfrm>
            <a:off x="4016238" y="3987248"/>
            <a:ext cx="2503829" cy="1277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D24253-0317-8442-940F-4884F4809BF7}"/>
              </a:ext>
            </a:extLst>
          </p:cNvPr>
          <p:cNvSpPr txBox="1"/>
          <p:nvPr/>
        </p:nvSpPr>
        <p:spPr>
          <a:xfrm>
            <a:off x="1482436" y="2618509"/>
            <a:ext cx="220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 Table of</a:t>
            </a:r>
          </a:p>
          <a:p>
            <a:r>
              <a:rPr lang="en-US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383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1" grpId="0" animBg="1"/>
      <p:bldP spid="185" grpId="0" animBg="1"/>
      <p:bldP spid="188" grpId="0" animBg="1"/>
      <p:bldP spid="191" grpId="0" animBg="1"/>
      <p:bldP spid="19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F055F-8BEF-0447-92E5-EADFAF81B9AA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79513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Types of forwarding table entries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5886"/>
            <a:ext cx="7772400" cy="546320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</a:rPr>
              <a:t>Network route (prefix 1-31)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Destination addresses is a network address (e.g., 10.0.2.0/24)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Most entries are network routes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</a:rPr>
              <a:t>Host route (prefix 32)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Destination address is an interface address (e.g., 10.0.1.2/32)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Used to specify a separate route for certain hosts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</a:rPr>
              <a:t>Default route (prefix 0)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Used when no network or host route matches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The router that is listed as the next hop of the default route is the </a:t>
            </a:r>
            <a:r>
              <a:rPr lang="en-US" altLang="en-US" sz="2000" b="1" dirty="0"/>
              <a:t>default gateway (for Cisco: </a:t>
            </a:r>
            <a:r>
              <a:rPr lang="ja-JP" altLang="en-US" sz="2000" b="1"/>
              <a:t>“</a:t>
            </a:r>
            <a:r>
              <a:rPr lang="en-US" altLang="ja-JP" sz="2000" b="1" dirty="0"/>
              <a:t>gateway of last resort)</a:t>
            </a:r>
            <a:r>
              <a:rPr lang="en-US" altLang="ja-JP" sz="2000" dirty="0"/>
              <a:t> 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</a:rPr>
              <a:t>Loopback address (prefix 8)</a:t>
            </a:r>
            <a:endParaRPr lang="en-US" altLang="en-US" sz="2000" dirty="0"/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Routing table for the loopback address (127.0.0.1)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The next hop lists the loopback (lo0) interface as outgoing interface</a:t>
            </a:r>
          </a:p>
        </p:txBody>
      </p:sp>
      <p:pic>
        <p:nvPicPr>
          <p:cNvPr id="5" name="Picture 95" descr="underline_base">
            <a:extLst>
              <a:ext uri="{FF2B5EF4-FFF2-40B4-BE49-F238E27FC236}">
                <a16:creationId xmlns:a16="http://schemas.microsoft.com/office/drawing/2014/main" id="{5117C84D-8DE1-F143-820C-ACCD93B38D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7" y="759764"/>
            <a:ext cx="7528824" cy="2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243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7B2C49-AD61-7B4C-B853-2D5960708AEA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95" y="228600"/>
            <a:ext cx="7772400" cy="56653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Forwarding table lookup</a:t>
            </a:r>
          </a:p>
        </p:txBody>
      </p:sp>
      <p:sp>
        <p:nvSpPr>
          <p:cNvPr id="14951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4343400" cy="38100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cs typeface="+mn-cs"/>
              </a:rPr>
              <a:t>When a router or host needs to transmit an IP datagram, it performs a routing table lookup</a:t>
            </a:r>
          </a:p>
          <a:p>
            <a:pPr>
              <a:defRPr/>
            </a:pPr>
            <a:endParaRPr lang="en-US" sz="2000" dirty="0">
              <a:cs typeface="+mn-cs"/>
            </a:endParaRPr>
          </a:p>
          <a:p>
            <a:pPr>
              <a:defRPr/>
            </a:pPr>
            <a:r>
              <a:rPr lang="en-US" sz="2000" b="1" dirty="0">
                <a:cs typeface="+mn-cs"/>
              </a:rPr>
              <a:t>Routing table lookup:</a:t>
            </a:r>
            <a:r>
              <a:rPr lang="en-US" sz="2000" dirty="0">
                <a:cs typeface="+mn-cs"/>
              </a:rPr>
              <a:t> Use the IP destination address as a key to search the routing table.</a:t>
            </a:r>
          </a:p>
          <a:p>
            <a:pPr>
              <a:defRPr/>
            </a:pPr>
            <a:endParaRPr lang="en-US" sz="2000" dirty="0">
              <a:cs typeface="+mn-cs"/>
            </a:endParaRPr>
          </a:p>
          <a:p>
            <a:pPr>
              <a:defRPr/>
            </a:pPr>
            <a:r>
              <a:rPr lang="en-US" sz="2000" dirty="0">
                <a:cs typeface="+mn-cs"/>
              </a:rPr>
              <a:t>Result of the lookup is the IP address of a next hop router, or the name of a network interface</a:t>
            </a:r>
          </a:p>
        </p:txBody>
      </p:sp>
      <p:graphicFrame>
        <p:nvGraphicFramePr>
          <p:cNvPr id="149534" name="Group 30"/>
          <p:cNvGraphicFramePr>
            <a:graphicFrameLocks noGrp="1"/>
          </p:cNvGraphicFramePr>
          <p:nvPr>
            <p:ph sz="half" idx="2"/>
          </p:nvPr>
        </p:nvGraphicFramePr>
        <p:xfrm>
          <a:off x="4800600" y="1219200"/>
          <a:ext cx="4076700" cy="4522859"/>
        </p:xfrm>
        <a:graphic>
          <a:graphicData uri="http://schemas.openxmlformats.org/drawingml/2006/table">
            <a:tbl>
              <a:tblPr/>
              <a:tblGrid>
                <a:gridCol w="207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10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Destination address</a:t>
                      </a:r>
                      <a:endParaRPr kumimoji="0" lang="en-US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Next hop</a:t>
                      </a:r>
                      <a:endParaRPr kumimoji="0" lang="en-US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78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network prefix (/1-31)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or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host IP address (/32)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or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 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loopback address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(/8)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or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default route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(/0)</a:t>
                      </a:r>
                      <a:endParaRPr kumimoji="0" lang="en-US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486400" algn="r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IP address of next hop router*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or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486400" algn="r"/>
                        </a:tabLst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Name of a network interface </a:t>
                      </a:r>
                      <a:endParaRPr kumimoji="0" lang="en-US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06" name="Text Box 31"/>
          <p:cNvSpPr txBox="1">
            <a:spLocks noChangeArrowheads="1"/>
          </p:cNvSpPr>
          <p:nvPr/>
        </p:nvSpPr>
        <p:spPr bwMode="auto">
          <a:xfrm>
            <a:off x="324678" y="4678915"/>
            <a:ext cx="447260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en-US" sz="1600" dirty="0">
                <a:latin typeface="+mn-lt"/>
              </a:rPr>
              <a:t>* </a:t>
            </a:r>
            <a:r>
              <a:rPr lang="en-US" altLang="en-US" sz="1600" b="1" dirty="0">
                <a:latin typeface="+mn-lt"/>
              </a:rPr>
              <a:t>Note</a:t>
            </a:r>
            <a:r>
              <a:rPr lang="en-US" altLang="en-US" sz="1600" dirty="0">
                <a:latin typeface="+mn-lt"/>
              </a:rPr>
              <a:t>: A router has many IP addresses. The IP address in the routing table refers to the address of the network interface of next hop router on the same directly connected network. </a:t>
            </a:r>
          </a:p>
        </p:txBody>
      </p:sp>
      <p:pic>
        <p:nvPicPr>
          <p:cNvPr id="8" name="Picture 95" descr="underline_base">
            <a:extLst>
              <a:ext uri="{FF2B5EF4-FFF2-40B4-BE49-F238E27FC236}">
                <a16:creationId xmlns:a16="http://schemas.microsoft.com/office/drawing/2014/main" id="{F23FB69F-061A-F24E-995F-52ECEA0A1B8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861391"/>
            <a:ext cx="5645425" cy="14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450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6523383" cy="616226"/>
          </a:xfrm>
        </p:spPr>
        <p:txBody>
          <a:bodyPr/>
          <a:lstStyle/>
          <a:p>
            <a:r>
              <a:rPr lang="en-US" altLang="en-US" sz="4000" dirty="0"/>
              <a:t>Typical Forwarding Table at:</a:t>
            </a:r>
            <a:endParaRPr lang="en-US" altLang="en-US" sz="4000" u="sng" dirty="0"/>
          </a:p>
        </p:txBody>
      </p:sp>
      <p:sp>
        <p:nvSpPr>
          <p:cNvPr id="27650" name="Content Placeholder 3"/>
          <p:cNvSpPr>
            <a:spLocks noGrp="1"/>
          </p:cNvSpPr>
          <p:nvPr>
            <p:ph sz="half" idx="2"/>
          </p:nvPr>
        </p:nvSpPr>
        <p:spPr>
          <a:xfrm>
            <a:off x="188843" y="997086"/>
            <a:ext cx="8839200" cy="3150844"/>
          </a:xfrm>
        </p:spPr>
        <p:txBody>
          <a:bodyPr/>
          <a:lstStyle/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en-US" sz="1800" u="sng" dirty="0"/>
              <a:t>Host</a:t>
            </a:r>
            <a:endParaRPr lang="en-US" altLang="x-none" sz="1800" b="1" dirty="0"/>
          </a:p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x-none" sz="1800" b="1" dirty="0"/>
              <a:t>Destination    Gateway	</a:t>
            </a:r>
            <a:r>
              <a:rPr lang="en-US" altLang="x-none" sz="1800" b="1" dirty="0" err="1"/>
              <a:t>Genmask</a:t>
            </a:r>
            <a:r>
              <a:rPr lang="en-US" altLang="x-none" sz="1800" b="1" dirty="0"/>
              <a:t>	Flags	</a:t>
            </a:r>
            <a:r>
              <a:rPr lang="en-US" altLang="x-none" sz="1800" b="1" dirty="0" err="1"/>
              <a:t>Iface</a:t>
            </a:r>
            <a:endParaRPr lang="en-US" altLang="x-none" sz="1800" b="1" dirty="0"/>
          </a:p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x-none" sz="1800" dirty="0"/>
              <a:t>10.0.96.100      10.0.160.1	</a:t>
            </a:r>
            <a:r>
              <a:rPr lang="en-US" altLang="x-none" sz="1800" dirty="0">
                <a:solidFill>
                  <a:srgbClr val="FF0000"/>
                </a:solidFill>
              </a:rPr>
              <a:t>255.255.255.255	</a:t>
            </a:r>
            <a:r>
              <a:rPr lang="en-US" altLang="x-none" sz="1800" dirty="0"/>
              <a:t>UGH	eth0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10.0.32.0          10.0.192.2	</a:t>
            </a:r>
            <a:r>
              <a:rPr lang="en-US" altLang="x-none" sz="1800" dirty="0">
                <a:solidFill>
                  <a:srgbClr val="FF0000"/>
                </a:solidFill>
              </a:rPr>
              <a:t>255.255.224.0	</a:t>
            </a:r>
            <a:r>
              <a:rPr lang="en-US" altLang="x-none" sz="1800" dirty="0"/>
              <a:t>UG	eth1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10.0.96.0          10.0.160.1	</a:t>
            </a:r>
            <a:r>
              <a:rPr lang="en-US" altLang="x-none" sz="1800" dirty="0">
                <a:solidFill>
                  <a:srgbClr val="FF0000"/>
                </a:solidFill>
              </a:rPr>
              <a:t>255.255.224.0	</a:t>
            </a:r>
            <a:r>
              <a:rPr lang="en-US" altLang="x-none" sz="1800" dirty="0"/>
              <a:t>UG	eth0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10.0.64.0          10.0.192.1	</a:t>
            </a:r>
            <a:r>
              <a:rPr lang="en-US" altLang="x-none" sz="1800" dirty="0">
                <a:solidFill>
                  <a:srgbClr val="FF0000"/>
                </a:solidFill>
              </a:rPr>
              <a:t>255.255.224.0	</a:t>
            </a:r>
            <a:r>
              <a:rPr lang="en-US" altLang="x-none" sz="1800" dirty="0"/>
              <a:t>UG	eth1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10.0.160.0        *(direct) 	</a:t>
            </a:r>
            <a:r>
              <a:rPr lang="en-US" altLang="x-none" sz="1800" dirty="0">
                <a:solidFill>
                  <a:srgbClr val="FF0000"/>
                </a:solidFill>
              </a:rPr>
              <a:t>255.255.224.0	</a:t>
            </a:r>
            <a:r>
              <a:rPr lang="en-US" altLang="x-none" sz="1800" dirty="0"/>
              <a:t>U	eth0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10.0.192.0        *(direct)	</a:t>
            </a:r>
            <a:r>
              <a:rPr lang="en-US" altLang="x-none" sz="1800" dirty="0">
                <a:solidFill>
                  <a:srgbClr val="FF0000"/>
                </a:solidFill>
              </a:rPr>
              <a:t>255.255.224.0	</a:t>
            </a:r>
            <a:r>
              <a:rPr lang="en-US" altLang="x-none" sz="1800" dirty="0"/>
              <a:t>U	eth1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127.0.0.1          * 		</a:t>
            </a:r>
            <a:r>
              <a:rPr lang="en-US" altLang="x-none" sz="1800" dirty="0">
                <a:solidFill>
                  <a:srgbClr val="FF0000"/>
                </a:solidFill>
              </a:rPr>
              <a:t>255.0.0.0		</a:t>
            </a:r>
            <a:r>
              <a:rPr lang="en-US" altLang="x-none" sz="1800" dirty="0"/>
              <a:t>U	lo</a:t>
            </a:r>
          </a:p>
          <a:p>
            <a:pPr marL="0" indent="0">
              <a:buFontTx/>
              <a:buNone/>
            </a:pPr>
            <a:r>
              <a:rPr lang="en-US" altLang="x-none" sz="1800" dirty="0"/>
              <a:t>0.0.0.0(default) 10.0.160.2   	</a:t>
            </a:r>
            <a:r>
              <a:rPr lang="en-US" altLang="x-none" sz="1800" dirty="0">
                <a:solidFill>
                  <a:srgbClr val="FF0000"/>
                </a:solidFill>
              </a:rPr>
              <a:t>0.0.0.0		</a:t>
            </a:r>
            <a:r>
              <a:rPr lang="en-US" altLang="x-none" sz="1800" dirty="0"/>
              <a:t>UG	eth0</a:t>
            </a:r>
          </a:p>
          <a:p>
            <a:pPr marL="0" indent="0">
              <a:buFontTx/>
              <a:buNone/>
            </a:pPr>
            <a:r>
              <a:rPr lang="en-US" altLang="en-US" sz="1800" u="sng" dirty="0"/>
              <a:t>Router</a:t>
            </a:r>
            <a:r>
              <a:rPr lang="en-US" altLang="x-none" sz="1800" dirty="0"/>
              <a:t> 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BB7FF-0491-6042-B873-870F04F2B078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6914598" y="1292227"/>
            <a:ext cx="72346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Prefix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/32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1800" dirty="0">
                <a:solidFill>
                  <a:srgbClr val="FF0000"/>
                </a:solidFill>
                <a:latin typeface="+mn-lt"/>
              </a:rPr>
              <a:t>/0</a:t>
            </a:r>
          </a:p>
        </p:txBody>
      </p:sp>
      <p:sp>
        <p:nvSpPr>
          <p:cNvPr id="27653" name="Rectangle 1"/>
          <p:cNvSpPr>
            <a:spLocks noChangeArrowheads="1"/>
          </p:cNvSpPr>
          <p:nvPr/>
        </p:nvSpPr>
        <p:spPr bwMode="auto">
          <a:xfrm>
            <a:off x="6840883" y="1254815"/>
            <a:ext cx="760067" cy="26437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cxnSp>
        <p:nvCxnSpPr>
          <p:cNvPr id="27654" name="Straight Arrow Connector 16"/>
          <p:cNvCxnSpPr>
            <a:cxnSpLocks noChangeShapeType="1"/>
          </p:cNvCxnSpPr>
          <p:nvPr/>
        </p:nvCxnSpPr>
        <p:spPr bwMode="auto">
          <a:xfrm>
            <a:off x="4611757" y="2673592"/>
            <a:ext cx="2208143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</p:cxnSp>
      <p:pic>
        <p:nvPicPr>
          <p:cNvPr id="2765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3" y="4121730"/>
            <a:ext cx="8915400" cy="27299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Picture 95" descr="underline_base">
            <a:extLst>
              <a:ext uri="{FF2B5EF4-FFF2-40B4-BE49-F238E27FC236}">
                <a16:creationId xmlns:a16="http://schemas.microsoft.com/office/drawing/2014/main" id="{760AC098-3D37-2946-A670-7D9CD9E60CB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" y="755375"/>
            <a:ext cx="5883965" cy="2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2ED9CD-C80A-BD4B-B9F6-13F53E06C368}"/>
              </a:ext>
            </a:extLst>
          </p:cNvPr>
          <p:cNvSpPr/>
          <p:nvPr/>
        </p:nvSpPr>
        <p:spPr bwMode="auto">
          <a:xfrm>
            <a:off x="2941983" y="1298713"/>
            <a:ext cx="1669774" cy="27299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E7329F-E7B5-1D4A-941E-3C33EBF4A115}"/>
              </a:ext>
            </a:extLst>
          </p:cNvPr>
          <p:cNvCxnSpPr/>
          <p:nvPr/>
        </p:nvCxnSpPr>
        <p:spPr bwMode="auto">
          <a:xfrm>
            <a:off x="6501848" y="1235765"/>
            <a:ext cx="0" cy="26769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0059B8E-8571-4A4A-8ADA-AB0C3E249D83}"/>
              </a:ext>
            </a:extLst>
          </p:cNvPr>
          <p:cNvSpPr/>
          <p:nvPr/>
        </p:nvSpPr>
        <p:spPr bwMode="auto">
          <a:xfrm>
            <a:off x="5613991" y="1292227"/>
            <a:ext cx="701749" cy="266347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3DA4B-8B04-AD43-8325-AF31A0C24E14}"/>
              </a:ext>
            </a:extLst>
          </p:cNvPr>
          <p:cNvSpPr/>
          <p:nvPr/>
        </p:nvSpPr>
        <p:spPr bwMode="auto">
          <a:xfrm>
            <a:off x="2254102" y="6326372"/>
            <a:ext cx="871870" cy="14110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FD514-2AFA-7744-96BA-9FCE001759C9}"/>
              </a:ext>
            </a:extLst>
          </p:cNvPr>
          <p:cNvSpPr txBox="1"/>
          <p:nvPr/>
        </p:nvSpPr>
        <p:spPr>
          <a:xfrm>
            <a:off x="7806627" y="1283127"/>
            <a:ext cx="110711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Flags:</a:t>
            </a:r>
          </a:p>
          <a:p>
            <a:r>
              <a:rPr lang="en-US" sz="1400" dirty="0"/>
              <a:t>U – Up</a:t>
            </a:r>
          </a:p>
          <a:p>
            <a:r>
              <a:rPr lang="en-US" sz="1400" dirty="0"/>
              <a:t>G – Gateway</a:t>
            </a:r>
          </a:p>
          <a:p>
            <a:r>
              <a:rPr lang="en-US" sz="1400" dirty="0"/>
              <a:t>H - Host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4B938-0CF4-EF42-A463-406A23733C0A}"/>
              </a:ext>
            </a:extLst>
          </p:cNvPr>
          <p:cNvSpPr/>
          <p:nvPr/>
        </p:nvSpPr>
        <p:spPr bwMode="auto">
          <a:xfrm>
            <a:off x="1682409" y="1267496"/>
            <a:ext cx="1056650" cy="266347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21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7BCC-7965-E74D-ADD7-6985B5C0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95" y="246274"/>
            <a:ext cx="8966905" cy="502519"/>
          </a:xfrm>
        </p:spPr>
        <p:txBody>
          <a:bodyPr/>
          <a:lstStyle/>
          <a:p>
            <a:r>
              <a:rPr lang="en-US" sz="3600" dirty="0"/>
              <a:t>How Does a Router use the Forwarding 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500-9D55-8740-B3E9-1941DDABE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51" y="1026786"/>
            <a:ext cx="8668677" cy="5300272"/>
          </a:xfrm>
        </p:spPr>
        <p:txBody>
          <a:bodyPr/>
          <a:lstStyle/>
          <a:p>
            <a:r>
              <a:rPr lang="en-US" sz="2400" dirty="0"/>
              <a:t>When a router receives a datagram, after validating the header, and processing the options, it consults the forwarding table to decide which </a:t>
            </a:r>
            <a:r>
              <a:rPr lang="en-US" sz="2400" dirty="0">
                <a:solidFill>
                  <a:srgbClr val="C00000"/>
                </a:solidFill>
              </a:rPr>
              <a:t>output por</a:t>
            </a:r>
            <a:r>
              <a:rPr lang="en-US" sz="2400" dirty="0"/>
              <a:t>t it needs to forward the datagram too.</a:t>
            </a:r>
          </a:p>
          <a:p>
            <a:r>
              <a:rPr lang="en-US" sz="2400" dirty="0"/>
              <a:t>The IP destination address is used to determine the appropriate output port by </a:t>
            </a:r>
            <a:r>
              <a:rPr lang="en-US" sz="2400" dirty="0">
                <a:solidFill>
                  <a:srgbClr val="C00000"/>
                </a:solidFill>
              </a:rPr>
              <a:t>matching</a:t>
            </a:r>
            <a:r>
              <a:rPr lang="en-US" sz="2400" dirty="0"/>
              <a:t> it to a table entry.</a:t>
            </a:r>
          </a:p>
          <a:p>
            <a:r>
              <a:rPr lang="en-US" sz="2400" dirty="0"/>
              <a:t>Starting from the first entry in the forwarding table and working one’s way down to the default entry, the </a:t>
            </a:r>
            <a:r>
              <a:rPr lang="en-US" sz="2400" dirty="0">
                <a:solidFill>
                  <a:srgbClr val="C00000"/>
                </a:solidFill>
              </a:rPr>
              <a:t>network prefix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destination column </a:t>
            </a:r>
            <a:r>
              <a:rPr lang="en-US" sz="2400" dirty="0"/>
              <a:t>for each entry is </a:t>
            </a:r>
            <a:r>
              <a:rPr lang="en-US" sz="2400" dirty="0">
                <a:solidFill>
                  <a:srgbClr val="C00000"/>
                </a:solidFill>
              </a:rPr>
              <a:t>applied</a:t>
            </a:r>
            <a:r>
              <a:rPr lang="en-US" sz="2400" dirty="0"/>
              <a:t> to the </a:t>
            </a:r>
            <a:r>
              <a:rPr lang="en-US" sz="2400" dirty="0">
                <a:solidFill>
                  <a:srgbClr val="C00000"/>
                </a:solidFill>
              </a:rPr>
              <a:t>IP destination address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/>
              <a:t>AND the netmask of  network prefix and apply to destination IP address</a:t>
            </a:r>
          </a:p>
          <a:p>
            <a:pPr lvl="1"/>
            <a:r>
              <a:rPr lang="en-US" sz="2000" dirty="0"/>
              <a:t>if resulting </a:t>
            </a:r>
            <a:r>
              <a:rPr lang="en-US" sz="2000" dirty="0">
                <a:solidFill>
                  <a:srgbClr val="C00000"/>
                </a:solidFill>
              </a:rPr>
              <a:t>network number </a:t>
            </a:r>
            <a:r>
              <a:rPr lang="en-US" sz="2000" dirty="0"/>
              <a:t>that </a:t>
            </a:r>
            <a:r>
              <a:rPr lang="en-US" sz="2000" dirty="0">
                <a:solidFill>
                  <a:srgbClr val="C00000"/>
                </a:solidFill>
              </a:rPr>
              <a:t>matches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network number in the table</a:t>
            </a:r>
            <a:r>
              <a:rPr lang="en-US" sz="2000" dirty="0"/>
              <a:t> you have a match.</a:t>
            </a:r>
          </a:p>
          <a:p>
            <a:r>
              <a:rPr lang="en-US" sz="2400" dirty="0"/>
              <a:t>If the result is equal in value to the destination entry then we have found a match and the value in the </a:t>
            </a:r>
            <a:r>
              <a:rPr lang="en-US" sz="2400" dirty="0">
                <a:solidFill>
                  <a:srgbClr val="C00000"/>
                </a:solidFill>
              </a:rPr>
              <a:t>Next Hop</a:t>
            </a:r>
            <a:r>
              <a:rPr lang="en-US" sz="2400" dirty="0"/>
              <a:t> column is the desired output.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9DAAC-E03F-9A4E-A1B4-5657650D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85</a:t>
            </a:fld>
            <a:endParaRPr lang="en-US" altLang="en-US"/>
          </a:p>
        </p:txBody>
      </p:sp>
      <p:pic>
        <p:nvPicPr>
          <p:cNvPr id="6" name="Picture 95" descr="underline_base">
            <a:extLst>
              <a:ext uri="{FF2B5EF4-FFF2-40B4-BE49-F238E27FC236}">
                <a16:creationId xmlns:a16="http://schemas.microsoft.com/office/drawing/2014/main" id="{F017BF50-AE05-514B-A67A-899ED1BEBEA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5" y="840967"/>
            <a:ext cx="8709996" cy="1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829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4865-9209-C346-93EA-592D5F25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329706"/>
            <a:ext cx="8677865" cy="396539"/>
          </a:xfrm>
        </p:spPr>
        <p:txBody>
          <a:bodyPr/>
          <a:lstStyle/>
          <a:p>
            <a:r>
              <a:rPr lang="en-US" sz="3600" dirty="0"/>
              <a:t>Example to illustrate Forwarding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7151-E385-1F4C-95CA-A9C8ED16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07574"/>
            <a:ext cx="5085470" cy="3016300"/>
          </a:xfrm>
        </p:spPr>
        <p:txBody>
          <a:bodyPr/>
          <a:lstStyle/>
          <a:p>
            <a:r>
              <a:rPr lang="en-US" sz="1800" dirty="0"/>
              <a:t>For destination IP address: 128.143.71.21</a:t>
            </a:r>
          </a:p>
          <a:p>
            <a:r>
              <a:rPr lang="en-US" sz="1500" dirty="0"/>
              <a:t>1st entry has prefix /32. That means a perfect match on all bits (Host address). 128.143.71.21/32 =&gt; 128.143.73.55/32? No it does NOT match.</a:t>
            </a:r>
          </a:p>
          <a:p>
            <a:r>
              <a:rPr lang="en-US" sz="1500" dirty="0"/>
              <a:t>2</a:t>
            </a:r>
            <a:r>
              <a:rPr lang="en-US" sz="1500" baseline="30000" dirty="0"/>
              <a:t>nd</a:t>
            </a:r>
            <a:r>
              <a:rPr lang="en-US" sz="1500" dirty="0"/>
              <a:t> entry has prefix /24. That means that 128.143.71.21/24 =&gt; 128.143.82.0/24? NO it does NOT match. 128.143.71.21/24 =&gt; 128.143.71.0/24, and that is not 128.143.82.0.</a:t>
            </a:r>
          </a:p>
          <a:p>
            <a:r>
              <a:rPr lang="en-US" sz="1500" dirty="0"/>
              <a:t>3</a:t>
            </a:r>
            <a:r>
              <a:rPr lang="en-US" sz="1500" baseline="30000" dirty="0"/>
              <a:t>rd</a:t>
            </a:r>
            <a:r>
              <a:rPr lang="en-US" sz="1500" dirty="0"/>
              <a:t> entry has prefix /20. 128.143.71.21/20 =&gt; 128.143.64.0? YES, a prefix of /20 on the destination IP address results in 128.143.64.0/20. </a:t>
            </a:r>
            <a:r>
              <a:rPr lang="en-US" sz="1500" dirty="0">
                <a:solidFill>
                  <a:srgbClr val="C00000"/>
                </a:solidFill>
              </a:rPr>
              <a:t>That is a match</a:t>
            </a:r>
            <a:r>
              <a:rPr lang="en-US" sz="1500" dirty="0"/>
              <a:t>. </a:t>
            </a:r>
          </a:p>
          <a:p>
            <a:pPr lvl="1"/>
            <a:r>
              <a:rPr lang="en-US" sz="1200" dirty="0"/>
              <a:t>Next hop column says that datagram needs to be forwarded to router R4, and R4 will represent the IP address of that router on the connecting link (e.g. 128.143.64.2.</a:t>
            </a:r>
            <a:endParaRPr lang="en-US" dirty="0"/>
          </a:p>
          <a:p>
            <a:endParaRPr lang="en-US" sz="15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65F80-7D1F-0E4A-A293-69D0064D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86</a:t>
            </a:fld>
            <a:endParaRPr lang="en-US" alt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AA34FB5-531F-B04A-B044-F1720B9962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7014" y="2564352"/>
          <a:ext cx="3486150" cy="172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0" name="Picture" r:id="rId3" imgW="4267200" imgH="1485900" progId="Word.Picture.8">
                  <p:embed/>
                </p:oleObj>
              </mc:Choice>
              <mc:Fallback>
                <p:oleObj name="Picture" r:id="rId3" imgW="4267200" imgH="1485900" progId="Word.Picture.8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CAA34FB5-531F-B04A-B044-F1720B9962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014" y="2564352"/>
                        <a:ext cx="3486150" cy="1722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>
            <a:extLst>
              <a:ext uri="{FF2B5EF4-FFF2-40B4-BE49-F238E27FC236}">
                <a16:creationId xmlns:a16="http://schemas.microsoft.com/office/drawing/2014/main" id="{28A080A2-3D0D-DA4E-A8AB-DC1DAD12D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186" y="1978535"/>
            <a:ext cx="1293019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25" b="1" dirty="0">
                <a:solidFill>
                  <a:srgbClr val="0000FF"/>
                </a:solidFill>
                <a:latin typeface="Times New Roman" charset="0"/>
              </a:rPr>
              <a:t>128.143.71.21</a:t>
            </a:r>
            <a:endParaRPr lang="en-US" altLang="en-US" sz="3000" b="1" dirty="0">
              <a:latin typeface="Times New Roman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120251-943D-2344-ACCB-9E184CBCCFF1}"/>
              </a:ext>
            </a:extLst>
          </p:cNvPr>
          <p:cNvCxnSpPr>
            <a:cxnSpLocks/>
          </p:cNvCxnSpPr>
          <p:nvPr/>
        </p:nvCxnSpPr>
        <p:spPr bwMode="auto">
          <a:xfrm>
            <a:off x="4958862" y="2239401"/>
            <a:ext cx="849175" cy="787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7A426B-A48F-C546-A4B7-62693CF83FD8}"/>
              </a:ext>
            </a:extLst>
          </p:cNvPr>
          <p:cNvCxnSpPr>
            <a:cxnSpLocks/>
          </p:cNvCxnSpPr>
          <p:nvPr/>
        </p:nvCxnSpPr>
        <p:spPr bwMode="auto">
          <a:xfrm>
            <a:off x="4948554" y="2916139"/>
            <a:ext cx="931439" cy="264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DA1662-861E-134E-AA16-286B30AB762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0513" y="3371308"/>
            <a:ext cx="817523" cy="1025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39D7FE-4E47-0A48-9E62-6F69CDD02D17}"/>
              </a:ext>
            </a:extLst>
          </p:cNvPr>
          <p:cNvCxnSpPr/>
          <p:nvPr/>
        </p:nvCxnSpPr>
        <p:spPr bwMode="auto">
          <a:xfrm>
            <a:off x="5816687" y="3475190"/>
            <a:ext cx="1403498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DD0218-A671-8847-8376-D70D77BB7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5043267" y="3537146"/>
            <a:ext cx="1878038" cy="516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35F5654-9198-2340-B892-5A9D08B8B767}"/>
              </a:ext>
            </a:extLst>
          </p:cNvPr>
          <p:cNvSpPr txBox="1"/>
          <p:nvPr/>
        </p:nvSpPr>
        <p:spPr>
          <a:xfrm>
            <a:off x="5795949" y="4270453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Forwarding</a:t>
            </a:r>
          </a:p>
          <a:p>
            <a:r>
              <a:rPr lang="en-US" dirty="0"/>
              <a:t>Table</a:t>
            </a:r>
          </a:p>
        </p:txBody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CE67B566-9A55-9945-9B8D-6CA28D70D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9695" y="2262401"/>
            <a:ext cx="0" cy="28575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81D148-198D-8B48-8FF8-796DA2895C1B}"/>
              </a:ext>
            </a:extLst>
          </p:cNvPr>
          <p:cNvGrpSpPr/>
          <p:nvPr/>
        </p:nvGrpSpPr>
        <p:grpSpPr>
          <a:xfrm>
            <a:off x="1128228" y="4970847"/>
            <a:ext cx="3887839" cy="1142774"/>
            <a:chOff x="511244" y="4914523"/>
            <a:chExt cx="5183785" cy="152369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EC35A2-C8B6-7F41-B583-5BC8066A0C44}"/>
                </a:ext>
              </a:extLst>
            </p:cNvPr>
            <p:cNvGrpSpPr/>
            <p:nvPr/>
          </p:nvGrpSpPr>
          <p:grpSpPr>
            <a:xfrm>
              <a:off x="511244" y="5018095"/>
              <a:ext cx="5183785" cy="1420127"/>
              <a:chOff x="323880" y="5031441"/>
              <a:chExt cx="5183785" cy="142012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796B32D-7EF2-2C45-8EBD-A12DDA3735BC}"/>
                  </a:ext>
                </a:extLst>
              </p:cNvPr>
              <p:cNvGrpSpPr/>
              <p:nvPr/>
            </p:nvGrpSpPr>
            <p:grpSpPr>
              <a:xfrm>
                <a:off x="861263" y="5300762"/>
                <a:ext cx="4104147" cy="1140237"/>
                <a:chOff x="987708" y="5328787"/>
                <a:chExt cx="4104147" cy="1140237"/>
              </a:xfrm>
            </p:grpSpPr>
            <p:pic>
              <p:nvPicPr>
                <p:cNvPr id="8" name="Picture 25">
                  <a:extLst>
                    <a:ext uri="{FF2B5EF4-FFF2-40B4-BE49-F238E27FC236}">
                      <a16:creationId xmlns:a16="http://schemas.microsoft.com/office/drawing/2014/main" id="{F793A4E4-6B12-F443-ADBB-5D3C95417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7708" y="5529619"/>
                  <a:ext cx="788987" cy="5349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3EDB09DC-D953-384C-9778-1448F7C38ECA}"/>
                    </a:ext>
                  </a:extLst>
                </p:cNvPr>
                <p:cNvCxnSpPr/>
                <p:nvPr/>
              </p:nvCxnSpPr>
              <p:spPr bwMode="auto">
                <a:xfrm>
                  <a:off x="1788160" y="5738156"/>
                  <a:ext cx="250952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11" name="Picture 25">
                  <a:extLst>
                    <a:ext uri="{FF2B5EF4-FFF2-40B4-BE49-F238E27FC236}">
                      <a16:creationId xmlns:a16="http://schemas.microsoft.com/office/drawing/2014/main" id="{0108C086-FAB0-654B-8C53-77D4F5C79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7680" y="5529619"/>
                  <a:ext cx="788987" cy="5349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F3A58B7-37CA-5E41-8DC9-A367252454F4}"/>
                    </a:ext>
                  </a:extLst>
                </p:cNvPr>
                <p:cNvSpPr txBox="1"/>
                <p:nvPr/>
              </p:nvSpPr>
              <p:spPr>
                <a:xfrm>
                  <a:off x="4452364" y="5976581"/>
                  <a:ext cx="63949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R4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CBD5DA8-8AF5-9047-9AA3-17DD122C07F2}"/>
                    </a:ext>
                  </a:extLst>
                </p:cNvPr>
                <p:cNvSpPr/>
                <p:nvPr/>
              </p:nvSpPr>
              <p:spPr bwMode="auto">
                <a:xfrm>
                  <a:off x="1882512" y="5328787"/>
                  <a:ext cx="1644745" cy="369929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US" dirty="0">
                      <a:latin typeface="Arial" charset="0"/>
                    </a:rPr>
                    <a:t>128.143.71.21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5A7E65B-353D-4A44-90F2-95F57010545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636335" y="5494407"/>
                  <a:ext cx="57415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676CC3-78E7-224C-AF1F-6678B3E333AC}"/>
                  </a:ext>
                </a:extLst>
              </p:cNvPr>
              <p:cNvSpPr/>
              <p:nvPr/>
            </p:nvSpPr>
            <p:spPr bwMode="auto">
              <a:xfrm>
                <a:off x="4171235" y="5583287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318531F-A08C-CF45-BB40-CE01464824AF}"/>
                  </a:ext>
                </a:extLst>
              </p:cNvPr>
              <p:cNvSpPr/>
              <p:nvPr/>
            </p:nvSpPr>
            <p:spPr bwMode="auto">
              <a:xfrm>
                <a:off x="1558310" y="5576382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1AF71E2-79C3-2340-8CF2-5B515ECD526B}"/>
                  </a:ext>
                </a:extLst>
              </p:cNvPr>
              <p:cNvSpPr/>
              <p:nvPr/>
            </p:nvSpPr>
            <p:spPr bwMode="auto">
              <a:xfrm rot="5400000">
                <a:off x="1212778" y="5842832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298CE43-D154-B942-A0F0-684EBFA8BC2A}"/>
                  </a:ext>
                </a:extLst>
              </p:cNvPr>
              <p:cNvSpPr/>
              <p:nvPr/>
            </p:nvSpPr>
            <p:spPr bwMode="auto">
              <a:xfrm rot="5400000">
                <a:off x="4522750" y="5318241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42A710-22AC-6740-85E8-741C533F3F59}"/>
                  </a:ext>
                </a:extLst>
              </p:cNvPr>
              <p:cNvSpPr/>
              <p:nvPr/>
            </p:nvSpPr>
            <p:spPr bwMode="auto">
              <a:xfrm>
                <a:off x="853517" y="5583287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53E4969-E749-C04B-81E9-D193804088D7}"/>
                  </a:ext>
                </a:extLst>
              </p:cNvPr>
              <p:cNvSpPr/>
              <p:nvPr/>
            </p:nvSpPr>
            <p:spPr bwMode="auto">
              <a:xfrm>
                <a:off x="4874267" y="5583287"/>
                <a:ext cx="85955" cy="26749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AA42895-731D-AF42-BF57-DE5DBD75CA47}"/>
                  </a:ext>
                </a:extLst>
              </p:cNvPr>
              <p:cNvCxnSpPr/>
              <p:nvPr/>
            </p:nvCxnSpPr>
            <p:spPr bwMode="auto">
              <a:xfrm flipV="1">
                <a:off x="4565727" y="5031441"/>
                <a:ext cx="0" cy="37757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0199EE7-8884-904E-9169-700C70C8FB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64728" y="5687039"/>
                <a:ext cx="54293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CA563E-5093-754D-968B-489D1A4B5506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 bwMode="auto">
              <a:xfrm flipH="1">
                <a:off x="1255755" y="6036582"/>
                <a:ext cx="2" cy="41498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F2C78BB-7AEB-414E-ADCA-DFAB83435F4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880" y="5717036"/>
                <a:ext cx="51817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44C535-2BCA-0F40-87B2-D0728DD62AC1}"/>
                </a:ext>
              </a:extLst>
            </p:cNvPr>
            <p:cNvSpPr txBox="1"/>
            <p:nvPr/>
          </p:nvSpPr>
          <p:spPr>
            <a:xfrm>
              <a:off x="1635731" y="5792850"/>
              <a:ext cx="990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/>
                <a:t>128.143.64.1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FA45C2-FC61-E745-81EA-865617467D8D}"/>
                </a:ext>
              </a:extLst>
            </p:cNvPr>
            <p:cNvSpPr txBox="1"/>
            <p:nvPr/>
          </p:nvSpPr>
          <p:spPr>
            <a:xfrm>
              <a:off x="3607274" y="5796743"/>
              <a:ext cx="990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/>
                <a:t>128.143.64.2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16726F-BBC9-7349-8E51-12528F6B1198}"/>
                </a:ext>
              </a:extLst>
            </p:cNvPr>
            <p:cNvSpPr txBox="1"/>
            <p:nvPr/>
          </p:nvSpPr>
          <p:spPr>
            <a:xfrm>
              <a:off x="2278949" y="4914523"/>
              <a:ext cx="15970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Datagram</a:t>
              </a:r>
            </a:p>
          </p:txBody>
        </p:sp>
      </p:grpSp>
      <p:pic>
        <p:nvPicPr>
          <p:cNvPr id="76" name="Picture 95" descr="underline_base">
            <a:extLst>
              <a:ext uri="{FF2B5EF4-FFF2-40B4-BE49-F238E27FC236}">
                <a16:creationId xmlns:a16="http://schemas.microsoft.com/office/drawing/2014/main" id="{253DD474-4F98-294A-976E-332C2D66AD1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6" y="884039"/>
            <a:ext cx="7827471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267F9-09DE-D346-BFEC-0D2C89695B25}"/>
              </a:ext>
            </a:extLst>
          </p:cNvPr>
          <p:cNvCxnSpPr>
            <a:cxnSpLocks/>
          </p:cNvCxnSpPr>
          <p:nvPr/>
        </p:nvCxnSpPr>
        <p:spPr bwMode="auto">
          <a:xfrm flipH="1">
            <a:off x="4793673" y="3477491"/>
            <a:ext cx="2272146" cy="24799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195786-3A0E-8C4E-9109-EB6B97928D64}"/>
              </a:ext>
            </a:extLst>
          </p:cNvPr>
          <p:cNvSpPr txBox="1"/>
          <p:nvPr/>
        </p:nvSpPr>
        <p:spPr>
          <a:xfrm>
            <a:off x="4391892" y="5749636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129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187-C487-4C47-885E-9C80F11E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23" y="308071"/>
            <a:ext cx="8784738" cy="440022"/>
          </a:xfrm>
        </p:spPr>
        <p:txBody>
          <a:bodyPr/>
          <a:lstStyle/>
          <a:p>
            <a:r>
              <a:rPr lang="en-US" dirty="0"/>
              <a:t>Using Prefixes to Find a 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FB01-E6BC-0046-96FF-16BCA36F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1165123"/>
            <a:ext cx="8408055" cy="4664177"/>
          </a:xfrm>
        </p:spPr>
        <p:txBody>
          <a:bodyPr/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entry prefix /32: 128.143.71.21/32 =&gt; 128.143.73.55??</a:t>
            </a:r>
          </a:p>
          <a:p>
            <a:pPr lvl="1"/>
            <a:r>
              <a:rPr lang="en-US" sz="1800" dirty="0"/>
              <a:t>128.143.71.21 with prefix 32, means AND of 255.255.255.255 (32 “1”s)</a:t>
            </a:r>
          </a:p>
          <a:p>
            <a:pPr lvl="1"/>
            <a:r>
              <a:rPr lang="en-US" sz="1800" dirty="0"/>
              <a:t>128.143.71.21 AND 255.255.255.255 = 128.143.71.21</a:t>
            </a:r>
          </a:p>
          <a:p>
            <a:pPr lvl="1"/>
            <a:r>
              <a:rPr lang="en-US" sz="1800" dirty="0"/>
              <a:t>NOT equal to 1</a:t>
            </a:r>
            <a:r>
              <a:rPr lang="en-US" sz="1800" baseline="30000" dirty="0"/>
              <a:t>st</a:t>
            </a:r>
            <a:r>
              <a:rPr lang="en-US" sz="1800" dirty="0"/>
              <a:t> 128.143.73.55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entry prefix /24: 128.143.71.21/24 =&gt; 128.143.82.0??</a:t>
            </a:r>
          </a:p>
          <a:p>
            <a:pPr lvl="1"/>
            <a:r>
              <a:rPr lang="en-US" sz="1800" dirty="0"/>
              <a:t>128.143.71.21 with prefix 24, means AND of 255.255.255.0 (24 “1”s)</a:t>
            </a:r>
          </a:p>
          <a:p>
            <a:pPr lvl="1"/>
            <a:r>
              <a:rPr lang="en-US" sz="1800" dirty="0"/>
              <a:t>128.143.71.21 AND 255.255.255.0 = 128.143.71.0</a:t>
            </a:r>
          </a:p>
          <a:p>
            <a:pPr lvl="1"/>
            <a:r>
              <a:rPr lang="en-US" sz="1800" dirty="0"/>
              <a:t>NOT equal to 2</a:t>
            </a:r>
            <a:r>
              <a:rPr lang="en-US" sz="1800" baseline="30000" dirty="0"/>
              <a:t>nd</a:t>
            </a:r>
            <a:r>
              <a:rPr lang="en-US" sz="1800" dirty="0"/>
              <a:t> 128.143.82.0</a:t>
            </a:r>
          </a:p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entry prefix /20: 128.143.71.21/20 =&gt; 128.143.64.0??</a:t>
            </a:r>
          </a:p>
          <a:p>
            <a:pPr lvl="1"/>
            <a:r>
              <a:rPr lang="en-US" sz="1800" dirty="0"/>
              <a:t>128.143.71.21 with prefix 20, means AND of 255.255.240.0 (20 “1”s)</a:t>
            </a:r>
          </a:p>
          <a:p>
            <a:pPr lvl="1"/>
            <a:r>
              <a:rPr lang="en-US" sz="1800" dirty="0"/>
              <a:t>128.143.71.21 AND 255.255.240 = 128.143.64.0</a:t>
            </a:r>
          </a:p>
          <a:p>
            <a:pPr lvl="1"/>
            <a:r>
              <a:rPr lang="en-US" sz="1800" dirty="0"/>
              <a:t>YES equal to 3</a:t>
            </a:r>
            <a:r>
              <a:rPr lang="en-US" sz="1800" baseline="30000" dirty="0"/>
              <a:t>rd</a:t>
            </a:r>
            <a:r>
              <a:rPr lang="en-US" sz="1800" dirty="0"/>
              <a:t> entry 128.143.64.0</a:t>
            </a:r>
          </a:p>
          <a:p>
            <a:r>
              <a:rPr lang="en-US" sz="2400" dirty="0"/>
              <a:t>Note if no match till “default” (prefix /0) means NO match on any bits.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80150-1458-3347-8481-D44A905A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7E18C-1170-C84F-9BEB-2ECE0353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87</a:t>
            </a:fld>
            <a:endParaRPr lang="en-US" altLang="en-US"/>
          </a:p>
        </p:txBody>
      </p:sp>
      <p:pic>
        <p:nvPicPr>
          <p:cNvPr id="6" name="Picture 95" descr="underline_base">
            <a:extLst>
              <a:ext uri="{FF2B5EF4-FFF2-40B4-BE49-F238E27FC236}">
                <a16:creationId xmlns:a16="http://schemas.microsoft.com/office/drawing/2014/main" id="{8CA3B9AF-493A-8B46-BD4C-B5758A5F954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948334"/>
            <a:ext cx="7020232" cy="6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431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EAC7-1F66-E344-A477-2C791513F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87" y="1669660"/>
            <a:ext cx="6890751" cy="4167554"/>
          </a:xfrm>
        </p:spPr>
        <p:txBody>
          <a:bodyPr/>
          <a:lstStyle/>
          <a:p>
            <a:r>
              <a:rPr lang="en-US" sz="1500" dirty="0"/>
              <a:t>128.143.71.21/32 =&gt; 128.143.73.55??</a:t>
            </a:r>
          </a:p>
          <a:p>
            <a:r>
              <a:rPr lang="en-US" sz="1500" dirty="0"/>
              <a:t>/32 = 255.255.255.255</a:t>
            </a:r>
          </a:p>
          <a:p>
            <a:r>
              <a:rPr lang="en-US" sz="1500" dirty="0"/>
              <a:t>128.143.71.21 AND 255.255.255.255</a:t>
            </a:r>
          </a:p>
          <a:p>
            <a:pPr marL="0" indent="0">
              <a:buNone/>
            </a:pPr>
            <a:r>
              <a:rPr lang="en-US" sz="1350" dirty="0"/>
              <a:t>128.143.71.21 = </a:t>
            </a:r>
            <a:r>
              <a:rPr lang="en-US" sz="1350" dirty="0">
                <a:solidFill>
                  <a:srgbClr val="C00000"/>
                </a:solidFill>
              </a:rPr>
              <a:t>10000000.10001111.01000111.00010101</a:t>
            </a:r>
          </a:p>
          <a:p>
            <a:pPr marL="0" indent="0">
              <a:buNone/>
            </a:pPr>
            <a:r>
              <a:rPr lang="en-US" sz="1350" dirty="0"/>
              <a:t>AND</a:t>
            </a:r>
          </a:p>
          <a:p>
            <a:pPr marL="0" indent="0">
              <a:buNone/>
            </a:pPr>
            <a:r>
              <a:rPr lang="en-US" sz="1350" dirty="0"/>
              <a:t>255.255.255.255 = </a:t>
            </a:r>
            <a:r>
              <a:rPr lang="en-US" sz="1350" dirty="0">
                <a:solidFill>
                  <a:srgbClr val="C00000"/>
                </a:solidFill>
              </a:rPr>
              <a:t>11111111.11111111.11111111.11111111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10000000.10001111</a:t>
            </a:r>
            <a:r>
              <a:rPr lang="en-US" sz="1350" dirty="0">
                <a:sym typeface="Wingdings" pitchFamily="2" charset="2"/>
              </a:rPr>
              <a:t>.01000111.00010101 =&gt; </a:t>
            </a: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128.143.71.21</a:t>
            </a:r>
            <a:r>
              <a:rPr lang="en-US" sz="1350" dirty="0">
                <a:sym typeface="Wingdings" pitchFamily="2" charset="2"/>
              </a:rPr>
              <a:t> 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BUT table has: 128.143.73.55</a:t>
            </a:r>
            <a:r>
              <a:rPr lang="en-US" sz="1350" dirty="0">
                <a:sym typeface="Wingdings" pitchFamily="2" charset="2"/>
              </a:rPr>
              <a:t> = </a:t>
            </a: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10000000.10001111</a:t>
            </a:r>
            <a:r>
              <a:rPr lang="en-US" sz="1350" dirty="0">
                <a:sym typeface="Wingdings" pitchFamily="2" charset="2"/>
              </a:rPr>
              <a:t>.01001001.00101101 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ym typeface="Wingdings" pitchFamily="2" charset="2"/>
              </a:rPr>
              <a:t>Not equal</a:t>
            </a:r>
          </a:p>
          <a:p>
            <a:r>
              <a:rPr lang="en-US" sz="1500" dirty="0"/>
              <a:t>128.143.71.21/24 =&gt; 128.143.82.0??</a:t>
            </a:r>
          </a:p>
          <a:p>
            <a:r>
              <a:rPr lang="en-US" sz="1500" dirty="0">
                <a:sym typeface="Wingdings" pitchFamily="2" charset="2"/>
              </a:rPr>
              <a:t>/24 = 255.255.255.0</a:t>
            </a:r>
          </a:p>
          <a:p>
            <a:r>
              <a:rPr lang="en-US" sz="1500" dirty="0"/>
              <a:t>128.143.71.21 AND 255.255.255.0</a:t>
            </a:r>
            <a:endParaRPr lang="en-US" sz="1800" dirty="0"/>
          </a:p>
          <a:p>
            <a:pPr marL="0" indent="0">
              <a:buNone/>
            </a:pPr>
            <a:r>
              <a:rPr lang="en-US" sz="1350" dirty="0"/>
              <a:t>128.143.71.21 = </a:t>
            </a:r>
            <a:r>
              <a:rPr lang="en-US" sz="1350" dirty="0">
                <a:solidFill>
                  <a:srgbClr val="C00000"/>
                </a:solidFill>
              </a:rPr>
              <a:t>10000000.10001111.01000111.</a:t>
            </a:r>
            <a:r>
              <a:rPr lang="en-US" sz="1350" dirty="0">
                <a:solidFill>
                  <a:srgbClr val="0070C0"/>
                </a:solidFill>
              </a:rPr>
              <a:t>00010101</a:t>
            </a:r>
          </a:p>
          <a:p>
            <a:pPr marL="0" indent="0">
              <a:buNone/>
            </a:pPr>
            <a:r>
              <a:rPr lang="en-US" sz="1350" dirty="0"/>
              <a:t>AND</a:t>
            </a:r>
          </a:p>
          <a:p>
            <a:pPr marL="0" indent="0">
              <a:buNone/>
            </a:pPr>
            <a:r>
              <a:rPr lang="en-US" sz="1350" dirty="0"/>
              <a:t>255.255.255.0 = </a:t>
            </a:r>
            <a:r>
              <a:rPr lang="en-US" sz="1350" dirty="0">
                <a:solidFill>
                  <a:srgbClr val="C00000"/>
                </a:solidFill>
              </a:rPr>
              <a:t>11111111.11111111.11111111</a:t>
            </a:r>
            <a:r>
              <a:rPr lang="en-US" sz="1350" dirty="0"/>
              <a:t>.</a:t>
            </a:r>
            <a:r>
              <a:rPr lang="en-US" sz="1350" dirty="0">
                <a:solidFill>
                  <a:srgbClr val="0070C0"/>
                </a:solidFill>
              </a:rPr>
              <a:t>00000000</a:t>
            </a:r>
          </a:p>
          <a:p>
            <a:pPr>
              <a:buFont typeface="Wingdings" pitchFamily="2" charset="2"/>
              <a:buChar char="à"/>
            </a:pPr>
            <a:r>
              <a:rPr lang="en-US" sz="1350" u="sng" dirty="0">
                <a:solidFill>
                  <a:srgbClr val="C00000"/>
                </a:solidFill>
                <a:sym typeface="Wingdings" pitchFamily="2" charset="2"/>
              </a:rPr>
              <a:t>10000000.10001111.</a:t>
            </a:r>
            <a:r>
              <a:rPr lang="en-US" sz="1350" u="sng" dirty="0">
                <a:sym typeface="Wingdings" pitchFamily="2" charset="2"/>
              </a:rPr>
              <a:t>010</a:t>
            </a:r>
            <a:r>
              <a:rPr lang="en-US" sz="1350" dirty="0">
                <a:sym typeface="Wingdings" pitchFamily="2" charset="2"/>
              </a:rPr>
              <a:t>00111.</a:t>
            </a:r>
            <a:r>
              <a:rPr lang="en-US" sz="1350" u="sng" dirty="0">
                <a:solidFill>
                  <a:srgbClr val="0070C0"/>
                </a:solidFill>
                <a:sym typeface="Wingdings" pitchFamily="2" charset="2"/>
              </a:rPr>
              <a:t>00000000</a:t>
            </a:r>
            <a:r>
              <a:rPr lang="en-US" sz="1350" dirty="0">
                <a:sym typeface="Wingdings" pitchFamily="2" charset="2"/>
              </a:rPr>
              <a:t> =&gt; </a:t>
            </a: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128.143.71.0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BUT table has 128.143.82.0</a:t>
            </a:r>
            <a:r>
              <a:rPr lang="en-US" sz="1350" dirty="0">
                <a:sym typeface="Wingdings" pitchFamily="2" charset="2"/>
              </a:rPr>
              <a:t> = </a:t>
            </a:r>
            <a:r>
              <a:rPr lang="en-US" sz="1350" u="sng" dirty="0">
                <a:solidFill>
                  <a:srgbClr val="C00000"/>
                </a:solidFill>
                <a:sym typeface="Wingdings" pitchFamily="2" charset="2"/>
              </a:rPr>
              <a:t>10000000.10001111.</a:t>
            </a:r>
            <a:r>
              <a:rPr lang="en-US" sz="1350" u="sng" dirty="0">
                <a:sym typeface="Wingdings" pitchFamily="2" charset="2"/>
              </a:rPr>
              <a:t>010</a:t>
            </a:r>
            <a:r>
              <a:rPr lang="en-US" sz="1350" dirty="0">
                <a:sym typeface="Wingdings" pitchFamily="2" charset="2"/>
              </a:rPr>
              <a:t>10010.</a:t>
            </a:r>
            <a:r>
              <a:rPr lang="en-US" sz="1350" u="sng" dirty="0">
                <a:solidFill>
                  <a:srgbClr val="0070C0"/>
                </a:solidFill>
                <a:sym typeface="Wingdings" pitchFamily="2" charset="2"/>
              </a:rPr>
              <a:t>00000000</a:t>
            </a:r>
            <a:r>
              <a:rPr lang="en-US" sz="1350" dirty="0">
                <a:sym typeface="Wingdings" pitchFamily="2" charset="2"/>
              </a:rPr>
              <a:t> 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ym typeface="Wingdings" pitchFamily="2" charset="2"/>
              </a:rPr>
              <a:t>Not equal</a:t>
            </a:r>
          </a:p>
          <a:p>
            <a:endParaRPr lang="en-US" sz="1800" dirty="0"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089B1-74A8-EE46-9FEE-60BABC96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02" y="297974"/>
            <a:ext cx="5829300" cy="345354"/>
          </a:xfrm>
        </p:spPr>
        <p:txBody>
          <a:bodyPr/>
          <a:lstStyle/>
          <a:p>
            <a:r>
              <a:rPr lang="en-US" dirty="0"/>
              <a:t>Prefix Matching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5443A-C17E-B84D-856F-DC4E2187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1F22F-5DD2-AE43-BF94-8E85C306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88</a:t>
            </a:fld>
            <a:endParaRPr lang="en-US" altLang="en-US"/>
          </a:p>
        </p:txBody>
      </p:sp>
      <p:pic>
        <p:nvPicPr>
          <p:cNvPr id="6" name="Picture 95" descr="underline_base">
            <a:extLst>
              <a:ext uri="{FF2B5EF4-FFF2-40B4-BE49-F238E27FC236}">
                <a16:creationId xmlns:a16="http://schemas.microsoft.com/office/drawing/2014/main" id="{B12E70C2-7219-584F-9A85-60B88C1185A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5083" y="732406"/>
            <a:ext cx="532049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4C974AF-014B-7541-B3E1-7FF24C15E174}"/>
              </a:ext>
            </a:extLst>
          </p:cNvPr>
          <p:cNvGrpSpPr/>
          <p:nvPr/>
        </p:nvGrpSpPr>
        <p:grpSpPr>
          <a:xfrm>
            <a:off x="2368223" y="5047239"/>
            <a:ext cx="2825910" cy="437493"/>
            <a:chOff x="2368223" y="5047239"/>
            <a:chExt cx="2825910" cy="4374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F5E06D-F49A-E746-ACDD-B23D457CCB7E}"/>
                </a:ext>
              </a:extLst>
            </p:cNvPr>
            <p:cNvSpPr/>
            <p:nvPr/>
          </p:nvSpPr>
          <p:spPr bwMode="auto">
            <a:xfrm>
              <a:off x="2368223" y="5047239"/>
              <a:ext cx="717332" cy="19706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A80BE7-BBD1-9C45-8865-225C22E9ECB9}"/>
                </a:ext>
              </a:extLst>
            </p:cNvPr>
            <p:cNvSpPr/>
            <p:nvPr/>
          </p:nvSpPr>
          <p:spPr bwMode="auto">
            <a:xfrm>
              <a:off x="4476801" y="5285420"/>
              <a:ext cx="717332" cy="19706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C28DF9-F12B-C541-BE57-D991A39AA840}"/>
                </a:ext>
              </a:extLst>
            </p:cNvPr>
            <p:cNvSpPr/>
            <p:nvPr/>
          </p:nvSpPr>
          <p:spPr bwMode="auto">
            <a:xfrm>
              <a:off x="4646341" y="5059063"/>
              <a:ext cx="192635" cy="18524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E7F16C-2D77-E24A-9E0A-61503C36FF66}"/>
                </a:ext>
              </a:extLst>
            </p:cNvPr>
            <p:cNvSpPr/>
            <p:nvPr/>
          </p:nvSpPr>
          <p:spPr bwMode="auto">
            <a:xfrm>
              <a:off x="2525818" y="5299487"/>
              <a:ext cx="192635" cy="18524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06335-109C-B24E-964F-1087108E55EE}"/>
              </a:ext>
            </a:extLst>
          </p:cNvPr>
          <p:cNvGrpSpPr/>
          <p:nvPr/>
        </p:nvGrpSpPr>
        <p:grpSpPr>
          <a:xfrm>
            <a:off x="2347028" y="3050200"/>
            <a:ext cx="3672786" cy="424520"/>
            <a:chOff x="2347028" y="3050200"/>
            <a:chExt cx="3672786" cy="4245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018C28-08FA-1445-B13F-5C3971118013}"/>
                </a:ext>
              </a:extLst>
            </p:cNvPr>
            <p:cNvSpPr/>
            <p:nvPr/>
          </p:nvSpPr>
          <p:spPr bwMode="auto">
            <a:xfrm>
              <a:off x="2347028" y="3052475"/>
              <a:ext cx="1462208" cy="19653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2C16BE-6E75-9A4F-AB93-1BA6588A7269}"/>
                </a:ext>
              </a:extLst>
            </p:cNvPr>
            <p:cNvSpPr/>
            <p:nvPr/>
          </p:nvSpPr>
          <p:spPr bwMode="auto">
            <a:xfrm>
              <a:off x="4557606" y="3286017"/>
              <a:ext cx="1462208" cy="18474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0EC2A0-9F50-BB49-8409-E266DF5A2A33}"/>
                </a:ext>
              </a:extLst>
            </p:cNvPr>
            <p:cNvSpPr/>
            <p:nvPr/>
          </p:nvSpPr>
          <p:spPr bwMode="auto">
            <a:xfrm>
              <a:off x="4671704" y="3050200"/>
              <a:ext cx="392666" cy="18474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921ECC-DCC8-3040-B4A7-90E0CBD2392D}"/>
                </a:ext>
              </a:extLst>
            </p:cNvPr>
            <p:cNvSpPr/>
            <p:nvPr/>
          </p:nvSpPr>
          <p:spPr bwMode="auto">
            <a:xfrm>
              <a:off x="2560988" y="3263705"/>
              <a:ext cx="392666" cy="21101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3DD0D-BA2B-AC46-B714-1B1796308CB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3809236" y="3150744"/>
            <a:ext cx="748370" cy="2276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7BA0D-A73F-014F-A36D-44F32F9ECCE0}"/>
              </a:ext>
            </a:extLst>
          </p:cNvPr>
          <p:cNvCxnSpPr>
            <a:cxnSpLocks/>
          </p:cNvCxnSpPr>
          <p:nvPr/>
        </p:nvCxnSpPr>
        <p:spPr bwMode="auto">
          <a:xfrm>
            <a:off x="3117574" y="5188215"/>
            <a:ext cx="1370020" cy="129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55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89B1-74A8-EE46-9FEE-60BABC96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6" y="1018942"/>
            <a:ext cx="5829300" cy="345354"/>
          </a:xfrm>
        </p:spPr>
        <p:txBody>
          <a:bodyPr/>
          <a:lstStyle/>
          <a:p>
            <a:r>
              <a:rPr lang="en-US" dirty="0"/>
              <a:t>Prefix Matching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EAC7-1F66-E344-A477-2C791513F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94" y="1733508"/>
            <a:ext cx="5269010" cy="2236220"/>
          </a:xfrm>
        </p:spPr>
        <p:txBody>
          <a:bodyPr/>
          <a:lstStyle/>
          <a:p>
            <a:r>
              <a:rPr lang="en-US" sz="1500" dirty="0"/>
              <a:t>128.143.71.21/20 =&gt; 128.143.64.0??</a:t>
            </a:r>
          </a:p>
          <a:p>
            <a:r>
              <a:rPr lang="en-US" sz="1500" dirty="0"/>
              <a:t>/20 = 255.255.240.0</a:t>
            </a:r>
          </a:p>
          <a:p>
            <a:r>
              <a:rPr lang="en-US" sz="1500" dirty="0"/>
              <a:t>128.143.71.21 AND 255.255.240.0</a:t>
            </a:r>
          </a:p>
          <a:p>
            <a:pPr marL="0" indent="0">
              <a:buNone/>
            </a:pPr>
            <a:r>
              <a:rPr lang="en-US" sz="1350" dirty="0"/>
              <a:t>128.143.71.21 = </a:t>
            </a:r>
            <a:r>
              <a:rPr lang="en-US" sz="1350" dirty="0">
                <a:solidFill>
                  <a:srgbClr val="C00000"/>
                </a:solidFill>
              </a:rPr>
              <a:t>10000000.10001111.0100</a:t>
            </a:r>
            <a:r>
              <a:rPr lang="en-US" sz="1350" dirty="0">
                <a:solidFill>
                  <a:srgbClr val="0070C0"/>
                </a:solidFill>
              </a:rPr>
              <a:t>0111.00010101</a:t>
            </a:r>
          </a:p>
          <a:p>
            <a:pPr marL="0" indent="0">
              <a:buNone/>
            </a:pPr>
            <a:r>
              <a:rPr lang="en-US" sz="1350" dirty="0"/>
              <a:t>AND</a:t>
            </a:r>
          </a:p>
          <a:p>
            <a:pPr marL="0" indent="0">
              <a:buNone/>
            </a:pPr>
            <a:r>
              <a:rPr lang="en-US" sz="1350" dirty="0"/>
              <a:t>255.255.240.0 = </a:t>
            </a:r>
            <a:r>
              <a:rPr lang="en-US" sz="1350" dirty="0">
                <a:solidFill>
                  <a:srgbClr val="C00000"/>
                </a:solidFill>
              </a:rPr>
              <a:t>11111111.11111111.1111</a:t>
            </a:r>
            <a:r>
              <a:rPr lang="en-US" sz="1350" dirty="0">
                <a:solidFill>
                  <a:srgbClr val="0070C0"/>
                </a:solidFill>
              </a:rPr>
              <a:t>0000.00000000</a:t>
            </a:r>
          </a:p>
          <a:p>
            <a:pPr>
              <a:buFont typeface="Wingdings" pitchFamily="2" charset="2"/>
              <a:buChar char="à"/>
            </a:pPr>
            <a:r>
              <a:rPr lang="en-US" sz="1350" u="sng" dirty="0">
                <a:solidFill>
                  <a:srgbClr val="C00000"/>
                </a:solidFill>
                <a:sym typeface="Wingdings" pitchFamily="2" charset="2"/>
              </a:rPr>
              <a:t>10000000.10001111.0100</a:t>
            </a:r>
            <a:r>
              <a:rPr lang="en-US" sz="1350" u="sng" dirty="0">
                <a:solidFill>
                  <a:srgbClr val="0070C0"/>
                </a:solidFill>
                <a:sym typeface="Wingdings" pitchFamily="2" charset="2"/>
              </a:rPr>
              <a:t>0000.00000000</a:t>
            </a:r>
            <a:r>
              <a:rPr lang="en-US" sz="1350" dirty="0">
                <a:sym typeface="Wingdings" pitchFamily="2" charset="2"/>
              </a:rPr>
              <a:t> =&gt; </a:t>
            </a: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128.143.64.0</a:t>
            </a:r>
            <a:r>
              <a:rPr lang="en-US" sz="1350" dirty="0">
                <a:sym typeface="Wingdings" pitchFamily="2" charset="2"/>
              </a:rPr>
              <a:t> 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olidFill>
                  <a:srgbClr val="C00000"/>
                </a:solidFill>
                <a:sym typeface="Wingdings" pitchFamily="2" charset="2"/>
              </a:rPr>
              <a:t>128.143.64.0</a:t>
            </a:r>
            <a:r>
              <a:rPr lang="en-US" sz="1350" dirty="0">
                <a:sym typeface="Wingdings" pitchFamily="2" charset="2"/>
              </a:rPr>
              <a:t> = </a:t>
            </a:r>
            <a:r>
              <a:rPr lang="en-US" sz="1350" u="sng" dirty="0">
                <a:solidFill>
                  <a:srgbClr val="C00000"/>
                </a:solidFill>
                <a:sym typeface="Wingdings" pitchFamily="2" charset="2"/>
              </a:rPr>
              <a:t>10000000.10001111.0100</a:t>
            </a:r>
            <a:r>
              <a:rPr lang="en-US" sz="1350" u="sng" dirty="0">
                <a:solidFill>
                  <a:srgbClr val="0070C0"/>
                </a:solidFill>
                <a:sym typeface="Wingdings" pitchFamily="2" charset="2"/>
              </a:rPr>
              <a:t>0000.00000000</a:t>
            </a:r>
            <a:r>
              <a:rPr lang="en-US" sz="1350" dirty="0">
                <a:sym typeface="Wingdings" pitchFamily="2" charset="2"/>
              </a:rPr>
              <a:t> </a:t>
            </a:r>
          </a:p>
          <a:p>
            <a:pPr>
              <a:buFont typeface="Wingdings" pitchFamily="2" charset="2"/>
              <a:buChar char="à"/>
            </a:pPr>
            <a:r>
              <a:rPr lang="en-US" sz="1350" dirty="0">
                <a:sym typeface="Wingdings" pitchFamily="2" charset="2"/>
              </a:rPr>
              <a:t>Equal</a:t>
            </a:r>
          </a:p>
          <a:p>
            <a:pPr marL="0" indent="0">
              <a:buNone/>
            </a:pPr>
            <a:endParaRPr lang="en-US" sz="1800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5443A-C17E-B84D-856F-DC4E2187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1F22F-5DD2-AE43-BF94-8E85C306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89</a:t>
            </a:fld>
            <a:endParaRPr lang="en-US" altLang="en-US"/>
          </a:p>
        </p:txBody>
      </p:sp>
      <p:pic>
        <p:nvPicPr>
          <p:cNvPr id="6" name="Picture 95" descr="underline_base">
            <a:extLst>
              <a:ext uri="{FF2B5EF4-FFF2-40B4-BE49-F238E27FC236}">
                <a16:creationId xmlns:a16="http://schemas.microsoft.com/office/drawing/2014/main" id="{B12E70C2-7219-584F-9A85-60B88C1185A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2" y="1463926"/>
            <a:ext cx="4101005" cy="9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E5CFA4-E829-F249-8269-FF90FA00725E}"/>
              </a:ext>
            </a:extLst>
          </p:cNvPr>
          <p:cNvGrpSpPr/>
          <p:nvPr/>
        </p:nvGrpSpPr>
        <p:grpSpPr>
          <a:xfrm>
            <a:off x="673418" y="3113536"/>
            <a:ext cx="4096389" cy="425670"/>
            <a:chOff x="673418" y="3113536"/>
            <a:chExt cx="4096389" cy="4256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5EB1C5-1827-8D42-B558-9336D2C8F9E6}"/>
                </a:ext>
              </a:extLst>
            </p:cNvPr>
            <p:cNvSpPr/>
            <p:nvPr/>
          </p:nvSpPr>
          <p:spPr bwMode="auto">
            <a:xfrm>
              <a:off x="701553" y="3113536"/>
              <a:ext cx="2839792" cy="18524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B182E8-8D76-A14B-AAA1-18E57839CCE4}"/>
                </a:ext>
              </a:extLst>
            </p:cNvPr>
            <p:cNvSpPr/>
            <p:nvPr/>
          </p:nvSpPr>
          <p:spPr bwMode="auto">
            <a:xfrm>
              <a:off x="1755243" y="3320141"/>
              <a:ext cx="2917646" cy="18692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482289-6335-1A45-802C-D64FDF1EE37A}"/>
                </a:ext>
              </a:extLst>
            </p:cNvPr>
            <p:cNvSpPr/>
            <p:nvPr/>
          </p:nvSpPr>
          <p:spPr bwMode="auto">
            <a:xfrm>
              <a:off x="3856695" y="3123261"/>
              <a:ext cx="913112" cy="17552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5CDFCB-C66D-DB45-A995-3441C012BCE9}"/>
                </a:ext>
              </a:extLst>
            </p:cNvPr>
            <p:cNvSpPr/>
            <p:nvPr/>
          </p:nvSpPr>
          <p:spPr bwMode="auto">
            <a:xfrm>
              <a:off x="673418" y="3353961"/>
              <a:ext cx="948925" cy="18524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5D330-C7B1-DE49-A54E-97544FD6B26B}"/>
              </a:ext>
            </a:extLst>
          </p:cNvPr>
          <p:cNvCxnSpPr/>
          <p:nvPr/>
        </p:nvCxnSpPr>
        <p:spPr bwMode="auto">
          <a:xfrm flipH="1">
            <a:off x="1589649" y="3235569"/>
            <a:ext cx="2222696" cy="168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580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57" descr="underline_base">
            <a:extLst>
              <a:ext uri="{FF2B5EF4-FFF2-40B4-BE49-F238E27FC236}">
                <a16:creationId xmlns:a16="http://schemas.microsoft.com/office/drawing/2014/main" id="{DE66D7F8-4163-8A4A-B9D2-9ECDE4A28A1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81438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12">
            <a:extLst>
              <a:ext uri="{FF2B5EF4-FFF2-40B4-BE49-F238E27FC236}">
                <a16:creationId xmlns:a16="http://schemas.microsoft.com/office/drawing/2014/main" id="{4DBFF7D5-ED78-AD4C-8E6E-2B043D35D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1306513"/>
            <a:ext cx="4568825" cy="1836737"/>
          </a:xfrm>
          <a:prstGeom prst="rect">
            <a:avLst/>
          </a:prstGeom>
          <a:solidFill>
            <a:schemeClr val="bg1"/>
          </a:solidFill>
          <a:ln w="19050">
            <a:solidFill>
              <a:srgbClr val="5F5F5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3251" name="Rectangle 13">
            <a:extLst>
              <a:ext uri="{FF2B5EF4-FFF2-40B4-BE49-F238E27FC236}">
                <a16:creationId xmlns:a16="http://schemas.microsoft.com/office/drawing/2014/main" id="{5EBD5D84-D536-2643-B847-CC40A09D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1820863"/>
            <a:ext cx="1417638" cy="828675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line</a:t>
            </a:r>
          </a:p>
          <a:p>
            <a:pPr algn="ctr"/>
            <a:r>
              <a:rPr lang="en-US" altLang="en-US" sz="1800"/>
              <a:t>termination</a:t>
            </a:r>
          </a:p>
        </p:txBody>
      </p:sp>
      <p:sp>
        <p:nvSpPr>
          <p:cNvPr id="53252" name="Rectangle 14">
            <a:extLst>
              <a:ext uri="{FF2B5EF4-FFF2-40B4-BE49-F238E27FC236}">
                <a16:creationId xmlns:a16="http://schemas.microsoft.com/office/drawing/2014/main" id="{4A4CF40E-DE00-364C-8243-8F32155E4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1492250"/>
            <a:ext cx="1152525" cy="1409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3253" name="Rectangle 15">
            <a:extLst>
              <a:ext uri="{FF2B5EF4-FFF2-40B4-BE49-F238E27FC236}">
                <a16:creationId xmlns:a16="http://schemas.microsoft.com/office/drawing/2014/main" id="{EFE51E27-8359-9440-A312-C5393D4D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1443038"/>
            <a:ext cx="1247775" cy="1504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3254" name="Line 16">
            <a:extLst>
              <a:ext uri="{FF2B5EF4-FFF2-40B4-BE49-F238E27FC236}">
                <a16:creationId xmlns:a16="http://schemas.microsoft.com/office/drawing/2014/main" id="{973BA5A5-45F4-CB46-A33F-80EFFA767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1475" y="2232025"/>
            <a:ext cx="423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5" name="Line 30">
            <a:extLst>
              <a:ext uri="{FF2B5EF4-FFF2-40B4-BE49-F238E27FC236}">
                <a16:creationId xmlns:a16="http://schemas.microsoft.com/office/drawing/2014/main" id="{42F3B0AB-C040-0946-92B8-660C44F29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9963" y="2211388"/>
            <a:ext cx="1905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6" name="Line 31">
            <a:extLst>
              <a:ext uri="{FF2B5EF4-FFF2-40B4-BE49-F238E27FC236}">
                <a16:creationId xmlns:a16="http://schemas.microsoft.com/office/drawing/2014/main" id="{A2795C3E-B0E8-394B-ACF3-35C09779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8" y="2168525"/>
            <a:ext cx="1905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7" name="Line 32">
            <a:extLst>
              <a:ext uri="{FF2B5EF4-FFF2-40B4-BE49-F238E27FC236}">
                <a16:creationId xmlns:a16="http://schemas.microsoft.com/office/drawing/2014/main" id="{B14D2C86-5A95-E843-AF20-FA531054A6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2209800"/>
            <a:ext cx="736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8" name="Rectangle 33">
            <a:extLst>
              <a:ext uri="{FF2B5EF4-FFF2-40B4-BE49-F238E27FC236}">
                <a16:creationId xmlns:a16="http://schemas.microsoft.com/office/drawing/2014/main" id="{DF6DABC6-8E9E-3F4A-BE9D-7A9722F2A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1801813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800"/>
              <a:t>link </a:t>
            </a:r>
          </a:p>
          <a:p>
            <a:pPr algn="ctr">
              <a:lnSpc>
                <a:spcPct val="90000"/>
              </a:lnSpc>
            </a:pPr>
            <a:r>
              <a:rPr lang="en-US" altLang="en-US" sz="1800"/>
              <a:t>layer </a:t>
            </a:r>
          </a:p>
          <a:p>
            <a:pPr algn="ctr">
              <a:lnSpc>
                <a:spcPct val="90000"/>
              </a:lnSpc>
            </a:pPr>
            <a:r>
              <a:rPr lang="en-US" altLang="en-US" sz="1800"/>
              <a:t>protocol</a:t>
            </a:r>
          </a:p>
          <a:p>
            <a:pPr algn="ctr">
              <a:lnSpc>
                <a:spcPct val="90000"/>
              </a:lnSpc>
            </a:pPr>
            <a:r>
              <a:rPr lang="en-US" altLang="en-US" sz="1800"/>
              <a:t>(receive)</a:t>
            </a:r>
          </a:p>
        </p:txBody>
      </p:sp>
      <p:sp>
        <p:nvSpPr>
          <p:cNvPr id="53259" name="Text Box 35">
            <a:extLst>
              <a:ext uri="{FF2B5EF4-FFF2-40B4-BE49-F238E27FC236}">
                <a16:creationId xmlns:a16="http://schemas.microsoft.com/office/drawing/2014/main" id="{8F96D401-FFE6-2B41-9A98-8A0BE460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653" y="1455738"/>
            <a:ext cx="113364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/>
              <a:t>lookup,</a:t>
            </a:r>
          </a:p>
          <a:p>
            <a:pPr algn="ctr"/>
            <a:r>
              <a:rPr lang="en-US" altLang="en-US" sz="1800" dirty="0"/>
              <a:t>forward</a:t>
            </a:r>
          </a:p>
          <a:p>
            <a:pPr algn="ctr"/>
            <a:endParaRPr lang="en-US" altLang="en-US" sz="1800" dirty="0"/>
          </a:p>
          <a:p>
            <a:pPr algn="ctr"/>
            <a:endParaRPr lang="en-US" altLang="en-US" sz="1800" dirty="0"/>
          </a:p>
          <a:p>
            <a:pPr algn="ctr"/>
            <a:r>
              <a:rPr lang="en-US" altLang="en-US" sz="1800" dirty="0"/>
              <a:t>queueing</a:t>
            </a:r>
          </a:p>
        </p:txBody>
      </p:sp>
      <p:sp>
        <p:nvSpPr>
          <p:cNvPr id="53260" name="Rectangle 3">
            <a:extLst>
              <a:ext uri="{FF2B5EF4-FFF2-40B4-BE49-F238E27FC236}">
                <a16:creationId xmlns:a16="http://schemas.microsoft.com/office/drawing/2014/main" id="{AE6CB52D-0915-A148-A3D8-B401483D8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2275" y="293688"/>
            <a:ext cx="7772400" cy="6096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Input port functions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61" name="Rectangle 4">
            <a:extLst>
              <a:ext uri="{FF2B5EF4-FFF2-40B4-BE49-F238E27FC236}">
                <a16:creationId xmlns:a16="http://schemas.microsoft.com/office/drawing/2014/main" id="{5F1A4D28-4833-664D-861D-B1E9DCDDEE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94075" y="3476625"/>
            <a:ext cx="5456238" cy="32400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decentralized switching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using header field values, </a:t>
            </a:r>
            <a:r>
              <a:rPr lang="en-US" altLang="en-US" sz="2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lookup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output port using </a:t>
            </a:r>
            <a:r>
              <a:rPr lang="en-US" altLang="en-US" sz="2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 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table in input port memory </a:t>
            </a:r>
            <a:r>
              <a:rPr lang="en-US" altLang="en-US" sz="2200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(“match plus action”)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based on destination IP address</a:t>
            </a:r>
            <a:endParaRPr lang="en-US" altLang="en-US" sz="2200" i="1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 complete input port processing at </a:t>
            </a:r>
            <a:r>
              <a:rPr lang="ja-JP" altLang="en-US" sz="18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‘</a:t>
            </a:r>
            <a:r>
              <a:rPr lang="en-US" altLang="ja-JP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line speed</a:t>
            </a:r>
            <a:r>
              <a:rPr lang="ja-JP" altLang="en-US" sz="18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endParaRPr lang="en-US" altLang="ja-JP" sz="18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queueing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if datagrams arrive faster than forwarding rate into switch fabric</a:t>
            </a:r>
          </a:p>
        </p:txBody>
      </p:sp>
      <p:sp>
        <p:nvSpPr>
          <p:cNvPr id="53262" name="Text Box 5">
            <a:extLst>
              <a:ext uri="{FF2B5EF4-FFF2-40B4-BE49-F238E27FC236}">
                <a16:creationId xmlns:a16="http://schemas.microsoft.com/office/drawing/2014/main" id="{84DEF967-922E-934B-ABCA-FA81E1A8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77" y="3054350"/>
            <a:ext cx="22365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solidFill>
                  <a:srgbClr val="000099"/>
                </a:solidFill>
              </a:rPr>
              <a:t>physical layer:</a:t>
            </a:r>
          </a:p>
          <a:p>
            <a:pPr algn="r"/>
            <a:r>
              <a:rPr lang="en-US" altLang="en-US" sz="2000" dirty="0"/>
              <a:t>bit-level reception</a:t>
            </a:r>
          </a:p>
          <a:p>
            <a:pPr algn="r"/>
            <a:r>
              <a:rPr lang="en-US" altLang="en-US" sz="2000" dirty="0"/>
              <a:t>e.g. optical pulses</a:t>
            </a:r>
            <a:endParaRPr lang="en-US" altLang="en-US" sz="1800" dirty="0"/>
          </a:p>
        </p:txBody>
      </p:sp>
      <p:sp>
        <p:nvSpPr>
          <p:cNvPr id="53263" name="Text Box 6">
            <a:extLst>
              <a:ext uri="{FF2B5EF4-FFF2-40B4-BE49-F238E27FC236}">
                <a16:creationId xmlns:a16="http://schemas.microsoft.com/office/drawing/2014/main" id="{16C20ABF-65EC-8649-9CF2-18064B56F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4870" y="4278649"/>
            <a:ext cx="28820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solidFill>
                  <a:srgbClr val="000099"/>
                </a:solidFill>
              </a:rPr>
              <a:t>data link layer:</a:t>
            </a:r>
          </a:p>
          <a:p>
            <a:pPr algn="r"/>
            <a:r>
              <a:rPr lang="en-US" altLang="en-US" sz="2000" dirty="0"/>
              <a:t>frame level reception</a:t>
            </a:r>
          </a:p>
          <a:p>
            <a:pPr algn="r"/>
            <a:r>
              <a:rPr lang="en-US" altLang="en-US" sz="2000" dirty="0"/>
              <a:t>e.g., Ethernet</a:t>
            </a:r>
          </a:p>
        </p:txBody>
      </p:sp>
      <p:sp>
        <p:nvSpPr>
          <p:cNvPr id="53264" name="Line 45">
            <a:extLst>
              <a:ext uri="{FF2B5EF4-FFF2-40B4-BE49-F238E27FC236}">
                <a16:creationId xmlns:a16="http://schemas.microsoft.com/office/drawing/2014/main" id="{BE31B3D4-A589-6845-B995-A572CF21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9125" y="690563"/>
            <a:ext cx="11113" cy="286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65" name="Rectangle 46">
            <a:extLst>
              <a:ext uri="{FF2B5EF4-FFF2-40B4-BE49-F238E27FC236}">
                <a16:creationId xmlns:a16="http://schemas.microsoft.com/office/drawing/2014/main" id="{A98419A0-76B7-4244-9F17-C6DA973AA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0" y="1819275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800"/>
              <a:t>switch</a:t>
            </a:r>
          </a:p>
          <a:p>
            <a:pPr algn="ctr">
              <a:lnSpc>
                <a:spcPct val="90000"/>
              </a:lnSpc>
            </a:pPr>
            <a:r>
              <a:rPr lang="en-US" altLang="en-US" sz="1800"/>
              <a:t>fabric</a:t>
            </a:r>
          </a:p>
        </p:txBody>
      </p:sp>
      <p:grpSp>
        <p:nvGrpSpPr>
          <p:cNvPr id="53266" name="Group 56">
            <a:extLst>
              <a:ext uri="{FF2B5EF4-FFF2-40B4-BE49-F238E27FC236}">
                <a16:creationId xmlns:a16="http://schemas.microsoft.com/office/drawing/2014/main" id="{A06A57AB-699D-8746-90C7-B394F896EAA3}"/>
              </a:ext>
            </a:extLst>
          </p:cNvPr>
          <p:cNvGrpSpPr>
            <a:grpSpLocks/>
          </p:cNvGrpSpPr>
          <p:nvPr/>
        </p:nvGrpSpPr>
        <p:grpSpPr bwMode="auto">
          <a:xfrm>
            <a:off x="5175250" y="2062163"/>
            <a:ext cx="993775" cy="468312"/>
            <a:chOff x="310" y="3526"/>
            <a:chExt cx="1040" cy="457"/>
          </a:xfrm>
        </p:grpSpPr>
        <p:sp>
          <p:nvSpPr>
            <p:cNvPr id="53272" name="Rectangle 47">
              <a:extLst>
                <a:ext uri="{FF2B5EF4-FFF2-40B4-BE49-F238E27FC236}">
                  <a16:creationId xmlns:a16="http://schemas.microsoft.com/office/drawing/2014/main" id="{DFD6C12D-1BDE-514F-B6DD-927DA445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" y="3526"/>
              <a:ext cx="1040" cy="4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3273" name="Line 48">
              <a:extLst>
                <a:ext uri="{FF2B5EF4-FFF2-40B4-BE49-F238E27FC236}">
                  <a16:creationId xmlns:a16="http://schemas.microsoft.com/office/drawing/2014/main" id="{FEE994FB-F5B2-C841-8D5D-928602355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4" name="Line 49">
              <a:extLst>
                <a:ext uri="{FF2B5EF4-FFF2-40B4-BE49-F238E27FC236}">
                  <a16:creationId xmlns:a16="http://schemas.microsoft.com/office/drawing/2014/main" id="{14D48E44-F2EA-CD42-9A5E-177F38662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5" name="Line 50">
              <a:extLst>
                <a:ext uri="{FF2B5EF4-FFF2-40B4-BE49-F238E27FC236}">
                  <a16:creationId xmlns:a16="http://schemas.microsoft.com/office/drawing/2014/main" id="{4CC84707-BC85-5045-B079-DAFD8CA8B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6" name="Line 51">
              <a:extLst>
                <a:ext uri="{FF2B5EF4-FFF2-40B4-BE49-F238E27FC236}">
                  <a16:creationId xmlns:a16="http://schemas.microsoft.com/office/drawing/2014/main" id="{EA2B09A6-E533-CA45-8449-71E789B1D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7" name="Line 52">
              <a:extLst>
                <a:ext uri="{FF2B5EF4-FFF2-40B4-BE49-F238E27FC236}">
                  <a16:creationId xmlns:a16="http://schemas.microsoft.com/office/drawing/2014/main" id="{6EEEC156-1C7E-0E48-8F79-91FD2E021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8" name="Line 53">
              <a:extLst>
                <a:ext uri="{FF2B5EF4-FFF2-40B4-BE49-F238E27FC236}">
                  <a16:creationId xmlns:a16="http://schemas.microsoft.com/office/drawing/2014/main" id="{3FBDAE8D-D85B-7A44-BCEB-D6A555ED8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79" name="Line 54">
              <a:extLst>
                <a:ext uri="{FF2B5EF4-FFF2-40B4-BE49-F238E27FC236}">
                  <a16:creationId xmlns:a16="http://schemas.microsoft.com/office/drawing/2014/main" id="{D58A3FAD-000E-F54E-82B6-0023D900D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280" name="Line 55">
              <a:extLst>
                <a:ext uri="{FF2B5EF4-FFF2-40B4-BE49-F238E27FC236}">
                  <a16:creationId xmlns:a16="http://schemas.microsoft.com/office/drawing/2014/main" id="{0E331349-7151-4247-9A32-3BC80F06F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3267" name="Line 58">
            <a:extLst>
              <a:ext uri="{FF2B5EF4-FFF2-40B4-BE49-F238E27FC236}">
                <a16:creationId xmlns:a16="http://schemas.microsoft.com/office/drawing/2014/main" id="{622ABA3F-F05D-B043-91FD-8B34D9875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6013" y="2743200"/>
            <a:ext cx="446087" cy="4905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68" name="Line 59">
            <a:extLst>
              <a:ext uri="{FF2B5EF4-FFF2-40B4-BE49-F238E27FC236}">
                <a16:creationId xmlns:a16="http://schemas.microsoft.com/office/drawing/2014/main" id="{17E5BEED-92FE-0944-A960-EE441B6455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4925" y="2940048"/>
            <a:ext cx="1023938" cy="1392239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69" name="Line 60">
            <a:extLst>
              <a:ext uri="{FF2B5EF4-FFF2-40B4-BE49-F238E27FC236}">
                <a16:creationId xmlns:a16="http://schemas.microsoft.com/office/drawing/2014/main" id="{2F8D5327-48BB-B64B-B414-5E57F7921F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6586" y="3070225"/>
            <a:ext cx="203477" cy="4064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70" name="Slide Number Placeholder 5">
            <a:extLst>
              <a:ext uri="{FF2B5EF4-FFF2-40B4-BE49-F238E27FC236}">
                <a16:creationId xmlns:a16="http://schemas.microsoft.com/office/drawing/2014/main" id="{54AFED3D-0C9A-4B41-AB3E-3770A5C3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43128648-3434-BF42-9F87-48843F17C0AA}" type="slidenum">
              <a:rPr lang="en-US" altLang="en-US" sz="1200">
                <a:latin typeface="Tahoma" panose="020B0604030504040204" pitchFamily="34" charset="0"/>
              </a:rPr>
              <a:pPr/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3271" name="Footer Placeholder 2">
            <a:extLst>
              <a:ext uri="{FF2B5EF4-FFF2-40B4-BE49-F238E27FC236}">
                <a16:creationId xmlns:a16="http://schemas.microsoft.com/office/drawing/2014/main" id="{372D4241-13F3-CA4F-8FC7-B8617736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6DBF6C-680A-A342-BC26-DA1F8C96B210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90</a:t>
            </a:fld>
            <a:endParaRPr lang="en-US" altLang="en-US" sz="1400">
              <a:latin typeface="Times New Roman" charset="0"/>
            </a:endParaRPr>
          </a:p>
        </p:txBody>
      </p:sp>
      <p:graphicFrame>
        <p:nvGraphicFramePr>
          <p:cNvPr id="31746" name="Object 4"/>
          <p:cNvGraphicFramePr>
            <a:graphicFrameLocks noChangeAspect="1"/>
          </p:cNvGraphicFramePr>
          <p:nvPr/>
        </p:nvGraphicFramePr>
        <p:xfrm>
          <a:off x="4191000" y="2286000"/>
          <a:ext cx="6400800" cy="229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6" name="Picture" r:id="rId4" imgW="4267200" imgH="1485900" progId="Word.Picture.8">
                  <p:embed/>
                </p:oleObj>
              </mc:Choice>
              <mc:Fallback>
                <p:oleObj name="Picture" r:id="rId4" imgW="4267200" imgH="1485900" progId="Word.Picture.8">
                  <p:embed/>
                  <p:pic>
                    <p:nvPicPr>
                      <p:cNvPr id="317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286000"/>
                        <a:ext cx="6400800" cy="229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553278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Longest Prefix Match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5029200" cy="1878496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</a:rPr>
              <a:t>Longest Prefix Match:</a:t>
            </a:r>
            <a:r>
              <a:rPr lang="en-US" altLang="en-US" sz="2000" dirty="0"/>
              <a:t> Search for the routing table entry that has the longest prefix match with the destination IP address. </a:t>
            </a:r>
            <a:r>
              <a:rPr lang="en-US" altLang="en-US" sz="2000" dirty="0">
                <a:solidFill>
                  <a:srgbClr val="C00000"/>
                </a:solidFill>
              </a:rPr>
              <a:t>WHY?</a:t>
            </a:r>
          </a:p>
          <a:p>
            <a:pPr marL="857250" lvl="1" indent="-457200">
              <a:lnSpc>
                <a:spcPct val="8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The longer the prefix the closer you are to destination</a:t>
            </a:r>
            <a:r>
              <a:rPr lang="mr-IN" altLang="en-US" sz="2000" dirty="0">
                <a:solidFill>
                  <a:srgbClr val="C00000"/>
                </a:solidFill>
              </a:rPr>
              <a:t>…</a:t>
            </a:r>
            <a:r>
              <a:rPr lang="en-US" altLang="en-US" sz="2000" dirty="0">
                <a:solidFill>
                  <a:srgbClr val="C00000"/>
                </a:solidFill>
              </a:rPr>
              <a:t>.</a:t>
            </a:r>
          </a:p>
          <a:p>
            <a:pPr marL="457200" indent="-457200">
              <a:lnSpc>
                <a:spcPct val="80000"/>
              </a:lnSpc>
            </a:pPr>
            <a:endParaRPr lang="en-US" altLang="en-US" sz="2000" dirty="0">
              <a:solidFill>
                <a:srgbClr val="C0000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en-US" sz="2000" dirty="0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30726" name="Line 7"/>
          <p:cNvSpPr>
            <a:spLocks noChangeShapeType="1"/>
          </p:cNvSpPr>
          <p:nvPr/>
        </p:nvSpPr>
        <p:spPr bwMode="auto">
          <a:xfrm>
            <a:off x="7277100" y="1752600"/>
            <a:ext cx="0" cy="3810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6477000" y="1295400"/>
            <a:ext cx="1724025" cy="381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900" b="1">
                <a:solidFill>
                  <a:srgbClr val="0000FF"/>
                </a:solidFill>
                <a:latin typeface="Times New Roman" charset="0"/>
              </a:rPr>
              <a:t>128.143.71.21</a:t>
            </a:r>
            <a:endParaRPr lang="en-US" altLang="en-US" sz="4000" b="1">
              <a:latin typeface="Times New Roman" charset="0"/>
            </a:endParaRP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5867400" y="3200400"/>
            <a:ext cx="3124200" cy="304800"/>
          </a:xfrm>
          <a:prstGeom prst="rect">
            <a:avLst/>
          </a:prstGeom>
          <a:solidFill>
            <a:srgbClr val="FFFF0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charset="0"/>
            </a:endParaRPr>
          </a:p>
        </p:txBody>
      </p:sp>
      <p:sp>
        <p:nvSpPr>
          <p:cNvPr id="30729" name="Text Box 10"/>
          <p:cNvSpPr txBox="1">
            <a:spLocks noChangeArrowheads="1"/>
          </p:cNvSpPr>
          <p:nvPr/>
        </p:nvSpPr>
        <p:spPr bwMode="auto">
          <a:xfrm>
            <a:off x="5715000" y="4876800"/>
            <a:ext cx="31242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900" b="1">
                <a:solidFill>
                  <a:srgbClr val="0000FF"/>
                </a:solidFill>
                <a:latin typeface="Times New Roman" charset="0"/>
              </a:rPr>
              <a:t>The longest prefix match for 128.143.71.21 is for 20 bits with entry 128.143.64.0/20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900" b="1">
                <a:solidFill>
                  <a:srgbClr val="0000FF"/>
                </a:solidFill>
                <a:latin typeface="Times New Roman" charset="0"/>
              </a:rPr>
              <a:t>Datagram will be sent to R4</a:t>
            </a:r>
            <a:endParaRPr lang="en-US" altLang="en-US" sz="4000" b="1">
              <a:latin typeface="Times New Roman" charset="0"/>
            </a:endParaRPr>
          </a:p>
        </p:txBody>
      </p:sp>
      <p:sp>
        <p:nvSpPr>
          <p:cNvPr id="30730" name="Line 11"/>
          <p:cNvSpPr>
            <a:spLocks noChangeShapeType="1"/>
          </p:cNvSpPr>
          <p:nvPr/>
        </p:nvSpPr>
        <p:spPr bwMode="auto">
          <a:xfrm>
            <a:off x="7277100" y="4572000"/>
            <a:ext cx="0" cy="3810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867400" y="3733800"/>
            <a:ext cx="3124200" cy="304800"/>
          </a:xfrm>
          <a:prstGeom prst="rect">
            <a:avLst/>
          </a:prstGeom>
          <a:solidFill>
            <a:schemeClr val="accent1">
              <a:lumMod val="40000"/>
              <a:lumOff val="60000"/>
              <a:alpha val="53999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715000" y="6096000"/>
            <a:ext cx="310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Times New Roman" charset="0"/>
              </a:rPr>
              <a:t>Matches but prefix 16 &lt; 20</a:t>
            </a:r>
          </a:p>
        </p:txBody>
      </p:sp>
      <p:pic>
        <p:nvPicPr>
          <p:cNvPr id="14" name="Picture 95" descr="underline_base">
            <a:extLst>
              <a:ext uri="{FF2B5EF4-FFF2-40B4-BE49-F238E27FC236}">
                <a16:creationId xmlns:a16="http://schemas.microsoft.com/office/drawing/2014/main" id="{996B5E38-469F-DC4D-B3F2-A8E697349F3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48140"/>
            <a:ext cx="4982817" cy="13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0AE57-E4A6-004D-B28B-48C84213F4DF}"/>
              </a:ext>
            </a:extLst>
          </p:cNvPr>
          <p:cNvSpPr txBox="1"/>
          <p:nvPr/>
        </p:nvSpPr>
        <p:spPr>
          <a:xfrm>
            <a:off x="345780" y="3035768"/>
            <a:ext cx="47243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en-US" dirty="0"/>
              <a:t>Search for a match on all 32 bits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en-US" altLang="en-US" dirty="0"/>
              <a:t>Search for a match for 31 bits</a:t>
            </a:r>
          </a:p>
          <a:p>
            <a:pPr marL="457200" indent="-457200">
              <a:spcBef>
                <a:spcPts val="600"/>
              </a:spcBef>
              <a:buFontTx/>
              <a:buNone/>
            </a:pPr>
            <a:r>
              <a:rPr lang="en-US" altLang="en-US" dirty="0"/>
              <a:t>       …..</a:t>
            </a:r>
          </a:p>
          <a:p>
            <a:pPr marL="457200" indent="-457200">
              <a:spcBef>
                <a:spcPts val="600"/>
              </a:spcBef>
              <a:buFontTx/>
              <a:buNone/>
            </a:pPr>
            <a:r>
              <a:rPr lang="en-US" altLang="en-US" dirty="0"/>
              <a:t>32.	Search for a match on 0 bits</a:t>
            </a:r>
          </a:p>
          <a:p>
            <a:pPr>
              <a:spcBef>
                <a:spcPts val="600"/>
              </a:spcBef>
            </a:pPr>
            <a:r>
              <a:rPr lang="en-US" altLang="en-US" b="1" dirty="0"/>
              <a:t>Note</a:t>
            </a:r>
            <a:r>
              <a:rPr lang="en-US" altLang="en-US" dirty="0"/>
              <a:t>: you only search on prefixes that are in</a:t>
            </a:r>
          </a:p>
          <a:p>
            <a:pPr>
              <a:spcBef>
                <a:spcPts val="600"/>
              </a:spcBef>
            </a:pPr>
            <a:r>
              <a:rPr lang="en-US" altLang="en-US" dirty="0"/>
              <a:t>the table (here 32, 24, 20….)</a:t>
            </a:r>
          </a:p>
          <a:p>
            <a:pPr marL="457200" indent="-457200">
              <a:spcBef>
                <a:spcPts val="600"/>
              </a:spcBef>
              <a:buFontTx/>
              <a:buNone/>
            </a:pPr>
            <a:endParaRPr lang="en-US" altLang="en-US" dirty="0"/>
          </a:p>
          <a:p>
            <a:pPr marL="457200" indent="-457200">
              <a:spcBef>
                <a:spcPts val="600"/>
              </a:spcBef>
              <a:buFontTx/>
              <a:buNone/>
            </a:pPr>
            <a:r>
              <a:rPr lang="en-US" altLang="en-US" dirty="0"/>
              <a:t>Host route</a:t>
            </a:r>
            <a:br>
              <a:rPr lang="en-US" altLang="en-US" dirty="0"/>
            </a:br>
            <a:r>
              <a:rPr lang="en-US" altLang="en-US" dirty="0">
                <a:sym typeface="Wingdings" charset="2"/>
              </a:rPr>
              <a:t>  </a:t>
            </a:r>
            <a:r>
              <a:rPr lang="en-US" altLang="en-US" dirty="0"/>
              <a:t>32-bit prefix match</a:t>
            </a:r>
          </a:p>
          <a:p>
            <a:pPr marL="457200" indent="-457200">
              <a:spcBef>
                <a:spcPts val="600"/>
              </a:spcBef>
              <a:buFontTx/>
              <a:buNone/>
            </a:pPr>
            <a:r>
              <a:rPr lang="en-US" altLang="en-US" dirty="0"/>
              <a:t>Default route is represented as 0.0.0.0/0 </a:t>
            </a:r>
            <a:br>
              <a:rPr lang="en-US" altLang="en-US" dirty="0"/>
            </a:br>
            <a:r>
              <a:rPr lang="en-US" altLang="en-US" dirty="0">
                <a:sym typeface="Wingdings" charset="2"/>
              </a:rPr>
              <a:t>  0-bit prefix match</a:t>
            </a:r>
          </a:p>
        </p:txBody>
      </p:sp>
    </p:spTree>
    <p:extLst>
      <p:ext uri="{BB962C8B-B14F-4D97-AF65-F5344CB8AC3E}">
        <p14:creationId xmlns:p14="http://schemas.microsoft.com/office/powerpoint/2010/main" val="7863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nimBg="1"/>
      <p:bldP spid="152585" grpId="0" animBg="1"/>
      <p:bldP spid="30730" grpId="0" animBg="1"/>
      <p:bldP spid="12" grpId="0" animBg="1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oud 27"/>
          <p:cNvSpPr/>
          <p:nvPr/>
        </p:nvSpPr>
        <p:spPr bwMode="auto">
          <a:xfrm>
            <a:off x="2209800" y="3810000"/>
            <a:ext cx="1606826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10.2.1.0</a:t>
            </a:r>
          </a:p>
        </p:txBody>
      </p:sp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32521" y="92765"/>
            <a:ext cx="6732105" cy="858078"/>
          </a:xfrm>
        </p:spPr>
        <p:txBody>
          <a:bodyPr/>
          <a:lstStyle/>
          <a:p>
            <a:r>
              <a:rPr lang="en-US" altLang="en-US" dirty="0"/>
              <a:t>Forwarding to an interface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7AED53-2D23-0E48-8C74-81318D71815E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3200"/>
            <a:ext cx="8207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772" name="Straight Arrow Connector 7"/>
          <p:cNvCxnSpPr>
            <a:cxnSpLocks noChangeShapeType="1"/>
          </p:cNvCxnSpPr>
          <p:nvPr/>
        </p:nvCxnSpPr>
        <p:spPr bwMode="auto">
          <a:xfrm flipH="1" flipV="1">
            <a:off x="2971800" y="1828800"/>
            <a:ext cx="28575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3" name="Straight Arrow Connector 9"/>
          <p:cNvCxnSpPr>
            <a:cxnSpLocks noChangeShapeType="1"/>
          </p:cNvCxnSpPr>
          <p:nvPr/>
        </p:nvCxnSpPr>
        <p:spPr bwMode="auto">
          <a:xfrm flipV="1">
            <a:off x="3276600" y="2971800"/>
            <a:ext cx="931863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4" name="Straight Arrow Connector 11"/>
          <p:cNvCxnSpPr>
            <a:cxnSpLocks noChangeShapeType="1"/>
          </p:cNvCxnSpPr>
          <p:nvPr/>
        </p:nvCxnSpPr>
        <p:spPr bwMode="auto">
          <a:xfrm flipH="1">
            <a:off x="914400" y="2971800"/>
            <a:ext cx="1828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5" name="Straight Arrow Connector 13"/>
          <p:cNvCxnSpPr>
            <a:cxnSpLocks noChangeShapeType="1"/>
          </p:cNvCxnSpPr>
          <p:nvPr/>
        </p:nvCxnSpPr>
        <p:spPr bwMode="auto">
          <a:xfrm flipH="1">
            <a:off x="2971800" y="3124200"/>
            <a:ext cx="28575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7" name="TextBox 15"/>
          <p:cNvSpPr txBox="1">
            <a:spLocks noChangeArrowheads="1"/>
          </p:cNvSpPr>
          <p:nvPr/>
        </p:nvSpPr>
        <p:spPr bwMode="auto">
          <a:xfrm>
            <a:off x="3048000" y="20574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sp>
        <p:nvSpPr>
          <p:cNvPr id="32778" name="TextBox 18"/>
          <p:cNvSpPr txBox="1">
            <a:spLocks noChangeArrowheads="1"/>
          </p:cNvSpPr>
          <p:nvPr/>
        </p:nvSpPr>
        <p:spPr bwMode="auto">
          <a:xfrm>
            <a:off x="3657600" y="29718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sp>
        <p:nvSpPr>
          <p:cNvPr id="32779" name="TextBox 19"/>
          <p:cNvSpPr txBox="1">
            <a:spLocks noChangeArrowheads="1"/>
          </p:cNvSpPr>
          <p:nvPr/>
        </p:nvSpPr>
        <p:spPr bwMode="auto">
          <a:xfrm>
            <a:off x="3048000" y="32766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graphicFrame>
        <p:nvGraphicFramePr>
          <p:cNvPr id="21" name="Group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71778"/>
              </p:ext>
            </p:extLst>
          </p:nvPr>
        </p:nvGraphicFramePr>
        <p:xfrm>
          <a:off x="5486400" y="4038600"/>
          <a:ext cx="3505200" cy="2292432"/>
        </p:xfrm>
        <a:graphic>
          <a:graphicData uri="http://schemas.openxmlformats.org/drawingml/2006/table">
            <a:tbl>
              <a:tblPr/>
              <a:tblGrid>
                <a:gridCol w="22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18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Destination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Next Hop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164"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20.2.1.0/28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10.4.2.0/24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10.1.2.0/24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10.2.1.0/24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10.3.1.0/24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20.1.0.0/16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eth0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ser0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R4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eth1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eth2 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R4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1" name="TextBox 21"/>
          <p:cNvSpPr txBox="1">
            <a:spLocks noChangeArrowheads="1"/>
          </p:cNvSpPr>
          <p:nvPr/>
        </p:nvSpPr>
        <p:spPr bwMode="auto">
          <a:xfrm>
            <a:off x="1371600" y="1981200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charset="0"/>
              </a:rPr>
              <a:t>IP </a:t>
            </a:r>
            <a:r>
              <a:rPr lang="en-US" altLang="en-US" sz="1400" dirty="0" err="1">
                <a:latin typeface="Times New Roman" charset="0"/>
              </a:rPr>
              <a:t>Dest</a:t>
            </a:r>
            <a:r>
              <a:rPr lang="en-US" altLang="en-US" sz="1400" dirty="0">
                <a:latin typeface="Times New Roman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  <a:latin typeface="Times New Roman" charset="0"/>
              </a:rPr>
              <a:t>10.2.1.55</a:t>
            </a:r>
          </a:p>
        </p:txBody>
      </p:sp>
      <p:cxnSp>
        <p:nvCxnSpPr>
          <p:cNvPr id="32792" name="Straight Arrow Connector 23"/>
          <p:cNvCxnSpPr>
            <a:cxnSpLocks noChangeShapeType="1"/>
          </p:cNvCxnSpPr>
          <p:nvPr/>
        </p:nvCxnSpPr>
        <p:spPr bwMode="auto">
          <a:xfrm flipV="1">
            <a:off x="3276600" y="2133600"/>
            <a:ext cx="10668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93" name="TextBox 24"/>
          <p:cNvSpPr txBox="1">
            <a:spLocks noChangeArrowheads="1"/>
          </p:cNvSpPr>
          <p:nvPr/>
        </p:nvSpPr>
        <p:spPr bwMode="auto">
          <a:xfrm>
            <a:off x="3810000" y="19812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sp>
        <p:nvSpPr>
          <p:cNvPr id="26" name="Cloud 25"/>
          <p:cNvSpPr/>
          <p:nvPr/>
        </p:nvSpPr>
        <p:spPr bwMode="auto">
          <a:xfrm>
            <a:off x="2438400" y="1447800"/>
            <a:ext cx="1537252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20.2.1.0</a:t>
            </a:r>
          </a:p>
        </p:txBody>
      </p:sp>
      <p:sp>
        <p:nvSpPr>
          <p:cNvPr id="27" name="Cloud 26"/>
          <p:cNvSpPr/>
          <p:nvPr/>
        </p:nvSpPr>
        <p:spPr bwMode="auto">
          <a:xfrm>
            <a:off x="4190999" y="2743200"/>
            <a:ext cx="1560443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10.3.1.0</a:t>
            </a:r>
          </a:p>
        </p:txBody>
      </p:sp>
      <p:sp>
        <p:nvSpPr>
          <p:cNvPr id="31" name="Cloud 30"/>
          <p:cNvSpPr/>
          <p:nvPr/>
        </p:nvSpPr>
        <p:spPr bwMode="auto">
          <a:xfrm>
            <a:off x="4343400" y="1905000"/>
            <a:ext cx="1461052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10.4.2.0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80999" y="4457700"/>
            <a:ext cx="3089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10.2.1.55</a:t>
            </a:r>
            <a:r>
              <a:rPr lang="en-US" altLang="en-US" sz="1600" dirty="0">
                <a:latin typeface="Times New Roman" charset="0"/>
              </a:rPr>
              <a:t>/28 = 10.2.1.32 = 20.2.1.0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10.2.1.55</a:t>
            </a:r>
            <a:r>
              <a:rPr lang="en-US" altLang="en-US" sz="1600" dirty="0">
                <a:latin typeface="Times New Roman" charset="0"/>
              </a:rPr>
              <a:t>/24 = 10.2.1.0 = 10.4.2.0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10.2.1.55</a:t>
            </a:r>
            <a:r>
              <a:rPr lang="en-US" altLang="en-US" sz="1600" dirty="0">
                <a:latin typeface="Times New Roman" charset="0"/>
              </a:rPr>
              <a:t>/24 = 10.2.1.0 = 10.1.2.0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10.2.1.55</a:t>
            </a:r>
            <a:r>
              <a:rPr lang="en-US" altLang="en-US" sz="1600" dirty="0">
                <a:latin typeface="Times New Roman" charset="0"/>
              </a:rPr>
              <a:t>/24 = 10.2.1.0 = 10.2.1.0</a:t>
            </a:r>
          </a:p>
        </p:txBody>
      </p: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3248025" y="5386388"/>
            <a:ext cx="2362200" cy="1524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flipH="1" flipV="1">
            <a:off x="3124200" y="4191000"/>
            <a:ext cx="2590800" cy="13716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5" name="Straight Connector 52"/>
          <p:cNvCxnSpPr>
            <a:cxnSpLocks noChangeShapeType="1"/>
          </p:cNvCxnSpPr>
          <p:nvPr/>
        </p:nvCxnSpPr>
        <p:spPr bwMode="auto">
          <a:xfrm flipH="1">
            <a:off x="2514600" y="4519613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6" name="Straight Connector 53"/>
          <p:cNvCxnSpPr>
            <a:cxnSpLocks noChangeShapeType="1"/>
          </p:cNvCxnSpPr>
          <p:nvPr/>
        </p:nvCxnSpPr>
        <p:spPr bwMode="auto">
          <a:xfrm flipH="1">
            <a:off x="2414587" y="478155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7" name="Straight Connector 54"/>
          <p:cNvCxnSpPr>
            <a:cxnSpLocks noChangeShapeType="1"/>
          </p:cNvCxnSpPr>
          <p:nvPr/>
        </p:nvCxnSpPr>
        <p:spPr bwMode="auto">
          <a:xfrm flipH="1">
            <a:off x="2443162" y="5014912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804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8207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805" name="Straight Arrow Connector 36"/>
          <p:cNvCxnSpPr>
            <a:cxnSpLocks noChangeShapeType="1"/>
            <a:stCxn id="32804" idx="0"/>
          </p:cNvCxnSpPr>
          <p:nvPr/>
        </p:nvCxnSpPr>
        <p:spPr bwMode="auto">
          <a:xfrm flipV="1">
            <a:off x="6962775" y="1524000"/>
            <a:ext cx="428625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6" name="Straight Arrow Connector 38"/>
          <p:cNvCxnSpPr>
            <a:cxnSpLocks noChangeShapeType="1"/>
          </p:cNvCxnSpPr>
          <p:nvPr/>
        </p:nvCxnSpPr>
        <p:spPr bwMode="auto">
          <a:xfrm>
            <a:off x="7239000" y="1981200"/>
            <a:ext cx="855663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7" name="Straight Arrow Connector 40"/>
          <p:cNvCxnSpPr>
            <a:cxnSpLocks noChangeShapeType="1"/>
          </p:cNvCxnSpPr>
          <p:nvPr/>
        </p:nvCxnSpPr>
        <p:spPr bwMode="auto">
          <a:xfrm flipH="1">
            <a:off x="6629400" y="2133600"/>
            <a:ext cx="381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08" name="TextBox 61"/>
          <p:cNvSpPr txBox="1">
            <a:spLocks noChangeArrowheads="1"/>
          </p:cNvSpPr>
          <p:nvPr/>
        </p:nvSpPr>
        <p:spPr bwMode="auto">
          <a:xfrm>
            <a:off x="7315200" y="1752600"/>
            <a:ext cx="85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128.5.2.1</a:t>
            </a:r>
          </a:p>
        </p:txBody>
      </p:sp>
      <p:cxnSp>
        <p:nvCxnSpPr>
          <p:cNvPr id="32809" name="Straight Arrow Connector 34"/>
          <p:cNvCxnSpPr>
            <a:cxnSpLocks noChangeShapeType="1"/>
            <a:stCxn id="31" idx="0"/>
          </p:cNvCxnSpPr>
          <p:nvPr/>
        </p:nvCxnSpPr>
        <p:spPr bwMode="auto">
          <a:xfrm flipV="1">
            <a:off x="5803234" y="2057400"/>
            <a:ext cx="902366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10" name="TextBox 41"/>
          <p:cNvSpPr txBox="1">
            <a:spLocks noChangeArrowheads="1"/>
          </p:cNvSpPr>
          <p:nvPr/>
        </p:nvSpPr>
        <p:spPr bwMode="auto">
          <a:xfrm>
            <a:off x="6019800" y="2057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10.4.2.2</a:t>
            </a:r>
          </a:p>
        </p:txBody>
      </p:sp>
      <p:sp>
        <p:nvSpPr>
          <p:cNvPr id="32811" name="TextBox 65"/>
          <p:cNvSpPr txBox="1">
            <a:spLocks noChangeArrowheads="1"/>
          </p:cNvSpPr>
          <p:nvPr/>
        </p:nvSpPr>
        <p:spPr bwMode="auto">
          <a:xfrm>
            <a:off x="6858000" y="2209800"/>
            <a:ext cx="947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136.4.33.2</a:t>
            </a:r>
          </a:p>
        </p:txBody>
      </p:sp>
      <p:sp>
        <p:nvSpPr>
          <p:cNvPr id="32812" name="TextBox 31"/>
          <p:cNvSpPr txBox="1">
            <a:spLocks noChangeArrowheads="1"/>
          </p:cNvSpPr>
          <p:nvPr/>
        </p:nvSpPr>
        <p:spPr bwMode="auto">
          <a:xfrm>
            <a:off x="6324600" y="15240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charset="0"/>
              </a:rPr>
              <a:t>R4</a:t>
            </a:r>
          </a:p>
        </p:txBody>
      </p:sp>
      <p:sp>
        <p:nvSpPr>
          <p:cNvPr id="70" name="Cloud 69"/>
          <p:cNvSpPr/>
          <p:nvPr/>
        </p:nvSpPr>
        <p:spPr bwMode="auto">
          <a:xfrm>
            <a:off x="8077200" y="20574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1" name="Cloud 70"/>
          <p:cNvSpPr/>
          <p:nvPr/>
        </p:nvSpPr>
        <p:spPr bwMode="auto">
          <a:xfrm>
            <a:off x="7315200" y="12192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2" name="Cloud 71"/>
          <p:cNvSpPr/>
          <p:nvPr/>
        </p:nvSpPr>
        <p:spPr bwMode="auto">
          <a:xfrm>
            <a:off x="6324600" y="27432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3" name="Cloud 72"/>
          <p:cNvSpPr/>
          <p:nvPr/>
        </p:nvSpPr>
        <p:spPr bwMode="auto">
          <a:xfrm>
            <a:off x="152400" y="28194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2368827" y="3137452"/>
            <a:ext cx="5565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</a:rPr>
              <a:t>eth1</a:t>
            </a:r>
          </a:p>
        </p:txBody>
      </p:sp>
      <p:pic>
        <p:nvPicPr>
          <p:cNvPr id="32818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819" name="Straight Arrow Connector 77"/>
          <p:cNvCxnSpPr>
            <a:cxnSpLocks noChangeShapeType="1"/>
            <a:stCxn id="73" idx="3"/>
          </p:cNvCxnSpPr>
          <p:nvPr/>
        </p:nvCxnSpPr>
        <p:spPr bwMode="auto">
          <a:xfrm flipV="1">
            <a:off x="533400" y="2590800"/>
            <a:ext cx="0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>
            <a:off x="3379304" y="4611757"/>
            <a:ext cx="2259496" cy="166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3392557" y="4850296"/>
            <a:ext cx="2246243" cy="178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3320084" y="5138738"/>
            <a:ext cx="2232991" cy="158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6" name="Picture 95" descr="underline_base">
            <a:extLst>
              <a:ext uri="{FF2B5EF4-FFF2-40B4-BE49-F238E27FC236}">
                <a16:creationId xmlns:a16="http://schemas.microsoft.com/office/drawing/2014/main" id="{6C19A7DE-A876-B14E-A797-2ADBDFD870E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8" y="874644"/>
            <a:ext cx="6533322" cy="27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74D97-E5A7-E54B-929F-A63533DB669F}"/>
              </a:ext>
            </a:extLst>
          </p:cNvPr>
          <p:cNvSpPr txBox="1"/>
          <p:nvPr/>
        </p:nvSpPr>
        <p:spPr>
          <a:xfrm>
            <a:off x="2491408" y="238539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eth0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D47EAC-9F70-4B43-87C5-26E587F6374F}"/>
              </a:ext>
            </a:extLst>
          </p:cNvPr>
          <p:cNvSpPr txBox="1"/>
          <p:nvPr/>
        </p:nvSpPr>
        <p:spPr>
          <a:xfrm>
            <a:off x="3173895" y="2961860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eth2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C769E1-4442-BA4D-82BE-88691A90427F}"/>
              </a:ext>
            </a:extLst>
          </p:cNvPr>
          <p:cNvSpPr txBox="1"/>
          <p:nvPr/>
        </p:nvSpPr>
        <p:spPr>
          <a:xfrm>
            <a:off x="3412434" y="2564296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ser0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71600" y="2514600"/>
            <a:ext cx="990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Datagram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A6D6DE-F7CE-E14E-9104-769AC11F8A74}"/>
              </a:ext>
            </a:extLst>
          </p:cNvPr>
          <p:cNvCxnSpPr/>
          <p:nvPr/>
        </p:nvCxnSpPr>
        <p:spPr bwMode="auto">
          <a:xfrm>
            <a:off x="6930887" y="5605670"/>
            <a:ext cx="9276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D551BD-BD6D-6845-90B2-1748131F9754}"/>
              </a:ext>
            </a:extLst>
          </p:cNvPr>
          <p:cNvCxnSpPr>
            <a:endCxn id="75" idx="3"/>
          </p:cNvCxnSpPr>
          <p:nvPr/>
        </p:nvCxnSpPr>
        <p:spPr bwMode="auto">
          <a:xfrm flipH="1" flipV="1">
            <a:off x="2925390" y="3306729"/>
            <a:ext cx="4924382" cy="22078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047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823 1.11111E-6 C 0.09861 1.11111E-6 0.13646 0.04583 0.13646 0.08333 L 0.13646 0.1666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loud 42"/>
          <p:cNvSpPr/>
          <p:nvPr/>
        </p:nvSpPr>
        <p:spPr bwMode="auto">
          <a:xfrm>
            <a:off x="6324600" y="27432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212035" y="109330"/>
            <a:ext cx="8481391" cy="765313"/>
          </a:xfrm>
        </p:spPr>
        <p:txBody>
          <a:bodyPr/>
          <a:lstStyle/>
          <a:p>
            <a:r>
              <a:rPr lang="en-US" altLang="en-US" dirty="0"/>
              <a:t>Forwarding to a Router as next hop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2FCAEF-243D-7D46-B33E-07789F026E4B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4820" name="Slide Number Placeholder 4"/>
          <p:cNvSpPr txBox="1">
            <a:spLocks/>
          </p:cNvSpPr>
          <p:nvPr/>
        </p:nvSpPr>
        <p:spPr bwMode="auto">
          <a:xfrm>
            <a:off x="7086600" y="64770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3" tIns="45717" rIns="91433" bIns="45717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08585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2875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77165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2288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6860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1432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6004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AD12A5DA-05B7-7843-A0D6-C3B0DFF65E29}" type="slidenum">
              <a:rPr lang="en-US" altLang="en-US" sz="1400">
                <a:latin typeface="Times New Roman" charset="0"/>
              </a:rPr>
              <a:pPr algn="r">
                <a:spcBef>
                  <a:spcPct val="0"/>
                </a:spcBef>
                <a:buFontTx/>
                <a:buNone/>
              </a:pPr>
              <a:t>92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3482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3200"/>
            <a:ext cx="8207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822" name="Straight Arrow Connector 9"/>
          <p:cNvCxnSpPr>
            <a:cxnSpLocks noChangeShapeType="1"/>
          </p:cNvCxnSpPr>
          <p:nvPr/>
        </p:nvCxnSpPr>
        <p:spPr bwMode="auto">
          <a:xfrm flipH="1" flipV="1">
            <a:off x="2971800" y="1828800"/>
            <a:ext cx="28575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3" name="Straight Arrow Connector 10"/>
          <p:cNvCxnSpPr>
            <a:cxnSpLocks noChangeShapeType="1"/>
          </p:cNvCxnSpPr>
          <p:nvPr/>
        </p:nvCxnSpPr>
        <p:spPr bwMode="auto">
          <a:xfrm flipV="1">
            <a:off x="3276600" y="2971800"/>
            <a:ext cx="931863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4" name="Straight Arrow Connector 11"/>
          <p:cNvCxnSpPr>
            <a:cxnSpLocks noChangeShapeType="1"/>
          </p:cNvCxnSpPr>
          <p:nvPr/>
        </p:nvCxnSpPr>
        <p:spPr bwMode="auto">
          <a:xfrm flipH="1">
            <a:off x="914400" y="2971800"/>
            <a:ext cx="1828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5" name="Straight Arrow Connector 12"/>
          <p:cNvCxnSpPr>
            <a:cxnSpLocks noChangeShapeType="1"/>
          </p:cNvCxnSpPr>
          <p:nvPr/>
        </p:nvCxnSpPr>
        <p:spPr bwMode="auto">
          <a:xfrm flipH="1">
            <a:off x="2971800" y="3124200"/>
            <a:ext cx="28575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7" name="TextBox 14"/>
          <p:cNvSpPr txBox="1">
            <a:spLocks noChangeArrowheads="1"/>
          </p:cNvSpPr>
          <p:nvPr/>
        </p:nvSpPr>
        <p:spPr bwMode="auto">
          <a:xfrm>
            <a:off x="3048000" y="20574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sp>
        <p:nvSpPr>
          <p:cNvPr id="34828" name="TextBox 15"/>
          <p:cNvSpPr txBox="1">
            <a:spLocks noChangeArrowheads="1"/>
          </p:cNvSpPr>
          <p:nvPr/>
        </p:nvSpPr>
        <p:spPr bwMode="auto">
          <a:xfrm>
            <a:off x="3790122" y="2932044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charset="0"/>
              </a:rPr>
              <a:t>?</a:t>
            </a:r>
          </a:p>
        </p:txBody>
      </p:sp>
      <p:sp>
        <p:nvSpPr>
          <p:cNvPr id="34829" name="TextBox 16"/>
          <p:cNvSpPr txBox="1">
            <a:spLocks noChangeArrowheads="1"/>
          </p:cNvSpPr>
          <p:nvPr/>
        </p:nvSpPr>
        <p:spPr bwMode="auto">
          <a:xfrm>
            <a:off x="3048000" y="32766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graphicFrame>
        <p:nvGraphicFramePr>
          <p:cNvPr id="18" name="Group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769752"/>
              </p:ext>
            </p:extLst>
          </p:nvPr>
        </p:nvGraphicFramePr>
        <p:xfrm>
          <a:off x="4890053" y="4038600"/>
          <a:ext cx="4253948" cy="2292432"/>
        </p:xfrm>
        <a:graphic>
          <a:graphicData uri="http://schemas.openxmlformats.org/drawingml/2006/table">
            <a:tbl>
              <a:tblPr/>
              <a:tblGrid>
                <a:gridCol w="267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18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Destination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Next Hop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164"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20.2.1.0/28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10.4.2.0/24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10.1.2.0/24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10.2.1.0/24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10.3.1.0/24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20.1.0.0/16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1778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5661025" algn="l"/>
                        </a:tabLs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eth0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ser0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R4(10.4.2.2)</a:t>
                      </a:r>
                    </a:p>
                    <a:p>
                      <a:pPr marL="1778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661025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eth1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eth2 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R4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T="45663" marB="4566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41" name="TextBox 18"/>
          <p:cNvSpPr txBox="1">
            <a:spLocks noChangeArrowheads="1"/>
          </p:cNvSpPr>
          <p:nvPr/>
        </p:nvSpPr>
        <p:spPr bwMode="auto">
          <a:xfrm>
            <a:off x="1371600" y="1981200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charset="0"/>
              </a:rPr>
              <a:t>IP </a:t>
            </a:r>
            <a:r>
              <a:rPr lang="en-US" altLang="en-US" sz="1400" dirty="0" err="1">
                <a:latin typeface="Times New Roman" charset="0"/>
              </a:rPr>
              <a:t>Dest</a:t>
            </a:r>
            <a:r>
              <a:rPr lang="en-US" altLang="en-US" sz="1400" dirty="0">
                <a:latin typeface="Times New Roman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C00000"/>
                </a:solidFill>
                <a:latin typeface="Times New Roman" charset="0"/>
              </a:rPr>
              <a:t>10.1.2.65</a:t>
            </a:r>
          </a:p>
        </p:txBody>
      </p:sp>
      <p:cxnSp>
        <p:nvCxnSpPr>
          <p:cNvPr id="34842" name="Straight Arrow Connector 19"/>
          <p:cNvCxnSpPr>
            <a:cxnSpLocks noChangeShapeType="1"/>
          </p:cNvCxnSpPr>
          <p:nvPr/>
        </p:nvCxnSpPr>
        <p:spPr bwMode="auto">
          <a:xfrm flipV="1">
            <a:off x="3276600" y="2133600"/>
            <a:ext cx="10668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43" name="TextBox 20"/>
          <p:cNvSpPr txBox="1">
            <a:spLocks noChangeArrowheads="1"/>
          </p:cNvSpPr>
          <p:nvPr/>
        </p:nvSpPr>
        <p:spPr bwMode="auto">
          <a:xfrm>
            <a:off x="3810000" y="19812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charset="0"/>
              </a:rPr>
              <a:t>?</a:t>
            </a:r>
          </a:p>
        </p:txBody>
      </p:sp>
      <p:sp>
        <p:nvSpPr>
          <p:cNvPr id="22" name="Cloud 21"/>
          <p:cNvSpPr/>
          <p:nvPr/>
        </p:nvSpPr>
        <p:spPr bwMode="auto">
          <a:xfrm>
            <a:off x="2438400" y="1447800"/>
            <a:ext cx="1550504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20.2.1.0</a:t>
            </a:r>
          </a:p>
        </p:txBody>
      </p:sp>
      <p:sp>
        <p:nvSpPr>
          <p:cNvPr id="23" name="Cloud 22"/>
          <p:cNvSpPr/>
          <p:nvPr/>
        </p:nvSpPr>
        <p:spPr bwMode="auto">
          <a:xfrm>
            <a:off x="4191000" y="2743200"/>
            <a:ext cx="1454426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10.3.1.0</a:t>
            </a:r>
          </a:p>
        </p:txBody>
      </p:sp>
      <p:sp>
        <p:nvSpPr>
          <p:cNvPr id="24" name="Cloud 23"/>
          <p:cNvSpPr/>
          <p:nvPr/>
        </p:nvSpPr>
        <p:spPr bwMode="auto">
          <a:xfrm>
            <a:off x="2209800" y="3810000"/>
            <a:ext cx="14478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10.2.1.0</a:t>
            </a:r>
          </a:p>
        </p:txBody>
      </p:sp>
      <p:sp>
        <p:nvSpPr>
          <p:cNvPr id="25" name="Cloud 24"/>
          <p:cNvSpPr/>
          <p:nvPr/>
        </p:nvSpPr>
        <p:spPr bwMode="auto">
          <a:xfrm>
            <a:off x="4343400" y="1905000"/>
            <a:ext cx="1434548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10.4.2.0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4337" y="4371975"/>
            <a:ext cx="3303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10.1.2.65</a:t>
            </a:r>
            <a:r>
              <a:rPr lang="en-US" altLang="en-US" sz="1600" dirty="0">
                <a:latin typeface="Times New Roman" charset="0"/>
              </a:rPr>
              <a:t>/28 = 10.1.2.64 = 20.2.1.0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10.1.2.65</a:t>
            </a:r>
            <a:r>
              <a:rPr lang="en-US" altLang="en-US" sz="1600" dirty="0">
                <a:latin typeface="Times New Roman" charset="0"/>
              </a:rPr>
              <a:t>/24 = 10.1.2.0 = 10.4.2.0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charset="0"/>
              </a:rPr>
              <a:t>10.1.2.65</a:t>
            </a:r>
            <a:r>
              <a:rPr lang="en-US" altLang="en-US" sz="1600" dirty="0">
                <a:latin typeface="Times New Roman" charset="0"/>
              </a:rPr>
              <a:t>/24 = 10.1.2.0 = 10.1.2.0</a:t>
            </a:r>
          </a:p>
        </p:txBody>
      </p: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>
            <a:off x="3371850" y="5014913"/>
            <a:ext cx="1769993" cy="312461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27"/>
          <p:cNvCxnSpPr>
            <a:cxnSpLocks noChangeShapeType="1"/>
            <a:endCxn id="34859" idx="2"/>
          </p:cNvCxnSpPr>
          <p:nvPr/>
        </p:nvCxnSpPr>
        <p:spPr bwMode="auto">
          <a:xfrm flipH="1" flipV="1">
            <a:off x="6403975" y="2365375"/>
            <a:ext cx="1375051" cy="2895738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flipH="1">
            <a:off x="2571749" y="4448175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</p:cNvCxnSpPr>
          <p:nvPr/>
        </p:nvCxnSpPr>
        <p:spPr bwMode="auto">
          <a:xfrm flipH="1">
            <a:off x="2471738" y="4638675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853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8207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854" name="Straight Arrow Connector 32"/>
          <p:cNvCxnSpPr>
            <a:cxnSpLocks noChangeShapeType="1"/>
            <a:stCxn id="34859" idx="0"/>
          </p:cNvCxnSpPr>
          <p:nvPr/>
        </p:nvCxnSpPr>
        <p:spPr bwMode="auto">
          <a:xfrm flipV="1">
            <a:off x="6962775" y="1524000"/>
            <a:ext cx="428625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5" name="Straight Arrow Connector 33"/>
          <p:cNvCxnSpPr>
            <a:cxnSpLocks noChangeShapeType="1"/>
          </p:cNvCxnSpPr>
          <p:nvPr/>
        </p:nvCxnSpPr>
        <p:spPr bwMode="auto">
          <a:xfrm>
            <a:off x="7239000" y="1981200"/>
            <a:ext cx="855663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6" name="Straight Arrow Connector 34"/>
          <p:cNvCxnSpPr>
            <a:cxnSpLocks noChangeShapeType="1"/>
          </p:cNvCxnSpPr>
          <p:nvPr/>
        </p:nvCxnSpPr>
        <p:spPr bwMode="auto">
          <a:xfrm flipH="1">
            <a:off x="6629400" y="2133600"/>
            <a:ext cx="381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7" name="TextBox 35"/>
          <p:cNvSpPr txBox="1">
            <a:spLocks noChangeArrowheads="1"/>
          </p:cNvSpPr>
          <p:nvPr/>
        </p:nvSpPr>
        <p:spPr bwMode="auto">
          <a:xfrm>
            <a:off x="7262191" y="1792357"/>
            <a:ext cx="85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charset="0"/>
              </a:rPr>
              <a:t>128.5.2.1</a:t>
            </a:r>
          </a:p>
        </p:txBody>
      </p:sp>
      <p:cxnSp>
        <p:nvCxnSpPr>
          <p:cNvPr id="34858" name="Straight Arrow Connector 36"/>
          <p:cNvCxnSpPr>
            <a:cxnSpLocks noChangeShapeType="1"/>
            <a:stCxn id="25" idx="0"/>
          </p:cNvCxnSpPr>
          <p:nvPr/>
        </p:nvCxnSpPr>
        <p:spPr bwMode="auto">
          <a:xfrm flipV="1">
            <a:off x="5776753" y="2017644"/>
            <a:ext cx="849334" cy="778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9" name="TextBox 37"/>
          <p:cNvSpPr txBox="1">
            <a:spLocks noChangeArrowheads="1"/>
          </p:cNvSpPr>
          <p:nvPr/>
        </p:nvSpPr>
        <p:spPr bwMode="auto">
          <a:xfrm>
            <a:off x="6019800" y="2057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10.4.2.2</a:t>
            </a:r>
          </a:p>
        </p:txBody>
      </p:sp>
      <p:sp>
        <p:nvSpPr>
          <p:cNvPr id="34860" name="TextBox 38"/>
          <p:cNvSpPr txBox="1">
            <a:spLocks noChangeArrowheads="1"/>
          </p:cNvSpPr>
          <p:nvPr/>
        </p:nvSpPr>
        <p:spPr bwMode="auto">
          <a:xfrm>
            <a:off x="6804991" y="2236304"/>
            <a:ext cx="947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charset="0"/>
              </a:rPr>
              <a:t>136.4.33.2</a:t>
            </a:r>
          </a:p>
        </p:txBody>
      </p:sp>
      <p:sp>
        <p:nvSpPr>
          <p:cNvPr id="34861" name="TextBox 39"/>
          <p:cNvSpPr txBox="1">
            <a:spLocks noChangeArrowheads="1"/>
          </p:cNvSpPr>
          <p:nvPr/>
        </p:nvSpPr>
        <p:spPr bwMode="auto">
          <a:xfrm>
            <a:off x="6172200" y="17526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charset="0"/>
              </a:rPr>
              <a:t>R4</a:t>
            </a:r>
          </a:p>
        </p:txBody>
      </p:sp>
      <p:sp>
        <p:nvSpPr>
          <p:cNvPr id="41" name="Cloud 40"/>
          <p:cNvSpPr/>
          <p:nvPr/>
        </p:nvSpPr>
        <p:spPr bwMode="auto">
          <a:xfrm>
            <a:off x="8077200" y="20574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2" name="Cloud 41"/>
          <p:cNvSpPr/>
          <p:nvPr/>
        </p:nvSpPr>
        <p:spPr bwMode="auto">
          <a:xfrm>
            <a:off x="7315199" y="1219200"/>
            <a:ext cx="1616765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charset="0"/>
              </a:rPr>
              <a:t>10.1.2.0</a:t>
            </a:r>
          </a:p>
        </p:txBody>
      </p:sp>
      <p:sp>
        <p:nvSpPr>
          <p:cNvPr id="44" name="Cloud 43"/>
          <p:cNvSpPr/>
          <p:nvPr/>
        </p:nvSpPr>
        <p:spPr bwMode="auto">
          <a:xfrm>
            <a:off x="152400" y="2819400"/>
            <a:ext cx="762000" cy="3810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442252" y="2567608"/>
            <a:ext cx="545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</a:rPr>
              <a:t>ser0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38200" y="6019800"/>
            <a:ext cx="2451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Times New Roman" charset="0"/>
              </a:rPr>
              <a:t>10.4.2.2</a:t>
            </a:r>
            <a:r>
              <a:rPr lang="en-US" altLang="en-US" sz="2000" dirty="0">
                <a:latin typeface="Times New Roman" charset="0"/>
              </a:rPr>
              <a:t>/28 = 20.2.1.0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Times New Roman" charset="0"/>
              </a:rPr>
              <a:t>10.4.2.2</a:t>
            </a:r>
            <a:r>
              <a:rPr lang="en-US" altLang="en-US" sz="2000" dirty="0">
                <a:latin typeface="Times New Roman" charset="0"/>
              </a:rPr>
              <a:t>/24 = 10.4.2.0</a:t>
            </a:r>
          </a:p>
        </p:txBody>
      </p:sp>
      <p:cxnSp>
        <p:nvCxnSpPr>
          <p:cNvPr id="49" name="Straight Connector 48"/>
          <p:cNvCxnSpPr>
            <a:cxnSpLocks noChangeShapeType="1"/>
          </p:cNvCxnSpPr>
          <p:nvPr/>
        </p:nvCxnSpPr>
        <p:spPr bwMode="auto">
          <a:xfrm flipH="1">
            <a:off x="2133600" y="60960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85800" y="5410200"/>
            <a:ext cx="3627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Times New Roman" charset="0"/>
              </a:rPr>
              <a:t>Route to R4 – IP address 10.4.2.2</a:t>
            </a:r>
          </a:p>
        </p:txBody>
      </p:sp>
      <p:cxnSp>
        <p:nvCxnSpPr>
          <p:cNvPr id="25654" name="Straight Arrow Connector 53"/>
          <p:cNvCxnSpPr>
            <a:cxnSpLocks noChangeShapeType="1"/>
          </p:cNvCxnSpPr>
          <p:nvPr/>
        </p:nvCxnSpPr>
        <p:spPr bwMode="auto">
          <a:xfrm flipV="1">
            <a:off x="3246783" y="5082209"/>
            <a:ext cx="1898373" cy="145111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Arrow Connector 55"/>
          <p:cNvCxnSpPr>
            <a:cxnSpLocks noChangeShapeType="1"/>
          </p:cNvCxnSpPr>
          <p:nvPr/>
        </p:nvCxnSpPr>
        <p:spPr bwMode="auto">
          <a:xfrm flipH="1" flipV="1">
            <a:off x="3776870" y="2922104"/>
            <a:ext cx="4075043" cy="2100472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872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873" name="Straight Arrow Connector 58"/>
          <p:cNvCxnSpPr>
            <a:cxnSpLocks noChangeShapeType="1"/>
            <a:stCxn id="34872" idx="2"/>
          </p:cNvCxnSpPr>
          <p:nvPr/>
        </p:nvCxnSpPr>
        <p:spPr bwMode="auto">
          <a:xfrm flipH="1">
            <a:off x="609600" y="2590800"/>
            <a:ext cx="228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74" name="TextBox 59"/>
          <p:cNvSpPr txBox="1">
            <a:spLocks noChangeArrowheads="1"/>
          </p:cNvSpPr>
          <p:nvPr/>
        </p:nvSpPr>
        <p:spPr bwMode="auto">
          <a:xfrm>
            <a:off x="7106478" y="156707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charset="0"/>
              </a:rPr>
              <a:t>10.1.2.1</a:t>
            </a:r>
            <a:endParaRPr lang="en-US" altLang="en-US" dirty="0">
              <a:latin typeface="Times New Roman" charset="0"/>
            </a:endParaRPr>
          </a:p>
        </p:txBody>
      </p: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>
            <a:off x="3352800" y="4545496"/>
            <a:ext cx="1749287" cy="2120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3343275" y="4772025"/>
            <a:ext cx="2060575" cy="29900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3279913" y="4843670"/>
            <a:ext cx="1895061" cy="1364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3" name="Picture 95" descr="underline_base">
            <a:extLst>
              <a:ext uri="{FF2B5EF4-FFF2-40B4-BE49-F238E27FC236}">
                <a16:creationId xmlns:a16="http://schemas.microsoft.com/office/drawing/2014/main" id="{69910578-69A9-3748-AB85-2C92C53CC33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8" y="861392"/>
            <a:ext cx="8295860" cy="19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010E8F-49D5-5D46-97CF-955B74469DC5}"/>
              </a:ext>
            </a:extLst>
          </p:cNvPr>
          <p:cNvCxnSpPr>
            <a:cxnSpLocks/>
          </p:cNvCxnSpPr>
          <p:nvPr/>
        </p:nvCxnSpPr>
        <p:spPr bwMode="auto">
          <a:xfrm>
            <a:off x="6241774" y="5049077"/>
            <a:ext cx="15372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D50A67B-EEFC-D041-8ED1-52BEFA39E993}"/>
              </a:ext>
            </a:extLst>
          </p:cNvPr>
          <p:cNvSpPr txBox="1"/>
          <p:nvPr/>
        </p:nvSpPr>
        <p:spPr>
          <a:xfrm>
            <a:off x="2491408" y="238539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eth0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01F4AE-4D0F-D442-960E-4CECDF4E7A58}"/>
              </a:ext>
            </a:extLst>
          </p:cNvPr>
          <p:cNvSpPr txBox="1"/>
          <p:nvPr/>
        </p:nvSpPr>
        <p:spPr>
          <a:xfrm>
            <a:off x="3213652" y="300161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eth2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2EE974-5B97-5B4D-9250-F614DC6E4665}"/>
              </a:ext>
            </a:extLst>
          </p:cNvPr>
          <p:cNvSpPr txBox="1"/>
          <p:nvPr/>
        </p:nvSpPr>
        <p:spPr>
          <a:xfrm>
            <a:off x="2445025" y="314739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eth1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C0594B-62B3-4844-9043-EAADF3FCBFA3}"/>
              </a:ext>
            </a:extLst>
          </p:cNvPr>
          <p:cNvCxnSpPr/>
          <p:nvPr/>
        </p:nvCxnSpPr>
        <p:spPr bwMode="auto">
          <a:xfrm>
            <a:off x="6268278" y="5300870"/>
            <a:ext cx="14312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71600" y="2514600"/>
            <a:ext cx="990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Datagram</a:t>
            </a:r>
          </a:p>
        </p:txBody>
      </p:sp>
    </p:spTree>
    <p:extLst>
      <p:ext uri="{BB962C8B-B14F-4D97-AF65-F5344CB8AC3E}">
        <p14:creationId xmlns:p14="http://schemas.microsoft.com/office/powerpoint/2010/main" val="5669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25781 1.11111E-6 C 0.37361 1.11111E-6 0.51614 -0.04954 0.51614 -0.08912 L 0.51614 -0.17824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9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9460" cy="496958"/>
          </a:xfrm>
        </p:spPr>
        <p:txBody>
          <a:bodyPr/>
          <a:lstStyle/>
          <a:p>
            <a:r>
              <a:rPr lang="en-US" altLang="en-US" sz="2400" dirty="0"/>
              <a:t>Constructing a Network Topology from a Host’s Forwarding Table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152400" y="1295400"/>
          <a:ext cx="2971800" cy="30305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043">
                <a:tc>
                  <a:txBody>
                    <a:bodyPr/>
                    <a:lstStyle/>
                    <a:p>
                      <a:r>
                        <a:rPr lang="en-US" sz="1400" dirty="0"/>
                        <a:t>Destination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Router/</a:t>
                      </a:r>
                    </a:p>
                    <a:p>
                      <a:r>
                        <a:rPr lang="en-US" sz="1400" dirty="0"/>
                        <a:t>Interface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10.0.96.100/32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10.0.160.1 (R1)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10.0.32.0/19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10.0.192.2 (R2)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10.0.96.0/19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10.0.160.1 (R1)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10.0.64.0/19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10.0.192.1 (R3)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r>
                        <a:rPr lang="en-US" sz="1400" dirty="0"/>
                        <a:t>10.0.160.0/19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eth0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10.0.192.0/19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eth1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127.0.0.0/8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13">
                <a:tc>
                  <a:txBody>
                    <a:bodyPr/>
                    <a:lstStyle/>
                    <a:p>
                      <a:r>
                        <a:rPr lang="en-US" sz="1400" dirty="0"/>
                        <a:t>0.0.0.0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10.0.160.2 (R4)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87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81650"/>
            <a:ext cx="879475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loud 13"/>
          <p:cNvSpPr/>
          <p:nvPr/>
        </p:nvSpPr>
        <p:spPr bwMode="auto">
          <a:xfrm>
            <a:off x="1482725" y="5805488"/>
            <a:ext cx="2227884" cy="59848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10.0.160.0/19</a:t>
            </a:r>
          </a:p>
        </p:txBody>
      </p:sp>
      <p:sp>
        <p:nvSpPr>
          <p:cNvPr id="15" name="Cloud 14"/>
          <p:cNvSpPr/>
          <p:nvPr/>
        </p:nvSpPr>
        <p:spPr bwMode="auto">
          <a:xfrm>
            <a:off x="5105400" y="6169025"/>
            <a:ext cx="2090530" cy="598488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10.0.96.0/24</a:t>
            </a:r>
          </a:p>
        </p:txBody>
      </p:sp>
      <p:sp>
        <p:nvSpPr>
          <p:cNvPr id="16" name="Cloud 15"/>
          <p:cNvSpPr/>
          <p:nvPr/>
        </p:nvSpPr>
        <p:spPr bwMode="auto">
          <a:xfrm>
            <a:off x="2508249" y="4759325"/>
            <a:ext cx="2275786" cy="598488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>
                <a:ea typeface="ＭＳ Ｐゴシック" charset="0"/>
              </a:rPr>
              <a:t>10.0.192.0/19</a:t>
            </a:r>
            <a:endParaRPr lang="en-US" dirty="0">
              <a:ea typeface="ＭＳ Ｐゴシック" charset="0"/>
            </a:endParaRPr>
          </a:p>
        </p:txBody>
      </p:sp>
      <p:sp>
        <p:nvSpPr>
          <p:cNvPr id="17" name="Cloud 16"/>
          <p:cNvSpPr/>
          <p:nvPr/>
        </p:nvSpPr>
        <p:spPr bwMode="auto">
          <a:xfrm>
            <a:off x="3852103" y="3280603"/>
            <a:ext cx="2098123" cy="598488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>
                <a:ea typeface="ＭＳ Ｐゴシック" charset="0"/>
              </a:rPr>
              <a:t>10.32.0.0/19</a:t>
            </a:r>
            <a:endParaRPr lang="en-US" sz="1600" dirty="0">
              <a:ea typeface="ＭＳ Ｐゴシック" charset="0"/>
            </a:endParaRPr>
          </a:p>
        </p:txBody>
      </p:sp>
      <p:sp>
        <p:nvSpPr>
          <p:cNvPr id="18" name="Cloud 17"/>
          <p:cNvSpPr/>
          <p:nvPr/>
        </p:nvSpPr>
        <p:spPr bwMode="auto">
          <a:xfrm>
            <a:off x="6286500" y="3916363"/>
            <a:ext cx="2022475" cy="59848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r>
              <a:rPr lang="en-US" sz="1600" dirty="0">
                <a:ea typeface="ＭＳ Ｐゴシック" charset="0"/>
              </a:rPr>
              <a:t>10.0.64.0/24</a:t>
            </a:r>
          </a:p>
        </p:txBody>
      </p:sp>
      <p:sp>
        <p:nvSpPr>
          <p:cNvPr id="19" name="Cloud 18"/>
          <p:cNvSpPr/>
          <p:nvPr/>
        </p:nvSpPr>
        <p:spPr bwMode="auto">
          <a:xfrm>
            <a:off x="6818313" y="4948238"/>
            <a:ext cx="2081212" cy="85725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algn="ctr">
              <a:defRPr/>
            </a:pPr>
            <a:r>
              <a:rPr lang="en-US" sz="1600" dirty="0">
                <a:ea typeface="ＭＳ Ｐゴシック" charset="0"/>
              </a:rPr>
              <a:t>All other destinations</a:t>
            </a:r>
          </a:p>
        </p:txBody>
      </p:sp>
      <p:pic>
        <p:nvPicPr>
          <p:cNvPr id="3588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214813"/>
            <a:ext cx="7889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82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1625"/>
            <a:ext cx="7889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83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7889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84" name="Straight Arrow Connector 28"/>
          <p:cNvCxnSpPr>
            <a:cxnSpLocks noChangeShapeType="1"/>
          </p:cNvCxnSpPr>
          <p:nvPr/>
        </p:nvCxnSpPr>
        <p:spPr bwMode="auto">
          <a:xfrm flipH="1" flipV="1">
            <a:off x="2765425" y="6372225"/>
            <a:ext cx="1001713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5" name="Straight Arrow Connector 29"/>
          <p:cNvCxnSpPr>
            <a:cxnSpLocks noChangeShapeType="1"/>
            <a:stCxn id="15" idx="2"/>
          </p:cNvCxnSpPr>
          <p:nvPr/>
        </p:nvCxnSpPr>
        <p:spPr bwMode="auto">
          <a:xfrm flipH="1">
            <a:off x="4419601" y="6468269"/>
            <a:ext cx="692284" cy="13414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6" name="Straight Arrow Connector 31"/>
          <p:cNvCxnSpPr>
            <a:cxnSpLocks noChangeShapeType="1"/>
          </p:cNvCxnSpPr>
          <p:nvPr/>
        </p:nvCxnSpPr>
        <p:spPr bwMode="auto">
          <a:xfrm flipV="1">
            <a:off x="5689600" y="4324350"/>
            <a:ext cx="569913" cy="1333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7" name="Straight Arrow Connector 38"/>
          <p:cNvCxnSpPr>
            <a:cxnSpLocks noChangeShapeType="1"/>
          </p:cNvCxnSpPr>
          <p:nvPr/>
        </p:nvCxnSpPr>
        <p:spPr bwMode="auto">
          <a:xfrm flipH="1">
            <a:off x="3276600" y="4492625"/>
            <a:ext cx="304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8" name="Straight Arrow Connector 43"/>
          <p:cNvCxnSpPr>
            <a:cxnSpLocks noChangeShapeType="1"/>
          </p:cNvCxnSpPr>
          <p:nvPr/>
        </p:nvCxnSpPr>
        <p:spPr bwMode="auto">
          <a:xfrm>
            <a:off x="5562600" y="5343525"/>
            <a:ext cx="1185863" cy="49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9" name="Straight Arrow Connector 46"/>
          <p:cNvCxnSpPr>
            <a:cxnSpLocks noChangeShapeType="1"/>
            <a:endCxn id="17" idx="1"/>
          </p:cNvCxnSpPr>
          <p:nvPr/>
        </p:nvCxnSpPr>
        <p:spPr bwMode="auto">
          <a:xfrm flipV="1">
            <a:off x="3975652" y="3878454"/>
            <a:ext cx="925513" cy="20321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0" name="Straight Arrow Connector 56"/>
          <p:cNvCxnSpPr>
            <a:cxnSpLocks noChangeShapeType="1"/>
            <a:endCxn id="14" idx="2"/>
          </p:cNvCxnSpPr>
          <p:nvPr/>
        </p:nvCxnSpPr>
        <p:spPr bwMode="auto">
          <a:xfrm flipV="1">
            <a:off x="1189038" y="6104732"/>
            <a:ext cx="300598" cy="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1" name="Straight Arrow Connector 60"/>
          <p:cNvCxnSpPr>
            <a:cxnSpLocks noChangeShapeType="1"/>
            <a:endCxn id="35881" idx="1"/>
          </p:cNvCxnSpPr>
          <p:nvPr/>
        </p:nvCxnSpPr>
        <p:spPr bwMode="auto">
          <a:xfrm flipV="1">
            <a:off x="4264025" y="4483100"/>
            <a:ext cx="736600" cy="33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92" name="TextBox 77"/>
          <p:cNvSpPr txBox="1">
            <a:spLocks noChangeArrowheads="1"/>
          </p:cNvSpPr>
          <p:nvPr/>
        </p:nvSpPr>
        <p:spPr bwMode="auto">
          <a:xfrm>
            <a:off x="3505200" y="6178550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R1</a:t>
            </a:r>
          </a:p>
        </p:txBody>
      </p:sp>
      <p:sp>
        <p:nvSpPr>
          <p:cNvPr id="35893" name="TextBox 78"/>
          <p:cNvSpPr txBox="1">
            <a:spLocks noChangeArrowheads="1"/>
          </p:cNvSpPr>
          <p:nvPr/>
        </p:nvSpPr>
        <p:spPr bwMode="auto">
          <a:xfrm>
            <a:off x="4114800" y="4044950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R2</a:t>
            </a:r>
          </a:p>
        </p:txBody>
      </p:sp>
      <p:sp>
        <p:nvSpPr>
          <p:cNvPr id="35894" name="TextBox 79"/>
          <p:cNvSpPr txBox="1">
            <a:spLocks noChangeArrowheads="1"/>
          </p:cNvSpPr>
          <p:nvPr/>
        </p:nvSpPr>
        <p:spPr bwMode="auto">
          <a:xfrm>
            <a:off x="5370513" y="3927475"/>
            <a:ext cx="541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R3</a:t>
            </a:r>
          </a:p>
        </p:txBody>
      </p:sp>
      <p:cxnSp>
        <p:nvCxnSpPr>
          <p:cNvPr id="35895" name="Straight Arrow Connector 82"/>
          <p:cNvCxnSpPr>
            <a:cxnSpLocks noChangeShapeType="1"/>
            <a:endCxn id="16" idx="2"/>
          </p:cNvCxnSpPr>
          <p:nvPr/>
        </p:nvCxnSpPr>
        <p:spPr bwMode="auto">
          <a:xfrm flipV="1">
            <a:off x="1182688" y="5058569"/>
            <a:ext cx="1332620" cy="6532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96" name="TextBox 100"/>
          <p:cNvSpPr txBox="1">
            <a:spLocks noChangeArrowheads="1"/>
          </p:cNvSpPr>
          <p:nvPr/>
        </p:nvSpPr>
        <p:spPr bwMode="auto">
          <a:xfrm>
            <a:off x="685800" y="5407025"/>
            <a:ext cx="5381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charset="0"/>
              </a:rPr>
              <a:t>eth1</a:t>
            </a:r>
          </a:p>
        </p:txBody>
      </p:sp>
      <p:sp>
        <p:nvSpPr>
          <p:cNvPr id="35897" name="TextBox 101"/>
          <p:cNvSpPr txBox="1">
            <a:spLocks noChangeArrowheads="1"/>
          </p:cNvSpPr>
          <p:nvPr/>
        </p:nvSpPr>
        <p:spPr bwMode="auto">
          <a:xfrm>
            <a:off x="1066800" y="5788025"/>
            <a:ext cx="5381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eth0</a:t>
            </a:r>
          </a:p>
        </p:txBody>
      </p:sp>
      <p:pic>
        <p:nvPicPr>
          <p:cNvPr id="35898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5222875"/>
            <a:ext cx="788987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99" name="Straight Arrow Connector 7"/>
          <p:cNvCxnSpPr>
            <a:cxnSpLocks noChangeShapeType="1"/>
            <a:endCxn id="35898" idx="1"/>
          </p:cNvCxnSpPr>
          <p:nvPr/>
        </p:nvCxnSpPr>
        <p:spPr bwMode="auto">
          <a:xfrm flipV="1">
            <a:off x="3619500" y="5491163"/>
            <a:ext cx="1192213" cy="433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00" name="TextBox 22"/>
          <p:cNvSpPr txBox="1">
            <a:spLocks noChangeArrowheads="1"/>
          </p:cNvSpPr>
          <p:nvPr/>
        </p:nvSpPr>
        <p:spPr bwMode="auto">
          <a:xfrm>
            <a:off x="5397500" y="5557838"/>
            <a:ext cx="519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charset="0"/>
              </a:rPr>
              <a:t>R4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>
            <a:off x="2922588" y="2087563"/>
            <a:ext cx="1092821" cy="42072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1364974" y="2120348"/>
            <a:ext cx="6029739" cy="406841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2835965" y="2372139"/>
            <a:ext cx="768626" cy="17625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>
            <a:off x="954088" y="2397125"/>
            <a:ext cx="2813050" cy="1171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/>
          <p:cNvCxnSpPr>
            <a:cxnSpLocks noChangeShapeType="1"/>
            <a:endCxn id="35897" idx="0"/>
          </p:cNvCxnSpPr>
          <p:nvPr/>
        </p:nvCxnSpPr>
        <p:spPr bwMode="auto">
          <a:xfrm flipH="1">
            <a:off x="1335882" y="3392557"/>
            <a:ext cx="479666" cy="239546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1157535" y="3295807"/>
            <a:ext cx="658386" cy="24996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" name="Picture 95" descr="underline_base">
            <a:extLst>
              <a:ext uri="{FF2B5EF4-FFF2-40B4-BE49-F238E27FC236}">
                <a16:creationId xmlns:a16="http://schemas.microsoft.com/office/drawing/2014/main" id="{7954AE3B-162A-8D4C-8D2D-C0B86BE5E6B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689115"/>
            <a:ext cx="8375374" cy="1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Group 186">
            <a:extLst>
              <a:ext uri="{FF2B5EF4-FFF2-40B4-BE49-F238E27FC236}">
                <a16:creationId xmlns:a16="http://schemas.microsoft.com/office/drawing/2014/main" id="{422B833F-7447-584D-9EF7-0A0CB4F25330}"/>
              </a:ext>
            </a:extLst>
          </p:cNvPr>
          <p:cNvGrpSpPr>
            <a:grpSpLocks/>
          </p:cNvGrpSpPr>
          <p:nvPr/>
        </p:nvGrpSpPr>
        <p:grpSpPr bwMode="auto">
          <a:xfrm>
            <a:off x="7437714" y="6073774"/>
            <a:ext cx="423862" cy="647700"/>
            <a:chOff x="4140" y="429"/>
            <a:chExt cx="1425" cy="2396"/>
          </a:xfrm>
        </p:grpSpPr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934A0E95-9060-0248-8E76-575388032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188">
              <a:extLst>
                <a:ext uri="{FF2B5EF4-FFF2-40B4-BE49-F238E27FC236}">
                  <a16:creationId xmlns:a16="http://schemas.microsoft.com/office/drawing/2014/main" id="{C0D29BA3-10EB-7647-8ABA-434C99BD3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8" name="Freeform 189">
              <a:extLst>
                <a:ext uri="{FF2B5EF4-FFF2-40B4-BE49-F238E27FC236}">
                  <a16:creationId xmlns:a16="http://schemas.microsoft.com/office/drawing/2014/main" id="{D78990B8-8917-4447-A382-48B547AC3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90">
              <a:extLst>
                <a:ext uri="{FF2B5EF4-FFF2-40B4-BE49-F238E27FC236}">
                  <a16:creationId xmlns:a16="http://schemas.microsoft.com/office/drawing/2014/main" id="{D425741C-03F3-804C-A3C8-67633BCAA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191">
              <a:extLst>
                <a:ext uri="{FF2B5EF4-FFF2-40B4-BE49-F238E27FC236}">
                  <a16:creationId xmlns:a16="http://schemas.microsoft.com/office/drawing/2014/main" id="{44E985C9-0E81-384D-A127-48D5DDDF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51" name="Group 192">
              <a:extLst>
                <a:ext uri="{FF2B5EF4-FFF2-40B4-BE49-F238E27FC236}">
                  <a16:creationId xmlns:a16="http://schemas.microsoft.com/office/drawing/2014/main" id="{2312E283-8F71-914F-B6E6-EC1CB66008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7" name="AutoShape 193">
                <a:extLst>
                  <a:ext uri="{FF2B5EF4-FFF2-40B4-BE49-F238E27FC236}">
                    <a16:creationId xmlns:a16="http://schemas.microsoft.com/office/drawing/2014/main" id="{602A0803-3DC7-0A4E-9C68-4092E6FD6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78" name="AutoShape 194">
                <a:extLst>
                  <a:ext uri="{FF2B5EF4-FFF2-40B4-BE49-F238E27FC236}">
                    <a16:creationId xmlns:a16="http://schemas.microsoft.com/office/drawing/2014/main" id="{5E2D1400-53B0-4642-8B44-151C3AE4A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2" name="Rectangle 195">
              <a:extLst>
                <a:ext uri="{FF2B5EF4-FFF2-40B4-BE49-F238E27FC236}">
                  <a16:creationId xmlns:a16="http://schemas.microsoft.com/office/drawing/2014/main" id="{0816BE1F-0036-0044-9AE9-AC0A1766A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53" name="Group 196">
              <a:extLst>
                <a:ext uri="{FF2B5EF4-FFF2-40B4-BE49-F238E27FC236}">
                  <a16:creationId xmlns:a16="http://schemas.microsoft.com/office/drawing/2014/main" id="{42FF3789-507E-884D-BEBD-9A68717FA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4" name="AutoShape 197">
                <a:extLst>
                  <a:ext uri="{FF2B5EF4-FFF2-40B4-BE49-F238E27FC236}">
                    <a16:creationId xmlns:a16="http://schemas.microsoft.com/office/drawing/2014/main" id="{25CC12BA-9642-BA45-950A-5155C57AE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76" name="AutoShape 198">
                <a:extLst>
                  <a:ext uri="{FF2B5EF4-FFF2-40B4-BE49-F238E27FC236}">
                    <a16:creationId xmlns:a16="http://schemas.microsoft.com/office/drawing/2014/main" id="{17FFB615-9D01-6343-BBB3-4FB45224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4" name="Rectangle 199">
              <a:extLst>
                <a:ext uri="{FF2B5EF4-FFF2-40B4-BE49-F238E27FC236}">
                  <a16:creationId xmlns:a16="http://schemas.microsoft.com/office/drawing/2014/main" id="{28D8CC9F-10E3-EF47-B9AB-75C320211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55" name="Rectangle 200">
              <a:extLst>
                <a:ext uri="{FF2B5EF4-FFF2-40B4-BE49-F238E27FC236}">
                  <a16:creationId xmlns:a16="http://schemas.microsoft.com/office/drawing/2014/main" id="{C4632103-08C7-4447-A1F3-A346C12C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56" name="Group 201">
              <a:extLst>
                <a:ext uri="{FF2B5EF4-FFF2-40B4-BE49-F238E27FC236}">
                  <a16:creationId xmlns:a16="http://schemas.microsoft.com/office/drawing/2014/main" id="{0FEE0DC4-CA51-DF4D-BD51-4757507C7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" name="AutoShape 202">
                <a:extLst>
                  <a:ext uri="{FF2B5EF4-FFF2-40B4-BE49-F238E27FC236}">
                    <a16:creationId xmlns:a16="http://schemas.microsoft.com/office/drawing/2014/main" id="{DE428845-DAC2-454E-A55D-1C1F51802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73" name="AutoShape 203">
                <a:extLst>
                  <a:ext uri="{FF2B5EF4-FFF2-40B4-BE49-F238E27FC236}">
                    <a16:creationId xmlns:a16="http://schemas.microsoft.com/office/drawing/2014/main" id="{B4C03E0E-743F-1149-9700-4BA441CA6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7" name="Freeform 204">
              <a:extLst>
                <a:ext uri="{FF2B5EF4-FFF2-40B4-BE49-F238E27FC236}">
                  <a16:creationId xmlns:a16="http://schemas.microsoft.com/office/drawing/2014/main" id="{609E9361-BD43-C843-AC23-591AAB5A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05">
              <a:extLst>
                <a:ext uri="{FF2B5EF4-FFF2-40B4-BE49-F238E27FC236}">
                  <a16:creationId xmlns:a16="http://schemas.microsoft.com/office/drawing/2014/main" id="{81C2A403-A815-0746-BC13-F46148AD0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" name="AutoShape 206">
                <a:extLst>
                  <a:ext uri="{FF2B5EF4-FFF2-40B4-BE49-F238E27FC236}">
                    <a16:creationId xmlns:a16="http://schemas.microsoft.com/office/drawing/2014/main" id="{FE03423D-F9A4-7646-82C1-50AF4B939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71" name="AutoShape 207">
                <a:extLst>
                  <a:ext uri="{FF2B5EF4-FFF2-40B4-BE49-F238E27FC236}">
                    <a16:creationId xmlns:a16="http://schemas.microsoft.com/office/drawing/2014/main" id="{0445DF53-959D-3A4B-9427-03AE96847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59" name="Rectangle 208">
              <a:extLst>
                <a:ext uri="{FF2B5EF4-FFF2-40B4-BE49-F238E27FC236}">
                  <a16:creationId xmlns:a16="http://schemas.microsoft.com/office/drawing/2014/main" id="{83D28875-6864-D04D-A74F-19151ABC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0" name="Freeform 209">
              <a:extLst>
                <a:ext uri="{FF2B5EF4-FFF2-40B4-BE49-F238E27FC236}">
                  <a16:creationId xmlns:a16="http://schemas.microsoft.com/office/drawing/2014/main" id="{5260AA35-FD96-0B43-803D-315A19000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10">
              <a:extLst>
                <a:ext uri="{FF2B5EF4-FFF2-40B4-BE49-F238E27FC236}">
                  <a16:creationId xmlns:a16="http://schemas.microsoft.com/office/drawing/2014/main" id="{5B9CB93B-0426-0F4A-B1F1-B2544118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211">
              <a:extLst>
                <a:ext uri="{FF2B5EF4-FFF2-40B4-BE49-F238E27FC236}">
                  <a16:creationId xmlns:a16="http://schemas.microsoft.com/office/drawing/2014/main" id="{B88EC77D-DEDF-764F-9A91-E56E53762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3" name="Freeform 212">
              <a:extLst>
                <a:ext uri="{FF2B5EF4-FFF2-40B4-BE49-F238E27FC236}">
                  <a16:creationId xmlns:a16="http://schemas.microsoft.com/office/drawing/2014/main" id="{4F2CE3AB-E790-6544-ABC5-ADEEE522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AutoShape 213">
              <a:extLst>
                <a:ext uri="{FF2B5EF4-FFF2-40B4-BE49-F238E27FC236}">
                  <a16:creationId xmlns:a16="http://schemas.microsoft.com/office/drawing/2014/main" id="{7F7466CF-6624-E244-8066-49061127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5" name="AutoShape 214">
              <a:extLst>
                <a:ext uri="{FF2B5EF4-FFF2-40B4-BE49-F238E27FC236}">
                  <a16:creationId xmlns:a16="http://schemas.microsoft.com/office/drawing/2014/main" id="{378E6AF1-3653-C54F-829E-237F1819F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6" name="Oval 215">
              <a:extLst>
                <a:ext uri="{FF2B5EF4-FFF2-40B4-BE49-F238E27FC236}">
                  <a16:creationId xmlns:a16="http://schemas.microsoft.com/office/drawing/2014/main" id="{AAE4C63B-B7D7-744F-A079-E66996D24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7" name="Oval 216">
              <a:extLst>
                <a:ext uri="{FF2B5EF4-FFF2-40B4-BE49-F238E27FC236}">
                  <a16:creationId xmlns:a16="http://schemas.microsoft.com/office/drawing/2014/main" id="{84310FC8-8032-6F47-BE50-F5DCCB3D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8" name="Oval 217">
              <a:extLst>
                <a:ext uri="{FF2B5EF4-FFF2-40B4-BE49-F238E27FC236}">
                  <a16:creationId xmlns:a16="http://schemas.microsoft.com/office/drawing/2014/main" id="{34720F1E-46BB-8D43-9A38-AE1B867AF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69" name="Rectangle 218">
              <a:extLst>
                <a:ext uri="{FF2B5EF4-FFF2-40B4-BE49-F238E27FC236}">
                  <a16:creationId xmlns:a16="http://schemas.microsoft.com/office/drawing/2014/main" id="{F03E2D8E-29B4-E448-81A3-3E0238BD0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AB301-C1C5-6D49-8A41-3ABD6A9C54AA}"/>
              </a:ext>
            </a:extLst>
          </p:cNvPr>
          <p:cNvCxnSpPr>
            <a:stCxn id="15" idx="0"/>
            <a:endCxn id="47" idx="1"/>
          </p:cNvCxnSpPr>
          <p:nvPr/>
        </p:nvCxnSpPr>
        <p:spPr bwMode="auto">
          <a:xfrm flipV="1">
            <a:off x="7194188" y="6382486"/>
            <a:ext cx="262563" cy="857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D0CC8-A5AF-E847-8BB6-FE6965A99CED}"/>
              </a:ext>
            </a:extLst>
          </p:cNvPr>
          <p:cNvSpPr/>
          <p:nvPr/>
        </p:nvSpPr>
        <p:spPr>
          <a:xfrm>
            <a:off x="7846177" y="6053795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</a:rPr>
              <a:t>10.0.96.100/24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C63A51-0113-4B48-95DE-F01AF9A7A481}"/>
              </a:ext>
            </a:extLst>
          </p:cNvPr>
          <p:cNvSpPr txBox="1"/>
          <p:nvPr/>
        </p:nvSpPr>
        <p:spPr>
          <a:xfrm>
            <a:off x="4695197" y="1301953"/>
            <a:ext cx="3312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lo: loopback always 127.0.0.0/8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used for testing, never leaves host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7F15A6-5F5B-114F-9B6A-2E8F5194E4DD}"/>
              </a:ext>
            </a:extLst>
          </p:cNvPr>
          <p:cNvSpPr/>
          <p:nvPr/>
        </p:nvSpPr>
        <p:spPr bwMode="auto">
          <a:xfrm>
            <a:off x="203472" y="3721396"/>
            <a:ext cx="2820864" cy="32355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5A8F7DA-8512-0E45-891C-C007F16ACEBD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5060" y="1730326"/>
            <a:ext cx="1661008" cy="18423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28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72548"/>
          </a:xfrm>
        </p:spPr>
        <p:txBody>
          <a:bodyPr/>
          <a:lstStyle/>
          <a:p>
            <a:r>
              <a:rPr lang="en-US" altLang="en-US" dirty="0"/>
              <a:t>GNS3 Example</a:t>
            </a:r>
          </a:p>
        </p:txBody>
      </p:sp>
      <p:pic>
        <p:nvPicPr>
          <p:cNvPr id="3686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2033588"/>
            <a:ext cx="8915400" cy="3552825"/>
          </a:xfrm>
        </p:spPr>
      </p:pic>
      <p:sp>
        <p:nvSpPr>
          <p:cNvPr id="368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01C70-20C4-AB4C-9412-C3351D9CBEA5}" type="slidenum">
              <a:rPr lang="en-US" altLang="en-US" sz="140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5" name="Picture 95" descr="underline_base">
            <a:extLst>
              <a:ext uri="{FF2B5EF4-FFF2-40B4-BE49-F238E27FC236}">
                <a16:creationId xmlns:a16="http://schemas.microsoft.com/office/drawing/2014/main" id="{8BCE9755-F5B5-7244-B6B7-5BBA6D231F6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3" y="914401"/>
            <a:ext cx="3591338" cy="26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31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032A-828A-A045-AF46-F27731D7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228600"/>
            <a:ext cx="8706678" cy="712304"/>
          </a:xfrm>
        </p:spPr>
        <p:txBody>
          <a:bodyPr/>
          <a:lstStyle/>
          <a:p>
            <a:r>
              <a:rPr lang="en-US" dirty="0"/>
              <a:t>Forwarding Table and Routing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1AF4-DAE5-8D43-A253-A2E1D195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router has a</a:t>
            </a:r>
            <a:r>
              <a:rPr lang="en-US" dirty="0">
                <a:solidFill>
                  <a:srgbClr val="C00000"/>
                </a:solidFill>
              </a:rPr>
              <a:t> routing </a:t>
            </a:r>
            <a:r>
              <a:rPr lang="en-US" dirty="0"/>
              <a:t>table</a:t>
            </a:r>
          </a:p>
          <a:p>
            <a:r>
              <a:rPr lang="en-US" dirty="0"/>
              <a:t>from routing table a </a:t>
            </a:r>
            <a:r>
              <a:rPr lang="en-US" dirty="0">
                <a:solidFill>
                  <a:srgbClr val="C00000"/>
                </a:solidFill>
              </a:rPr>
              <a:t>forwarding</a:t>
            </a:r>
            <a:r>
              <a:rPr lang="en-US" dirty="0"/>
              <a:t> table is created</a:t>
            </a:r>
          </a:p>
          <a:p>
            <a:r>
              <a:rPr lang="en-US" dirty="0"/>
              <a:t>once a destination has been looked up in the forwarding table, it is placed in a </a:t>
            </a:r>
            <a:r>
              <a:rPr lang="en-US" dirty="0">
                <a:solidFill>
                  <a:srgbClr val="C00000"/>
                </a:solidFill>
              </a:rPr>
              <a:t>route cache </a:t>
            </a:r>
            <a:r>
              <a:rPr lang="en-US" dirty="0"/>
              <a:t>to</a:t>
            </a:r>
            <a:r>
              <a:rPr lang="en-US" dirty="0">
                <a:solidFill>
                  <a:srgbClr val="C00000"/>
                </a:solidFill>
              </a:rPr>
              <a:t> speed up future references </a:t>
            </a:r>
            <a:r>
              <a:rPr lang="en-US" dirty="0"/>
              <a:t>for this destination address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43408-F3A5-1A42-B1DA-5CB77CB5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18C29-B4C3-B846-93A7-F4B9F233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9D4F64-E798-BB46-88F4-3B00D3152AC0}" type="slidenum">
              <a:rPr lang="en-US" altLang="en-US" smtClean="0"/>
              <a:pPr/>
              <a:t>95</a:t>
            </a:fld>
            <a:endParaRPr lang="en-US" altLang="en-US"/>
          </a:p>
        </p:txBody>
      </p:sp>
      <p:pic>
        <p:nvPicPr>
          <p:cNvPr id="6" name="Picture 95" descr="underline_base">
            <a:extLst>
              <a:ext uri="{FF2B5EF4-FFF2-40B4-BE49-F238E27FC236}">
                <a16:creationId xmlns:a16="http://schemas.microsoft.com/office/drawing/2014/main" id="{81FAE9D4-29B2-8147-9FC4-CC77DCB64D2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3" y="993914"/>
            <a:ext cx="8481391" cy="25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062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45112" y="160240"/>
            <a:ext cx="8684563" cy="606287"/>
          </a:xfrm>
        </p:spPr>
        <p:txBody>
          <a:bodyPr/>
          <a:lstStyle/>
          <a:p>
            <a:r>
              <a:rPr lang="en-US" altLang="en-US" dirty="0"/>
              <a:t>Forwarding Table &amp; Cache on R1</a:t>
            </a:r>
          </a:p>
        </p:txBody>
      </p:sp>
      <p:pic>
        <p:nvPicPr>
          <p:cNvPr id="3789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887" y="1287117"/>
            <a:ext cx="6486526" cy="2098650"/>
          </a:xfrm>
        </p:spPr>
      </p:pic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C2056D-7BBE-6041-B404-26BE0C800EAE}" type="slidenum">
              <a:rPr lang="en-US" altLang="en-US" sz="1050">
                <a:latin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en-US" sz="1050">
              <a:latin typeface="Times New Roman" charset="0"/>
            </a:endParaRPr>
          </a:p>
        </p:txBody>
      </p:sp>
      <p:pic>
        <p:nvPicPr>
          <p:cNvPr id="378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906130"/>
            <a:ext cx="6835268" cy="190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5" descr="underline_base">
            <a:extLst>
              <a:ext uri="{FF2B5EF4-FFF2-40B4-BE49-F238E27FC236}">
                <a16:creationId xmlns:a16="http://schemas.microsoft.com/office/drawing/2014/main" id="{543F4277-11F4-F743-814D-5C5EAC9F006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163" y="742951"/>
            <a:ext cx="7643812" cy="18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53492C-97A5-6442-9375-B9FC0C45A6BF}"/>
              </a:ext>
            </a:extLst>
          </p:cNvPr>
          <p:cNvSpPr/>
          <p:nvPr/>
        </p:nvSpPr>
        <p:spPr bwMode="auto">
          <a:xfrm>
            <a:off x="1758614" y="2986087"/>
            <a:ext cx="653903" cy="1143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B4E3C-378D-424D-AF62-6897471B3B47}"/>
              </a:ext>
            </a:extLst>
          </p:cNvPr>
          <p:cNvSpPr/>
          <p:nvPr/>
        </p:nvSpPr>
        <p:spPr bwMode="auto">
          <a:xfrm>
            <a:off x="3257348" y="5373850"/>
            <a:ext cx="575274" cy="13041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D8D99-5C47-2940-8D2D-66F3C5551B6F}"/>
              </a:ext>
            </a:extLst>
          </p:cNvPr>
          <p:cNvSpPr/>
          <p:nvPr/>
        </p:nvSpPr>
        <p:spPr bwMode="auto">
          <a:xfrm>
            <a:off x="2546344" y="2855677"/>
            <a:ext cx="968382" cy="13041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2D2EA-8AE1-E744-94C9-741A37F50EE4}"/>
              </a:ext>
            </a:extLst>
          </p:cNvPr>
          <p:cNvSpPr/>
          <p:nvPr/>
        </p:nvSpPr>
        <p:spPr bwMode="auto">
          <a:xfrm>
            <a:off x="2274679" y="5359562"/>
            <a:ext cx="968382" cy="13041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63D96-F8AC-9648-B61F-79236844B657}"/>
              </a:ext>
            </a:extLst>
          </p:cNvPr>
          <p:cNvSpPr txBox="1"/>
          <p:nvPr/>
        </p:nvSpPr>
        <p:spPr>
          <a:xfrm>
            <a:off x="7129463" y="49291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next hop?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9B04B0-EB16-C540-A414-3C92A7A53DCF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6840" y="5213867"/>
            <a:ext cx="3451223" cy="2026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6B8CF-9F86-E54A-BB62-EA7342BC278E}"/>
              </a:ext>
            </a:extLst>
          </p:cNvPr>
          <p:cNvSpPr/>
          <p:nvPr/>
        </p:nvSpPr>
        <p:spPr bwMode="auto">
          <a:xfrm>
            <a:off x="2532056" y="3084278"/>
            <a:ext cx="968382" cy="13041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D3EC9-4A72-7644-9050-C0E16B0D52A2}"/>
              </a:ext>
            </a:extLst>
          </p:cNvPr>
          <p:cNvSpPr txBox="1"/>
          <p:nvPr/>
        </p:nvSpPr>
        <p:spPr>
          <a:xfrm>
            <a:off x="6754813" y="1255712"/>
            <a:ext cx="2313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Remote Network</a:t>
            </a:r>
          </a:p>
          <a:p>
            <a:r>
              <a:rPr lang="en-US" sz="1600" dirty="0"/>
              <a:t>Shows next hop</a:t>
            </a:r>
          </a:p>
          <a:p>
            <a:r>
              <a:rPr lang="en-US" sz="1600" dirty="0"/>
              <a:t>Then it consults table</a:t>
            </a:r>
          </a:p>
          <a:p>
            <a:r>
              <a:rPr lang="en-US" sz="1600" dirty="0"/>
              <a:t>how to forward to next</a:t>
            </a:r>
          </a:p>
          <a:p>
            <a:r>
              <a:rPr lang="en-US" sz="1600" dirty="0"/>
              <a:t>hop 10.0.2.2</a:t>
            </a:r>
          </a:p>
          <a:p>
            <a:r>
              <a:rPr lang="en-US" sz="1600" dirty="0"/>
              <a:t>-&gt; looks for connecting </a:t>
            </a:r>
          </a:p>
          <a:p>
            <a:r>
              <a:rPr lang="en-US" sz="1600" dirty="0"/>
              <a:t>interface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BE4673-8450-804E-93FB-68AAA2E94CE0}"/>
              </a:ext>
            </a:extLst>
          </p:cNvPr>
          <p:cNvCxnSpPr>
            <a:cxnSpLocks/>
            <a:endCxn id="22" idx="3"/>
          </p:cNvCxnSpPr>
          <p:nvPr/>
        </p:nvCxnSpPr>
        <p:spPr bwMode="auto">
          <a:xfrm flipH="1">
            <a:off x="1339366" y="1443038"/>
            <a:ext cx="5447197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697A22-0916-744A-A9F0-E38AD9DE6C6B}"/>
              </a:ext>
            </a:extLst>
          </p:cNvPr>
          <p:cNvCxnSpPr>
            <a:cxnSpLocks/>
          </p:cNvCxnSpPr>
          <p:nvPr/>
        </p:nvCxnSpPr>
        <p:spPr bwMode="auto">
          <a:xfrm flipH="1">
            <a:off x="3629025" y="1943100"/>
            <a:ext cx="3157538" cy="971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FD556-D68A-334C-BDA9-E4D3AEF549E4}"/>
              </a:ext>
            </a:extLst>
          </p:cNvPr>
          <p:cNvSpPr/>
          <p:nvPr/>
        </p:nvSpPr>
        <p:spPr bwMode="auto">
          <a:xfrm>
            <a:off x="685463" y="2986088"/>
            <a:ext cx="653903" cy="1143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DE3400-1C4C-9742-9200-54889C7F159C}"/>
              </a:ext>
            </a:extLst>
          </p:cNvPr>
          <p:cNvSpPr/>
          <p:nvPr/>
        </p:nvSpPr>
        <p:spPr bwMode="auto">
          <a:xfrm>
            <a:off x="306052" y="5381625"/>
            <a:ext cx="735348" cy="1365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70443F-8EDF-0140-8B90-E044ED1AC9EE}"/>
              </a:ext>
            </a:extLst>
          </p:cNvPr>
          <p:cNvCxnSpPr>
            <a:cxnSpLocks/>
          </p:cNvCxnSpPr>
          <p:nvPr/>
        </p:nvCxnSpPr>
        <p:spPr bwMode="auto">
          <a:xfrm flipH="1">
            <a:off x="2471739" y="1728788"/>
            <a:ext cx="4286249" cy="12858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D950CF-5B57-D946-B4C6-179099BBB682}"/>
              </a:ext>
            </a:extLst>
          </p:cNvPr>
          <p:cNvSpPr txBox="1"/>
          <p:nvPr/>
        </p:nvSpPr>
        <p:spPr>
          <a:xfrm>
            <a:off x="6733769" y="2954338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Directly connect networks</a:t>
            </a:r>
          </a:p>
          <a:p>
            <a:r>
              <a:rPr lang="en-US" sz="1600" dirty="0"/>
              <a:t>Shows local interfaces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1936F7-C869-7947-B9E1-D03CB733C4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81114" y="2940050"/>
            <a:ext cx="5476874" cy="1603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D57EF3-BDD3-8449-ABF9-850B140F710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43313" y="3071813"/>
            <a:ext cx="3186113" cy="328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925DF93-8B9A-B045-A7B6-9858D430EFF4}"/>
              </a:ext>
            </a:extLst>
          </p:cNvPr>
          <p:cNvSpPr/>
          <p:nvPr/>
        </p:nvSpPr>
        <p:spPr bwMode="auto">
          <a:xfrm>
            <a:off x="696912" y="2860440"/>
            <a:ext cx="569912" cy="1383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36B5C5-B3EA-8743-B86C-AC9CA91D24EF}"/>
              </a:ext>
            </a:extLst>
          </p:cNvPr>
          <p:cNvSpPr/>
          <p:nvPr/>
        </p:nvSpPr>
        <p:spPr bwMode="auto">
          <a:xfrm>
            <a:off x="698500" y="3082689"/>
            <a:ext cx="569912" cy="1383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C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" grpId="0"/>
      <p:bldP spid="14" grpId="0" animBg="1"/>
      <p:bldP spid="22" grpId="0" animBg="1"/>
      <p:bldP spid="24" grpId="0" animBg="1"/>
      <p:bldP spid="21" grpId="0"/>
      <p:bldP spid="38" grpId="0" animBg="1"/>
      <p:bldP spid="3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>
            <a:extLst>
              <a:ext uri="{FF2B5EF4-FFF2-40B4-BE49-F238E27FC236}">
                <a16:creationId xmlns:a16="http://schemas.microsoft.com/office/drawing/2014/main" id="{9CC1C0EB-D208-DD46-8522-33C44F73E56D}"/>
              </a:ext>
            </a:extLst>
          </p:cNvPr>
          <p:cNvSpPr>
            <a:spLocks/>
          </p:cNvSpPr>
          <p:nvPr/>
        </p:nvSpPr>
        <p:spPr bwMode="auto">
          <a:xfrm>
            <a:off x="6600086" y="3161645"/>
            <a:ext cx="491729" cy="851297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5" name="Footer Placeholder 2">
            <a:extLst>
              <a:ext uri="{FF2B5EF4-FFF2-40B4-BE49-F238E27FC236}">
                <a16:creationId xmlns:a16="http://schemas.microsoft.com/office/drawing/2014/main" id="{7F2AE78F-A23D-3149-8BEC-C8F11ED2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31079" name="Freeform 2">
            <a:extLst>
              <a:ext uri="{FF2B5EF4-FFF2-40B4-BE49-F238E27FC236}">
                <a16:creationId xmlns:a16="http://schemas.microsoft.com/office/drawing/2014/main" id="{3656B41F-964D-2344-A18A-025174EFACE3}"/>
              </a:ext>
            </a:extLst>
          </p:cNvPr>
          <p:cNvSpPr>
            <a:spLocks/>
          </p:cNvSpPr>
          <p:nvPr/>
        </p:nvSpPr>
        <p:spPr bwMode="auto">
          <a:xfrm>
            <a:off x="4304009" y="1942000"/>
            <a:ext cx="2986353" cy="2864554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0" name="Text Box 8">
            <a:extLst>
              <a:ext uri="{FF2B5EF4-FFF2-40B4-BE49-F238E27FC236}">
                <a16:creationId xmlns:a16="http://schemas.microsoft.com/office/drawing/2014/main" id="{C2C48E59-6EB2-3E4B-8CCF-2E713395D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161" y="1025129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31081" name="Freeform 10">
            <a:extLst>
              <a:ext uri="{FF2B5EF4-FFF2-40B4-BE49-F238E27FC236}">
                <a16:creationId xmlns:a16="http://schemas.microsoft.com/office/drawing/2014/main" id="{89F668ED-CB1A-CE46-B863-8966ADEE37C7}"/>
              </a:ext>
            </a:extLst>
          </p:cNvPr>
          <p:cNvSpPr>
            <a:spLocks/>
          </p:cNvSpPr>
          <p:nvPr/>
        </p:nvSpPr>
        <p:spPr bwMode="auto">
          <a:xfrm>
            <a:off x="4044553" y="1345408"/>
            <a:ext cx="270272" cy="1183481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Rectangle 23">
            <a:extLst>
              <a:ext uri="{FF2B5EF4-FFF2-40B4-BE49-F238E27FC236}">
                <a16:creationId xmlns:a16="http://schemas.microsoft.com/office/drawing/2014/main" id="{CC7639A9-311D-E842-9EBF-237D5D21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581" y="1352551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1083" name="Rectangle 24">
            <a:extLst>
              <a:ext uri="{FF2B5EF4-FFF2-40B4-BE49-F238E27FC236}">
                <a16:creationId xmlns:a16="http://schemas.microsoft.com/office/drawing/2014/main" id="{89270A01-91CE-7441-B659-77F507A88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64" y="1406129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1084" name="Line 25">
            <a:extLst>
              <a:ext uri="{FF2B5EF4-FFF2-40B4-BE49-F238E27FC236}">
                <a16:creationId xmlns:a16="http://schemas.microsoft.com/office/drawing/2014/main" id="{D58C4E12-6BC9-5A47-9FBD-56CCF1891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2" y="1644255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5" name="Text Box 26">
            <a:extLst>
              <a:ext uri="{FF2B5EF4-FFF2-40B4-BE49-F238E27FC236}">
                <a16:creationId xmlns:a16="http://schemas.microsoft.com/office/drawing/2014/main" id="{E20C434E-0840-D647-A292-05F0761CC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717" y="1381125"/>
            <a:ext cx="988219" cy="144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35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35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35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35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350"/>
              <a:t>physical</a:t>
            </a:r>
          </a:p>
        </p:txBody>
      </p:sp>
      <p:sp>
        <p:nvSpPr>
          <p:cNvPr id="131086" name="Line 27">
            <a:extLst>
              <a:ext uri="{FF2B5EF4-FFF2-40B4-BE49-F238E27FC236}">
                <a16:creationId xmlns:a16="http://schemas.microsoft.com/office/drawing/2014/main" id="{DEDF7519-0845-034E-902A-E0B61C15F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6816" y="188476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7" name="Line 28">
            <a:extLst>
              <a:ext uri="{FF2B5EF4-FFF2-40B4-BE49-F238E27FC236}">
                <a16:creationId xmlns:a16="http://schemas.microsoft.com/office/drawing/2014/main" id="{2693BE66-C31C-214C-AF75-C34E22C003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387" y="209550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8" name="Line 29">
            <a:extLst>
              <a:ext uri="{FF2B5EF4-FFF2-40B4-BE49-F238E27FC236}">
                <a16:creationId xmlns:a16="http://schemas.microsoft.com/office/drawing/2014/main" id="{FEDD6F8A-0BF5-6F43-A28C-06A1F1D1E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387" y="2302670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2DB06614-F87A-3A48-A0C0-375D42342D57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883570"/>
            <a:ext cx="906066" cy="227410"/>
            <a:chOff x="501" y="1990"/>
            <a:chExt cx="761" cy="191"/>
          </a:xfrm>
        </p:grpSpPr>
        <p:sp>
          <p:nvSpPr>
            <p:cNvPr id="131199" name="Rectangle 40">
              <a:extLst>
                <a:ext uri="{FF2B5EF4-FFF2-40B4-BE49-F238E27FC236}">
                  <a16:creationId xmlns:a16="http://schemas.microsoft.com/office/drawing/2014/main" id="{6AF14F20-316E-FF4F-AF4A-6AC587F30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200" name="Rectangle 41">
              <a:extLst>
                <a:ext uri="{FF2B5EF4-FFF2-40B4-BE49-F238E27FC236}">
                  <a16:creationId xmlns:a16="http://schemas.microsoft.com/office/drawing/2014/main" id="{E9834897-2C15-F343-8E5F-B33F9D0E4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  <p:sp>
          <p:nvSpPr>
            <p:cNvPr id="131201" name="Rectangle 42">
              <a:extLst>
                <a:ext uri="{FF2B5EF4-FFF2-40B4-BE49-F238E27FC236}">
                  <a16:creationId xmlns:a16="http://schemas.microsoft.com/office/drawing/2014/main" id="{8499A68F-90CD-5F44-8022-947F0D2D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 err="1"/>
                <a:t>H</a:t>
              </a:r>
              <a:r>
                <a:rPr lang="en-US" altLang="en-US" sz="1350" baseline="-25000" dirty="0" err="1"/>
                <a:t>n</a:t>
              </a:r>
              <a:endParaRPr lang="en-US" altLang="en-US" sz="1350" baseline="-25000" dirty="0"/>
            </a:p>
          </p:txBody>
        </p:sp>
        <p:sp>
          <p:nvSpPr>
            <p:cNvPr id="131202" name="Rectangle 43">
              <a:extLst>
                <a:ext uri="{FF2B5EF4-FFF2-40B4-BE49-F238E27FC236}">
                  <a16:creationId xmlns:a16="http://schemas.microsoft.com/office/drawing/2014/main" id="{F410FF63-CDF6-C246-8B0B-D2B216E72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M</a:t>
              </a:r>
            </a:p>
          </p:txBody>
        </p:sp>
        <p:sp>
          <p:nvSpPr>
            <p:cNvPr id="131203" name="Line 44">
              <a:extLst>
                <a:ext uri="{FF2B5EF4-FFF2-40B4-BE49-F238E27FC236}">
                  <a16:creationId xmlns:a16="http://schemas.microsoft.com/office/drawing/2014/main" id="{42365AE7-BFC9-9A42-BB3A-E10F44DF3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204" name="Line 45">
              <a:extLst>
                <a:ext uri="{FF2B5EF4-FFF2-40B4-BE49-F238E27FC236}">
                  <a16:creationId xmlns:a16="http://schemas.microsoft.com/office/drawing/2014/main" id="{CA868B09-4C04-4846-9DF1-B529A65A0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>
            <a:extLst>
              <a:ext uri="{FF2B5EF4-FFF2-40B4-BE49-F238E27FC236}">
                <a16:creationId xmlns:a16="http://schemas.microsoft.com/office/drawing/2014/main" id="{193B1602-99BB-E644-8F12-4FBE12FF6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466" y="1604963"/>
            <a:ext cx="7729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>
            <a:extLst>
              <a:ext uri="{FF2B5EF4-FFF2-40B4-BE49-F238E27FC236}">
                <a16:creationId xmlns:a16="http://schemas.microsoft.com/office/drawing/2014/main" id="{9FDD0422-B149-B843-AD57-8C993E0184BB}"/>
              </a:ext>
            </a:extLst>
          </p:cNvPr>
          <p:cNvGrpSpPr>
            <a:grpSpLocks/>
          </p:cNvGrpSpPr>
          <p:nvPr/>
        </p:nvGrpSpPr>
        <p:grpSpPr bwMode="auto">
          <a:xfrm>
            <a:off x="2293145" y="1632347"/>
            <a:ext cx="226219" cy="219075"/>
            <a:chOff x="1962" y="2058"/>
            <a:chExt cx="190" cy="184"/>
          </a:xfrm>
        </p:grpSpPr>
        <p:sp>
          <p:nvSpPr>
            <p:cNvPr id="131197" name="Rectangle 47">
              <a:extLst>
                <a:ext uri="{FF2B5EF4-FFF2-40B4-BE49-F238E27FC236}">
                  <a16:creationId xmlns:a16="http://schemas.microsoft.com/office/drawing/2014/main" id="{CF3C5AF6-EEA2-1246-ADE4-78550BAE3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98" name="Rectangle 48">
              <a:extLst>
                <a:ext uri="{FF2B5EF4-FFF2-40B4-BE49-F238E27FC236}">
                  <a16:creationId xmlns:a16="http://schemas.microsoft.com/office/drawing/2014/main" id="{983D0125-7382-3D4A-B726-C78A3F312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</p:grpSp>
      <p:sp>
        <p:nvSpPr>
          <p:cNvPr id="112644" name="Text Box 4">
            <a:extLst>
              <a:ext uri="{FF2B5EF4-FFF2-40B4-BE49-F238E27FC236}">
                <a16:creationId xmlns:a16="http://schemas.microsoft.com/office/drawing/2014/main" id="{700C43B3-AF32-3A42-B9ED-12D4A648A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449" y="1859757"/>
            <a:ext cx="832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31093" name="Text Box 54">
            <a:extLst>
              <a:ext uri="{FF2B5EF4-FFF2-40B4-BE49-F238E27FC236}">
                <a16:creationId xmlns:a16="http://schemas.microsoft.com/office/drawing/2014/main" id="{5C62B40C-9845-704E-A225-BE38B79F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344" y="3895726"/>
            <a:ext cx="11176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5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31094" name="Freeform 56">
            <a:extLst>
              <a:ext uri="{FF2B5EF4-FFF2-40B4-BE49-F238E27FC236}">
                <a16:creationId xmlns:a16="http://schemas.microsoft.com/office/drawing/2014/main" id="{4A12EB94-A196-0343-A5E4-2D5708B3BFB7}"/>
              </a:ext>
            </a:extLst>
          </p:cNvPr>
          <p:cNvSpPr>
            <a:spLocks/>
          </p:cNvSpPr>
          <p:nvPr/>
        </p:nvSpPr>
        <p:spPr bwMode="auto">
          <a:xfrm>
            <a:off x="3377803" y="4262439"/>
            <a:ext cx="270272" cy="1183481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Rectangle 57">
            <a:extLst>
              <a:ext uri="{FF2B5EF4-FFF2-40B4-BE49-F238E27FC236}">
                <a16:creationId xmlns:a16="http://schemas.microsoft.com/office/drawing/2014/main" id="{4C66F5CA-34B4-5548-879E-324EFE924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780" y="4308873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1096" name="Rectangle 58">
            <a:extLst>
              <a:ext uri="{FF2B5EF4-FFF2-40B4-BE49-F238E27FC236}">
                <a16:creationId xmlns:a16="http://schemas.microsoft.com/office/drawing/2014/main" id="{C25A12F7-DA8D-FB43-8330-BAEC6CA95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450" y="435292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131097" name="Line 59">
            <a:extLst>
              <a:ext uri="{FF2B5EF4-FFF2-40B4-BE49-F238E27FC236}">
                <a16:creationId xmlns:a16="http://schemas.microsoft.com/office/drawing/2014/main" id="{FB24E867-7837-7F40-8471-B3B8E45E6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094" y="4613222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8" name="Text Box 60">
            <a:extLst>
              <a:ext uri="{FF2B5EF4-FFF2-40B4-BE49-F238E27FC236}">
                <a16:creationId xmlns:a16="http://schemas.microsoft.com/office/drawing/2014/main" id="{259E62B8-E461-A24C-874E-454E863A4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075" y="4361259"/>
            <a:ext cx="988219" cy="144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350" dirty="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350" dirty="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350" dirty="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350" dirty="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350" dirty="0"/>
              <a:t>physical</a:t>
            </a:r>
          </a:p>
        </p:txBody>
      </p:sp>
      <p:sp>
        <p:nvSpPr>
          <p:cNvPr id="131099" name="Line 61">
            <a:extLst>
              <a:ext uri="{FF2B5EF4-FFF2-40B4-BE49-F238E27FC236}">
                <a16:creationId xmlns:a16="http://schemas.microsoft.com/office/drawing/2014/main" id="{318615FF-341C-F94A-A71B-36FCF01AA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5452" y="4843224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Line 62">
            <a:extLst>
              <a:ext uri="{FF2B5EF4-FFF2-40B4-BE49-F238E27FC236}">
                <a16:creationId xmlns:a16="http://schemas.microsoft.com/office/drawing/2014/main" id="{8A0AAF9A-51DF-E743-B947-F09512962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9951" y="507560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63">
            <a:extLst>
              <a:ext uri="{FF2B5EF4-FFF2-40B4-BE49-F238E27FC236}">
                <a16:creationId xmlns:a16="http://schemas.microsoft.com/office/drawing/2014/main" id="{C741CBCD-9321-3F45-A1B2-9AE2A228D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094" y="5290529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1174" name="Group 73">
            <a:extLst>
              <a:ext uri="{FF2B5EF4-FFF2-40B4-BE49-F238E27FC236}">
                <a16:creationId xmlns:a16="http://schemas.microsoft.com/office/drawing/2014/main" id="{82CC8FEB-9B5A-A748-979D-34A726B36EAD}"/>
              </a:ext>
            </a:extLst>
          </p:cNvPr>
          <p:cNvGrpSpPr>
            <a:grpSpLocks/>
          </p:cNvGrpSpPr>
          <p:nvPr/>
        </p:nvGrpSpPr>
        <p:grpSpPr bwMode="auto">
          <a:xfrm>
            <a:off x="1912989" y="4818496"/>
            <a:ext cx="906065" cy="227410"/>
            <a:chOff x="501" y="1990"/>
            <a:chExt cx="761" cy="191"/>
          </a:xfrm>
        </p:grpSpPr>
        <p:sp>
          <p:nvSpPr>
            <p:cNvPr id="131183" name="Rectangle 74">
              <a:extLst>
                <a:ext uri="{FF2B5EF4-FFF2-40B4-BE49-F238E27FC236}">
                  <a16:creationId xmlns:a16="http://schemas.microsoft.com/office/drawing/2014/main" id="{469D542C-F356-FC46-825E-404ECAA2F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 dirty="0"/>
            </a:p>
          </p:txBody>
        </p:sp>
        <p:sp>
          <p:nvSpPr>
            <p:cNvPr id="131184" name="Rectangle 75">
              <a:extLst>
                <a:ext uri="{FF2B5EF4-FFF2-40B4-BE49-F238E27FC236}">
                  <a16:creationId xmlns:a16="http://schemas.microsoft.com/office/drawing/2014/main" id="{67C49097-301A-EC47-B8F7-3CA1374BA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  <p:sp>
          <p:nvSpPr>
            <p:cNvPr id="131185" name="Rectangle 76">
              <a:extLst>
                <a:ext uri="{FF2B5EF4-FFF2-40B4-BE49-F238E27FC236}">
                  <a16:creationId xmlns:a16="http://schemas.microsoft.com/office/drawing/2014/main" id="{88CE65C5-53D7-B64B-B318-3FF2384AC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 err="1"/>
                <a:t>H</a:t>
              </a:r>
              <a:r>
                <a:rPr lang="en-US" altLang="en-US" sz="1350" baseline="-25000" dirty="0" err="1"/>
                <a:t>n</a:t>
              </a:r>
              <a:endParaRPr lang="en-US" altLang="en-US" sz="1350" baseline="-25000" dirty="0"/>
            </a:p>
          </p:txBody>
        </p:sp>
        <p:sp>
          <p:nvSpPr>
            <p:cNvPr id="131186" name="Rectangle 77">
              <a:extLst>
                <a:ext uri="{FF2B5EF4-FFF2-40B4-BE49-F238E27FC236}">
                  <a16:creationId xmlns:a16="http://schemas.microsoft.com/office/drawing/2014/main" id="{63892CD3-EBF0-A047-9991-6EA62D9C2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M</a:t>
              </a:r>
            </a:p>
          </p:txBody>
        </p:sp>
        <p:sp>
          <p:nvSpPr>
            <p:cNvPr id="131187" name="Line 78">
              <a:extLst>
                <a:ext uri="{FF2B5EF4-FFF2-40B4-BE49-F238E27FC236}">
                  <a16:creationId xmlns:a16="http://schemas.microsoft.com/office/drawing/2014/main" id="{37213793-932D-E14D-8787-9184AB863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88" name="Line 79">
              <a:extLst>
                <a:ext uri="{FF2B5EF4-FFF2-40B4-BE49-F238E27FC236}">
                  <a16:creationId xmlns:a16="http://schemas.microsoft.com/office/drawing/2014/main" id="{F04DAC9F-740A-7C4B-B56C-EB00D2C56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1175" name="Group 80">
            <a:extLst>
              <a:ext uri="{FF2B5EF4-FFF2-40B4-BE49-F238E27FC236}">
                <a16:creationId xmlns:a16="http://schemas.microsoft.com/office/drawing/2014/main" id="{B92F6D89-D440-7743-92EA-6BEE63F39EA0}"/>
              </a:ext>
            </a:extLst>
          </p:cNvPr>
          <p:cNvGrpSpPr>
            <a:grpSpLocks/>
          </p:cNvGrpSpPr>
          <p:nvPr/>
        </p:nvGrpSpPr>
        <p:grpSpPr bwMode="auto">
          <a:xfrm>
            <a:off x="2139534" y="4603408"/>
            <a:ext cx="667941" cy="227410"/>
            <a:chOff x="645" y="1734"/>
            <a:chExt cx="561" cy="191"/>
          </a:xfrm>
        </p:grpSpPr>
        <p:sp>
          <p:nvSpPr>
            <p:cNvPr id="131179" name="Rectangle 81">
              <a:extLst>
                <a:ext uri="{FF2B5EF4-FFF2-40B4-BE49-F238E27FC236}">
                  <a16:creationId xmlns:a16="http://schemas.microsoft.com/office/drawing/2014/main" id="{58918A34-551D-764A-8361-7CD39660B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80" name="Rectangle 82">
              <a:extLst>
                <a:ext uri="{FF2B5EF4-FFF2-40B4-BE49-F238E27FC236}">
                  <a16:creationId xmlns:a16="http://schemas.microsoft.com/office/drawing/2014/main" id="{BCC759A9-3E31-5F49-AAA9-40FA69B86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  <p:sp>
          <p:nvSpPr>
            <p:cNvPr id="131181" name="Rectangle 83">
              <a:extLst>
                <a:ext uri="{FF2B5EF4-FFF2-40B4-BE49-F238E27FC236}">
                  <a16:creationId xmlns:a16="http://schemas.microsoft.com/office/drawing/2014/main" id="{4130A4FB-07FA-634C-9F41-F0487DA3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M</a:t>
              </a:r>
            </a:p>
          </p:txBody>
        </p:sp>
        <p:sp>
          <p:nvSpPr>
            <p:cNvPr id="131182" name="Line 84">
              <a:extLst>
                <a:ext uri="{FF2B5EF4-FFF2-40B4-BE49-F238E27FC236}">
                  <a16:creationId xmlns:a16="http://schemas.microsoft.com/office/drawing/2014/main" id="{A537C7B2-CEE3-9B49-A87B-3E6F18A8B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1176" name="Group 85">
            <a:extLst>
              <a:ext uri="{FF2B5EF4-FFF2-40B4-BE49-F238E27FC236}">
                <a16:creationId xmlns:a16="http://schemas.microsoft.com/office/drawing/2014/main" id="{EAB3C929-D4AE-B54F-8FE0-486D2A2C2D38}"/>
              </a:ext>
            </a:extLst>
          </p:cNvPr>
          <p:cNvGrpSpPr>
            <a:grpSpLocks/>
          </p:cNvGrpSpPr>
          <p:nvPr/>
        </p:nvGrpSpPr>
        <p:grpSpPr bwMode="auto">
          <a:xfrm>
            <a:off x="2309677" y="4361260"/>
            <a:ext cx="509588" cy="226219"/>
            <a:chOff x="780" y="1553"/>
            <a:chExt cx="428" cy="190"/>
          </a:xfrm>
        </p:grpSpPr>
        <p:sp>
          <p:nvSpPr>
            <p:cNvPr id="131177" name="Rectangle 86">
              <a:extLst>
                <a:ext uri="{FF2B5EF4-FFF2-40B4-BE49-F238E27FC236}">
                  <a16:creationId xmlns:a16="http://schemas.microsoft.com/office/drawing/2014/main" id="{1D33D345-567B-D94A-AD12-155D0930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78" name="Rectangle 87">
              <a:extLst>
                <a:ext uri="{FF2B5EF4-FFF2-40B4-BE49-F238E27FC236}">
                  <a16:creationId xmlns:a16="http://schemas.microsoft.com/office/drawing/2014/main" id="{FB20E5E9-5404-F745-944D-EBD13480D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/>
                <a:t>M</a:t>
              </a:r>
            </a:p>
          </p:txBody>
        </p:sp>
      </p:grpSp>
      <p:grpSp>
        <p:nvGrpSpPr>
          <p:cNvPr id="131103" name="Group 88">
            <a:extLst>
              <a:ext uri="{FF2B5EF4-FFF2-40B4-BE49-F238E27FC236}">
                <a16:creationId xmlns:a16="http://schemas.microsoft.com/office/drawing/2014/main" id="{1CF8AAF2-B2BA-7C4D-8C63-758D3ED9DCBC}"/>
              </a:ext>
            </a:extLst>
          </p:cNvPr>
          <p:cNvGrpSpPr>
            <a:grpSpLocks/>
          </p:cNvGrpSpPr>
          <p:nvPr/>
        </p:nvGrpSpPr>
        <p:grpSpPr bwMode="auto">
          <a:xfrm>
            <a:off x="5526988" y="3135229"/>
            <a:ext cx="1040606" cy="788194"/>
            <a:chOff x="3601" y="168"/>
            <a:chExt cx="874" cy="662"/>
          </a:xfrm>
        </p:grpSpPr>
        <p:sp>
          <p:nvSpPr>
            <p:cNvPr id="131168" name="Rectangle 89">
              <a:extLst>
                <a:ext uri="{FF2B5EF4-FFF2-40B4-BE49-F238E27FC236}">
                  <a16:creationId xmlns:a16="http://schemas.microsoft.com/office/drawing/2014/main" id="{B23DD65E-337B-AE48-858D-4CAE63C5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69" name="Rectangle 90">
              <a:extLst>
                <a:ext uri="{FF2B5EF4-FFF2-40B4-BE49-F238E27FC236}">
                  <a16:creationId xmlns:a16="http://schemas.microsoft.com/office/drawing/2014/main" id="{606A5F5A-67F4-DD4C-B515-2E2119AE1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70" name="Line 91">
              <a:extLst>
                <a:ext uri="{FF2B5EF4-FFF2-40B4-BE49-F238E27FC236}">
                  <a16:creationId xmlns:a16="http://schemas.microsoft.com/office/drawing/2014/main" id="{53330FC0-2FEF-8D40-BC86-105FD8FCB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71" name="Text Box 92">
              <a:extLst>
                <a:ext uri="{FF2B5EF4-FFF2-40B4-BE49-F238E27FC236}">
                  <a16:creationId xmlns:a16="http://schemas.microsoft.com/office/drawing/2014/main" id="{13F6DBA4-F823-FC47-B060-80D9236F9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350" dirty="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350" dirty="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350" dirty="0"/>
                <a:t>physical</a:t>
              </a:r>
            </a:p>
          </p:txBody>
        </p:sp>
        <p:sp>
          <p:nvSpPr>
            <p:cNvPr id="131172" name="Line 93">
              <a:extLst>
                <a:ext uri="{FF2B5EF4-FFF2-40B4-BE49-F238E27FC236}">
                  <a16:creationId xmlns:a16="http://schemas.microsoft.com/office/drawing/2014/main" id="{56644C4C-2B7B-7B4F-9472-2C48D694B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1109" name="Text Box 166">
            <a:extLst>
              <a:ext uri="{FF2B5EF4-FFF2-40B4-BE49-F238E27FC236}">
                <a16:creationId xmlns:a16="http://schemas.microsoft.com/office/drawing/2014/main" id="{9005F4E0-E6B4-4F40-BA35-B731A1C76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350" y="3305440"/>
            <a:ext cx="6848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dirty="0"/>
              <a:t>router</a:t>
            </a:r>
          </a:p>
        </p:txBody>
      </p:sp>
      <p:sp>
        <p:nvSpPr>
          <p:cNvPr id="131111" name="Rectangle 168">
            <a:extLst>
              <a:ext uri="{FF2B5EF4-FFF2-40B4-BE49-F238E27FC236}">
                <a16:creationId xmlns:a16="http://schemas.microsoft.com/office/drawing/2014/main" id="{DAD9AD38-BE4C-C545-98A6-ADFD4C7B3D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1558" y="207189"/>
            <a:ext cx="7313808" cy="524331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Encapsulation, Headers &amp; Addresses</a:t>
            </a:r>
          </a:p>
        </p:txBody>
      </p:sp>
      <p:sp>
        <p:nvSpPr>
          <p:cNvPr id="112814" name="Text Box 174">
            <a:extLst>
              <a:ext uri="{FF2B5EF4-FFF2-40B4-BE49-F238E27FC236}">
                <a16:creationId xmlns:a16="http://schemas.microsoft.com/office/drawing/2014/main" id="{EC0F36EA-8D11-A647-924E-47282CD18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448" y="1376363"/>
            <a:ext cx="806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>
            <a:extLst>
              <a:ext uri="{FF2B5EF4-FFF2-40B4-BE49-F238E27FC236}">
                <a16:creationId xmlns:a16="http://schemas.microsoft.com/office/drawing/2014/main" id="{52857B7E-E18B-EA47-A464-7CC4738B5BDB}"/>
              </a:ext>
            </a:extLst>
          </p:cNvPr>
          <p:cNvGrpSpPr>
            <a:grpSpLocks/>
          </p:cNvGrpSpPr>
          <p:nvPr/>
        </p:nvGrpSpPr>
        <p:grpSpPr bwMode="auto">
          <a:xfrm>
            <a:off x="2465785" y="1396605"/>
            <a:ext cx="509588" cy="226219"/>
            <a:chOff x="780" y="1553"/>
            <a:chExt cx="428" cy="190"/>
          </a:xfrm>
        </p:grpSpPr>
        <p:sp>
          <p:nvSpPr>
            <p:cNvPr id="131132" name="Rectangle 176">
              <a:extLst>
                <a:ext uri="{FF2B5EF4-FFF2-40B4-BE49-F238E27FC236}">
                  <a16:creationId xmlns:a16="http://schemas.microsoft.com/office/drawing/2014/main" id="{B8A93764-D5DA-1042-8336-4884704F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1133" name="Rectangle 177">
              <a:extLst>
                <a:ext uri="{FF2B5EF4-FFF2-40B4-BE49-F238E27FC236}">
                  <a16:creationId xmlns:a16="http://schemas.microsoft.com/office/drawing/2014/main" id="{1FBB9691-2465-1740-825E-18203483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M</a:t>
              </a:r>
            </a:p>
          </p:txBody>
        </p:sp>
      </p:grpSp>
      <p:grpSp>
        <p:nvGrpSpPr>
          <p:cNvPr id="18" name="Group 185">
            <a:extLst>
              <a:ext uri="{FF2B5EF4-FFF2-40B4-BE49-F238E27FC236}">
                <a16:creationId xmlns:a16="http://schemas.microsoft.com/office/drawing/2014/main" id="{4EEB8B52-E018-7C49-B3CF-F6B1200C38C2}"/>
              </a:ext>
            </a:extLst>
          </p:cNvPr>
          <p:cNvGrpSpPr>
            <a:grpSpLocks/>
          </p:cNvGrpSpPr>
          <p:nvPr/>
        </p:nvGrpSpPr>
        <p:grpSpPr bwMode="auto">
          <a:xfrm>
            <a:off x="2289574" y="1637111"/>
            <a:ext cx="677465" cy="226219"/>
            <a:chOff x="1851" y="2046"/>
            <a:chExt cx="569" cy="190"/>
          </a:xfrm>
        </p:grpSpPr>
        <p:grpSp>
          <p:nvGrpSpPr>
            <p:cNvPr id="131126" name="Group 179">
              <a:extLst>
                <a:ext uri="{FF2B5EF4-FFF2-40B4-BE49-F238E27FC236}">
                  <a16:creationId xmlns:a16="http://schemas.microsoft.com/office/drawing/2014/main" id="{B1A0235F-F9C0-D540-A995-E610699648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>
                <a:extLst>
                  <a:ext uri="{FF2B5EF4-FFF2-40B4-BE49-F238E27FC236}">
                    <a16:creationId xmlns:a16="http://schemas.microsoft.com/office/drawing/2014/main" id="{51C829B7-26B4-D444-9FB3-7F07BDD29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31131" name="Rectangle 181">
                <a:extLst>
                  <a:ext uri="{FF2B5EF4-FFF2-40B4-BE49-F238E27FC236}">
                    <a16:creationId xmlns:a16="http://schemas.microsoft.com/office/drawing/2014/main" id="{3EEBA0E9-6B86-7E4C-A9C6-591F7EE20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t</a:t>
                </a:r>
              </a:p>
            </p:txBody>
          </p:sp>
        </p:grpSp>
        <p:grpSp>
          <p:nvGrpSpPr>
            <p:cNvPr id="131127" name="Group 182">
              <a:extLst>
                <a:ext uri="{FF2B5EF4-FFF2-40B4-BE49-F238E27FC236}">
                  <a16:creationId xmlns:a16="http://schemas.microsoft.com/office/drawing/2014/main" id="{3648E1F5-C96D-6544-8F79-B25A0146C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>
                <a:extLst>
                  <a:ext uri="{FF2B5EF4-FFF2-40B4-BE49-F238E27FC236}">
                    <a16:creationId xmlns:a16="http://schemas.microsoft.com/office/drawing/2014/main" id="{7E212304-7E2A-D144-870D-50B0F73D9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31129" name="Rectangle 184">
                <a:extLst>
                  <a:ext uri="{FF2B5EF4-FFF2-40B4-BE49-F238E27FC236}">
                    <a16:creationId xmlns:a16="http://schemas.microsoft.com/office/drawing/2014/main" id="{2CFC55B6-0954-E941-AF5E-61813AAF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M</a:t>
                </a:r>
              </a:p>
            </p:txBody>
          </p:sp>
        </p:grpSp>
      </p:grpSp>
      <p:grpSp>
        <p:nvGrpSpPr>
          <p:cNvPr id="131117" name="Group 187">
            <a:extLst>
              <a:ext uri="{FF2B5EF4-FFF2-40B4-BE49-F238E27FC236}">
                <a16:creationId xmlns:a16="http://schemas.microsoft.com/office/drawing/2014/main" id="{BC55200B-8FDC-0949-A87B-5D2308D5B7F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44978" y="4558905"/>
            <a:ext cx="602456" cy="578644"/>
            <a:chOff x="-44" y="1473"/>
            <a:chExt cx="981" cy="1105"/>
          </a:xfrm>
        </p:grpSpPr>
        <p:pic>
          <p:nvPicPr>
            <p:cNvPr id="131122" name="Picture 188" descr="desktop_computer_stylized_medium">
              <a:extLst>
                <a:ext uri="{FF2B5EF4-FFF2-40B4-BE49-F238E27FC236}">
                  <a16:creationId xmlns:a16="http://schemas.microsoft.com/office/drawing/2014/main" id="{FAB5CA59-68F9-BF45-8E5A-378AF937E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>
              <a:extLst>
                <a:ext uri="{FF2B5EF4-FFF2-40B4-BE49-F238E27FC236}">
                  <a16:creationId xmlns:a16="http://schemas.microsoft.com/office/drawing/2014/main" id="{6A3056C6-518F-9340-ABB4-D174F0854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1118" name="Group 190">
            <a:extLst>
              <a:ext uri="{FF2B5EF4-FFF2-40B4-BE49-F238E27FC236}">
                <a16:creationId xmlns:a16="http://schemas.microsoft.com/office/drawing/2014/main" id="{B4DA8F42-2B81-4D42-A4D6-69D7CF13F6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48151" y="1672830"/>
            <a:ext cx="602456" cy="578644"/>
            <a:chOff x="-44" y="1473"/>
            <a:chExt cx="981" cy="1105"/>
          </a:xfrm>
        </p:grpSpPr>
        <p:pic>
          <p:nvPicPr>
            <p:cNvPr id="131120" name="Picture 191" descr="desktop_computer_stylized_medium">
              <a:extLst>
                <a:ext uri="{FF2B5EF4-FFF2-40B4-BE49-F238E27FC236}">
                  <a16:creationId xmlns:a16="http://schemas.microsoft.com/office/drawing/2014/main" id="{93B7582F-97BD-B34E-B830-7299FBE4C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>
              <a:extLst>
                <a:ext uri="{FF2B5EF4-FFF2-40B4-BE49-F238E27FC236}">
                  <a16:creationId xmlns:a16="http://schemas.microsoft.com/office/drawing/2014/main" id="{06445532-4592-874E-8918-BE490F1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119" name="Slide Number Placeholder 3">
            <a:extLst>
              <a:ext uri="{FF2B5EF4-FFF2-40B4-BE49-F238E27FC236}">
                <a16:creationId xmlns:a16="http://schemas.microsoft.com/office/drawing/2014/main" id="{F1D4E18C-4D81-304E-A342-AF7C7540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1-</a:t>
            </a:r>
            <a:fld id="{779BF926-FC4E-C04F-BF92-587BA1834073}" type="slidenum">
              <a:rPr lang="en-US" altLang="en-US" sz="900">
                <a:latin typeface="Tahoma" panose="020B0604030504040204" pitchFamily="34" charset="0"/>
              </a:rPr>
              <a:pPr/>
              <a:t>97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0827D-3A32-2749-AE09-DD2B98DB1C1D}"/>
              </a:ext>
            </a:extLst>
          </p:cNvPr>
          <p:cNvGrpSpPr/>
          <p:nvPr/>
        </p:nvGrpSpPr>
        <p:grpSpPr>
          <a:xfrm>
            <a:off x="1092047" y="5072501"/>
            <a:ext cx="1643130" cy="274156"/>
            <a:chOff x="419956" y="2925676"/>
            <a:chExt cx="2190840" cy="365541"/>
          </a:xfrm>
        </p:grpSpPr>
        <p:sp>
          <p:nvSpPr>
            <p:cNvPr id="224" name="Rectangle 157">
              <a:extLst>
                <a:ext uri="{FF2B5EF4-FFF2-40B4-BE49-F238E27FC236}">
                  <a16:creationId xmlns:a16="http://schemas.microsoft.com/office/drawing/2014/main" id="{756116CA-6645-2246-AB9B-078F1FF88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76" y="2940306"/>
              <a:ext cx="1512500" cy="2848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25" name="Rectangle 158">
              <a:extLst>
                <a:ext uri="{FF2B5EF4-FFF2-40B4-BE49-F238E27FC236}">
                  <a16:creationId xmlns:a16="http://schemas.microsoft.com/office/drawing/2014/main" id="{17A728E2-0C09-534A-B87B-E34B2322D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863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  <p:sp>
          <p:nvSpPr>
            <p:cNvPr id="226" name="Rectangle 159">
              <a:extLst>
                <a:ext uri="{FF2B5EF4-FFF2-40B4-BE49-F238E27FC236}">
                  <a16:creationId xmlns:a16="http://schemas.microsoft.com/office/drawing/2014/main" id="{5EA62ED3-8F43-F547-AC40-C7491B150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589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 err="1"/>
                <a:t>H</a:t>
              </a:r>
              <a:r>
                <a:rPr lang="en-US" altLang="en-US" sz="1350" baseline="-25000" dirty="0" err="1"/>
                <a:t>n</a:t>
              </a:r>
              <a:endParaRPr lang="en-US" altLang="en-US" sz="1350" baseline="-25000" dirty="0"/>
            </a:p>
          </p:txBody>
        </p:sp>
        <p:sp>
          <p:nvSpPr>
            <p:cNvPr id="227" name="Rectangle 160">
              <a:extLst>
                <a:ext uri="{FF2B5EF4-FFF2-40B4-BE49-F238E27FC236}">
                  <a16:creationId xmlns:a16="http://schemas.microsoft.com/office/drawing/2014/main" id="{F090CB34-A955-314D-B44A-28F413FFF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138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rgbClr val="00B050"/>
                  </a:solidFill>
                </a:rPr>
                <a:t>H</a:t>
              </a:r>
              <a:r>
                <a:rPr lang="en-US" altLang="en-US" sz="1350" baseline="-25000" dirty="0">
                  <a:solidFill>
                    <a:srgbClr val="00B050"/>
                  </a:solidFill>
                </a:rPr>
                <a:t>l</a:t>
              </a:r>
            </a:p>
          </p:txBody>
        </p:sp>
        <p:sp>
          <p:nvSpPr>
            <p:cNvPr id="228" name="Rectangle 161">
              <a:extLst>
                <a:ext uri="{FF2B5EF4-FFF2-40B4-BE49-F238E27FC236}">
                  <a16:creationId xmlns:a16="http://schemas.microsoft.com/office/drawing/2014/main" id="{0876D943-F47D-494E-958A-9A292A0BD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097" y="2939620"/>
              <a:ext cx="679450" cy="30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/>
                <a:t>M</a:t>
              </a:r>
            </a:p>
          </p:txBody>
        </p:sp>
        <p:sp>
          <p:nvSpPr>
            <p:cNvPr id="229" name="Line 162">
              <a:extLst>
                <a:ext uri="{FF2B5EF4-FFF2-40B4-BE49-F238E27FC236}">
                  <a16:creationId xmlns:a16="http://schemas.microsoft.com/office/drawing/2014/main" id="{CA8D6C30-ECB2-E549-A943-C027D930E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6713" y="2952663"/>
              <a:ext cx="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163">
              <a:extLst>
                <a:ext uri="{FF2B5EF4-FFF2-40B4-BE49-F238E27FC236}">
                  <a16:creationId xmlns:a16="http://schemas.microsoft.com/office/drawing/2014/main" id="{55436905-26D7-D840-BC20-3142CAC9D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463" y="2962188"/>
              <a:ext cx="0" cy="244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164">
              <a:extLst>
                <a:ext uri="{FF2B5EF4-FFF2-40B4-BE49-F238E27FC236}">
                  <a16:creationId xmlns:a16="http://schemas.microsoft.com/office/drawing/2014/main" id="{46A9F808-6D2B-7543-981C-087B44983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263" y="2957426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Text Box 7">
              <a:extLst>
                <a:ext uri="{FF2B5EF4-FFF2-40B4-BE49-F238E27FC236}">
                  <a16:creationId xmlns:a16="http://schemas.microsoft.com/office/drawing/2014/main" id="{6F31595C-67FC-6C40-887B-1EEA8AC7D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56" y="2952663"/>
              <a:ext cx="8062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50" dirty="0">
                  <a:solidFill>
                    <a:srgbClr val="00B050"/>
                  </a:solidFill>
                </a:rPr>
                <a:t>frame2</a:t>
              </a:r>
            </a:p>
          </p:txBody>
        </p:sp>
        <p:sp>
          <p:nvSpPr>
            <p:cNvPr id="243" name="Rectangle 160">
              <a:extLst>
                <a:ext uri="{FF2B5EF4-FFF2-40B4-BE49-F238E27FC236}">
                  <a16:creationId xmlns:a16="http://schemas.microsoft.com/office/drawing/2014/main" id="{27F7EA00-93C2-944C-BF69-FBF08E0F8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933" y="2929795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rgbClr val="00B050"/>
                  </a:solidFill>
                </a:rPr>
                <a:t>T</a:t>
              </a:r>
              <a:r>
                <a:rPr lang="en-US" altLang="en-US" sz="1350" baseline="-25000" dirty="0">
                  <a:solidFill>
                    <a:srgbClr val="00B050"/>
                  </a:solidFill>
                </a:rPr>
                <a:t>l</a:t>
              </a:r>
            </a:p>
          </p:txBody>
        </p:sp>
        <p:sp>
          <p:nvSpPr>
            <p:cNvPr id="244" name="Line 164">
              <a:extLst>
                <a:ext uri="{FF2B5EF4-FFF2-40B4-BE49-F238E27FC236}">
                  <a16:creationId xmlns:a16="http://schemas.microsoft.com/office/drawing/2014/main" id="{55231D46-6236-264C-8764-840BD355F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441" y="2961545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CDC030-F0D4-6F4A-B342-D7405AB310EE}"/>
              </a:ext>
            </a:extLst>
          </p:cNvPr>
          <p:cNvGrpSpPr/>
          <p:nvPr/>
        </p:nvGrpSpPr>
        <p:grpSpPr>
          <a:xfrm>
            <a:off x="5787028" y="4348125"/>
            <a:ext cx="1801095" cy="490110"/>
            <a:chOff x="3304015" y="4240213"/>
            <a:chExt cx="2401460" cy="653480"/>
          </a:xfrm>
        </p:grpSpPr>
        <p:grpSp>
          <p:nvGrpSpPr>
            <p:cNvPr id="131149" name="Group 124">
              <a:extLst>
                <a:ext uri="{FF2B5EF4-FFF2-40B4-BE49-F238E27FC236}">
                  <a16:creationId xmlns:a16="http://schemas.microsoft.com/office/drawing/2014/main" id="{C310328E-9C1F-DF45-AA04-E09B66F04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>
                <a:extLst>
                  <a:ext uri="{FF2B5EF4-FFF2-40B4-BE49-F238E27FC236}">
                    <a16:creationId xmlns:a16="http://schemas.microsoft.com/office/drawing/2014/main" id="{159A95EE-136C-9146-BD0C-F51679146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31151" name="Rectangle 126">
                <a:extLst>
                  <a:ext uri="{FF2B5EF4-FFF2-40B4-BE49-F238E27FC236}">
                    <a16:creationId xmlns:a16="http://schemas.microsoft.com/office/drawing/2014/main" id="{4A9A3254-D9EF-8943-9D91-CD8AE5594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t</a:t>
                </a:r>
              </a:p>
            </p:txBody>
          </p:sp>
          <p:sp>
            <p:nvSpPr>
              <p:cNvPr id="131152" name="Rectangle 127">
                <a:extLst>
                  <a:ext uri="{FF2B5EF4-FFF2-40B4-BE49-F238E27FC236}">
                    <a16:creationId xmlns:a16="http://schemas.microsoft.com/office/drawing/2014/main" id="{386A24FF-D7CE-9741-8684-55B69B2A6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 err="1"/>
                  <a:t>H</a:t>
                </a:r>
                <a:r>
                  <a:rPr lang="en-US" altLang="en-US" sz="1350" baseline="-25000" dirty="0" err="1"/>
                  <a:t>n</a:t>
                </a:r>
                <a:endParaRPr lang="en-US" altLang="en-US" sz="1350" baseline="-25000" dirty="0"/>
              </a:p>
            </p:txBody>
          </p:sp>
          <p:sp>
            <p:nvSpPr>
              <p:cNvPr id="131153" name="Rectangle 128">
                <a:extLst>
                  <a:ext uri="{FF2B5EF4-FFF2-40B4-BE49-F238E27FC236}">
                    <a16:creationId xmlns:a16="http://schemas.microsoft.com/office/drawing/2014/main" id="{052042B2-0DA2-1E4D-B31F-5835877A6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M</a:t>
                </a:r>
              </a:p>
            </p:txBody>
          </p:sp>
          <p:sp>
            <p:nvSpPr>
              <p:cNvPr id="131154" name="Line 129">
                <a:extLst>
                  <a:ext uri="{FF2B5EF4-FFF2-40B4-BE49-F238E27FC236}">
                    <a16:creationId xmlns:a16="http://schemas.microsoft.com/office/drawing/2014/main" id="{1AAE9677-4594-154A-92EC-4EEC3931D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55" name="Line 130">
                <a:extLst>
                  <a:ext uri="{FF2B5EF4-FFF2-40B4-BE49-F238E27FC236}">
                    <a16:creationId xmlns:a16="http://schemas.microsoft.com/office/drawing/2014/main" id="{D8C828B0-9BD3-C242-A389-6D12083D2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BC155BE-E451-E440-A0F7-89DCCAEBD2C2}"/>
                </a:ext>
              </a:extLst>
            </p:cNvPr>
            <p:cNvGrpSpPr/>
            <p:nvPr/>
          </p:nvGrpSpPr>
          <p:grpSpPr>
            <a:xfrm>
              <a:off x="3304015" y="4555138"/>
              <a:ext cx="2317708" cy="338555"/>
              <a:chOff x="293088" y="2903451"/>
              <a:chExt cx="2317708" cy="338555"/>
            </a:xfrm>
          </p:grpSpPr>
          <p:sp>
            <p:nvSpPr>
              <p:cNvPr id="258" name="Rectangle 157">
                <a:extLst>
                  <a:ext uri="{FF2B5EF4-FFF2-40B4-BE49-F238E27FC236}">
                    <a16:creationId xmlns:a16="http://schemas.microsoft.com/office/drawing/2014/main" id="{11D58CD0-C945-BA4E-9231-BBEC5F05A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776" y="2940306"/>
                <a:ext cx="1512500" cy="2848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259" name="Rectangle 158">
                <a:extLst>
                  <a:ext uri="{FF2B5EF4-FFF2-40B4-BE49-F238E27FC236}">
                    <a16:creationId xmlns:a16="http://schemas.microsoft.com/office/drawing/2014/main" id="{6E40F887-C6E2-494E-B817-41FD3345A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863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t</a:t>
                </a:r>
              </a:p>
            </p:txBody>
          </p:sp>
          <p:sp>
            <p:nvSpPr>
              <p:cNvPr id="260" name="Rectangle 159">
                <a:extLst>
                  <a:ext uri="{FF2B5EF4-FFF2-40B4-BE49-F238E27FC236}">
                    <a16:creationId xmlns:a16="http://schemas.microsoft.com/office/drawing/2014/main" id="{1E137D37-92DF-6E4D-9DB7-68C22F725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589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 err="1"/>
                  <a:t>H</a:t>
                </a:r>
                <a:r>
                  <a:rPr lang="en-US" altLang="en-US" sz="1350" baseline="-25000" dirty="0" err="1"/>
                  <a:t>n</a:t>
                </a:r>
                <a:endParaRPr lang="en-US" altLang="en-US" sz="1350" baseline="-25000" dirty="0"/>
              </a:p>
            </p:txBody>
          </p:sp>
          <p:sp>
            <p:nvSpPr>
              <p:cNvPr id="261" name="Rectangle 160">
                <a:extLst>
                  <a:ext uri="{FF2B5EF4-FFF2-40B4-BE49-F238E27FC236}">
                    <a16:creationId xmlns:a16="http://schemas.microsoft.com/office/drawing/2014/main" id="{BBB7BA16-CF60-3C48-965D-29D53FDB3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138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rgbClr val="00B050"/>
                    </a:solidFill>
                  </a:rPr>
                  <a:t>H</a:t>
                </a:r>
                <a:r>
                  <a:rPr lang="en-US" altLang="en-US" sz="1350" baseline="-25000" dirty="0">
                    <a:solidFill>
                      <a:srgbClr val="00B050"/>
                    </a:solidFill>
                  </a:rPr>
                  <a:t>l</a:t>
                </a:r>
              </a:p>
            </p:txBody>
          </p:sp>
          <p:sp>
            <p:nvSpPr>
              <p:cNvPr id="262" name="Rectangle 161">
                <a:extLst>
                  <a:ext uri="{FF2B5EF4-FFF2-40B4-BE49-F238E27FC236}">
                    <a16:creationId xmlns:a16="http://schemas.microsoft.com/office/drawing/2014/main" id="{3C0AAA7D-3616-7F44-8849-E86360F36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097" y="2939620"/>
                <a:ext cx="679450" cy="30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/>
                  <a:t>M</a:t>
                </a:r>
              </a:p>
            </p:txBody>
          </p:sp>
          <p:sp>
            <p:nvSpPr>
              <p:cNvPr id="263" name="Line 162">
                <a:extLst>
                  <a:ext uri="{FF2B5EF4-FFF2-40B4-BE49-F238E27FC236}">
                    <a16:creationId xmlns:a16="http://schemas.microsoft.com/office/drawing/2014/main" id="{6776A850-EC4A-2045-AF5C-94383DD71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713" y="2952663"/>
                <a:ext cx="0" cy="257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163">
                <a:extLst>
                  <a:ext uri="{FF2B5EF4-FFF2-40B4-BE49-F238E27FC236}">
                    <a16:creationId xmlns:a16="http://schemas.microsoft.com/office/drawing/2014/main" id="{F816F926-CECA-4F4A-8EC2-DB9AA84DB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463" y="2962188"/>
                <a:ext cx="0" cy="2444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164">
                <a:extLst>
                  <a:ext uri="{FF2B5EF4-FFF2-40B4-BE49-F238E27FC236}">
                    <a16:creationId xmlns:a16="http://schemas.microsoft.com/office/drawing/2014/main" id="{E00E8671-2B94-F040-80F8-F778A13ED8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263" y="2957426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Text Box 7">
                <a:extLst>
                  <a:ext uri="{FF2B5EF4-FFF2-40B4-BE49-F238E27FC236}">
                    <a16:creationId xmlns:a16="http://schemas.microsoft.com/office/drawing/2014/main" id="{CED4F40C-9E47-F641-841F-341151B4E1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88" y="2903451"/>
                <a:ext cx="806204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050" dirty="0">
                    <a:solidFill>
                      <a:srgbClr val="00B050"/>
                    </a:solidFill>
                  </a:rPr>
                  <a:t>frame2</a:t>
                </a:r>
              </a:p>
            </p:txBody>
          </p:sp>
          <p:sp>
            <p:nvSpPr>
              <p:cNvPr id="267" name="Rectangle 160">
                <a:extLst>
                  <a:ext uri="{FF2B5EF4-FFF2-40B4-BE49-F238E27FC236}">
                    <a16:creationId xmlns:a16="http://schemas.microsoft.com/office/drawing/2014/main" id="{407ED807-6617-6240-AE7D-0FE004DAF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933" y="292979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rgbClr val="00B050"/>
                    </a:solidFill>
                  </a:rPr>
                  <a:t>T</a:t>
                </a:r>
                <a:r>
                  <a:rPr lang="en-US" altLang="en-US" sz="1350" baseline="-25000" dirty="0">
                    <a:solidFill>
                      <a:srgbClr val="00B050"/>
                    </a:solidFill>
                  </a:rPr>
                  <a:t>l</a:t>
                </a:r>
              </a:p>
            </p:txBody>
          </p:sp>
          <p:sp>
            <p:nvSpPr>
              <p:cNvPr id="268" name="Line 164">
                <a:extLst>
                  <a:ext uri="{FF2B5EF4-FFF2-40B4-BE49-F238E27FC236}">
                    <a16:creationId xmlns:a16="http://schemas.microsoft.com/office/drawing/2014/main" id="{8CABDCF7-6901-1D4C-AEFA-421E8D516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441" y="2961545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D57684-8657-5249-AB3D-58301054A1AC}"/>
              </a:ext>
            </a:extLst>
          </p:cNvPr>
          <p:cNvGrpSpPr/>
          <p:nvPr/>
        </p:nvGrpSpPr>
        <p:grpSpPr>
          <a:xfrm>
            <a:off x="5976810" y="2444524"/>
            <a:ext cx="1738281" cy="474567"/>
            <a:chOff x="5713584" y="5546039"/>
            <a:chExt cx="2317708" cy="632756"/>
          </a:xfrm>
        </p:grpSpPr>
        <p:grpSp>
          <p:nvGrpSpPr>
            <p:cNvPr id="15" name="Group 140">
              <a:extLst>
                <a:ext uri="{FF2B5EF4-FFF2-40B4-BE49-F238E27FC236}">
                  <a16:creationId xmlns:a16="http://schemas.microsoft.com/office/drawing/2014/main" id="{5689245C-9F6C-F94F-BA98-DDA915513A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4893" y="5546039"/>
              <a:ext cx="1208087" cy="303213"/>
              <a:chOff x="501" y="1990"/>
              <a:chExt cx="761" cy="191"/>
            </a:xfrm>
          </p:grpSpPr>
          <p:sp>
            <p:nvSpPr>
              <p:cNvPr id="131142" name="Rectangle 141">
                <a:extLst>
                  <a:ext uri="{FF2B5EF4-FFF2-40B4-BE49-F238E27FC236}">
                    <a16:creationId xmlns:a16="http://schemas.microsoft.com/office/drawing/2014/main" id="{4A939F50-5310-8D45-87AD-98B6F961A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31143" name="Rectangle 142">
                <a:extLst>
                  <a:ext uri="{FF2B5EF4-FFF2-40B4-BE49-F238E27FC236}">
                    <a16:creationId xmlns:a16="http://schemas.microsoft.com/office/drawing/2014/main" id="{FE6BB687-F4A7-5C4F-B54E-FA6DFBE1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t</a:t>
                </a:r>
              </a:p>
            </p:txBody>
          </p:sp>
          <p:sp>
            <p:nvSpPr>
              <p:cNvPr id="131144" name="Rectangle 143">
                <a:extLst>
                  <a:ext uri="{FF2B5EF4-FFF2-40B4-BE49-F238E27FC236}">
                    <a16:creationId xmlns:a16="http://schemas.microsoft.com/office/drawing/2014/main" id="{DF426764-8015-624A-BD76-54A67A502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n</a:t>
                </a:r>
              </a:p>
            </p:txBody>
          </p:sp>
          <p:sp>
            <p:nvSpPr>
              <p:cNvPr id="131145" name="Rectangle 144">
                <a:extLst>
                  <a:ext uri="{FF2B5EF4-FFF2-40B4-BE49-F238E27FC236}">
                    <a16:creationId xmlns:a16="http://schemas.microsoft.com/office/drawing/2014/main" id="{56CAB3CB-9E0D-DE4F-AD6C-D373864E2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M</a:t>
                </a:r>
              </a:p>
            </p:txBody>
          </p:sp>
          <p:sp>
            <p:nvSpPr>
              <p:cNvPr id="131146" name="Line 145">
                <a:extLst>
                  <a:ext uri="{FF2B5EF4-FFF2-40B4-BE49-F238E27FC236}">
                    <a16:creationId xmlns:a16="http://schemas.microsoft.com/office/drawing/2014/main" id="{54E06404-43AC-0D45-8E4C-4D62DBCBC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47" name="Line 146">
                <a:extLst>
                  <a:ext uri="{FF2B5EF4-FFF2-40B4-BE49-F238E27FC236}">
                    <a16:creationId xmlns:a16="http://schemas.microsoft.com/office/drawing/2014/main" id="{942C789F-E121-7C45-BE0B-2F715FB8E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951320E-1B6D-1648-9440-DA24651C0B87}"/>
                </a:ext>
              </a:extLst>
            </p:cNvPr>
            <p:cNvGrpSpPr/>
            <p:nvPr/>
          </p:nvGrpSpPr>
          <p:grpSpPr>
            <a:xfrm>
              <a:off x="5713584" y="5840240"/>
              <a:ext cx="2317708" cy="338555"/>
              <a:chOff x="293088" y="2903451"/>
              <a:chExt cx="2317708" cy="338555"/>
            </a:xfrm>
          </p:grpSpPr>
          <p:sp>
            <p:nvSpPr>
              <p:cNvPr id="270" name="Rectangle 157">
                <a:extLst>
                  <a:ext uri="{FF2B5EF4-FFF2-40B4-BE49-F238E27FC236}">
                    <a16:creationId xmlns:a16="http://schemas.microsoft.com/office/drawing/2014/main" id="{D6AF0101-B40D-B44C-967D-C2184B6C6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776" y="2940306"/>
                <a:ext cx="1512500" cy="2848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271" name="Rectangle 158">
                <a:extLst>
                  <a:ext uri="{FF2B5EF4-FFF2-40B4-BE49-F238E27FC236}">
                    <a16:creationId xmlns:a16="http://schemas.microsoft.com/office/drawing/2014/main" id="{BF7CCCA4-7BC0-4844-9ED6-ABBA5E4C0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863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/>
                  <a:t>H</a:t>
                </a:r>
                <a:r>
                  <a:rPr lang="en-US" altLang="en-US" sz="1350" baseline="-25000"/>
                  <a:t>t</a:t>
                </a:r>
              </a:p>
            </p:txBody>
          </p:sp>
          <p:sp>
            <p:nvSpPr>
              <p:cNvPr id="272" name="Rectangle 159">
                <a:extLst>
                  <a:ext uri="{FF2B5EF4-FFF2-40B4-BE49-F238E27FC236}">
                    <a16:creationId xmlns:a16="http://schemas.microsoft.com/office/drawing/2014/main" id="{958D8F8E-C0DA-CF4A-8502-1637669B4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589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 err="1"/>
                  <a:t>H</a:t>
                </a:r>
                <a:r>
                  <a:rPr lang="en-US" altLang="en-US" sz="1350" baseline="-25000" dirty="0" err="1"/>
                  <a:t>n</a:t>
                </a:r>
                <a:endParaRPr lang="en-US" altLang="en-US" sz="1350" baseline="-25000" dirty="0"/>
              </a:p>
            </p:txBody>
          </p:sp>
          <p:sp>
            <p:nvSpPr>
              <p:cNvPr id="273" name="Rectangle 160">
                <a:extLst>
                  <a:ext uri="{FF2B5EF4-FFF2-40B4-BE49-F238E27FC236}">
                    <a16:creationId xmlns:a16="http://schemas.microsoft.com/office/drawing/2014/main" id="{654E68F6-33CF-1C4C-B4C7-130F98615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138" y="292567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rgbClr val="C00000"/>
                    </a:solidFill>
                  </a:rPr>
                  <a:t>H</a:t>
                </a:r>
                <a:r>
                  <a:rPr lang="en-US" altLang="en-US" sz="1350" baseline="-25000" dirty="0">
                    <a:solidFill>
                      <a:srgbClr val="C00000"/>
                    </a:solidFill>
                  </a:rPr>
                  <a:t>l</a:t>
                </a:r>
              </a:p>
            </p:txBody>
          </p:sp>
          <p:sp>
            <p:nvSpPr>
              <p:cNvPr id="274" name="Rectangle 161">
                <a:extLst>
                  <a:ext uri="{FF2B5EF4-FFF2-40B4-BE49-F238E27FC236}">
                    <a16:creationId xmlns:a16="http://schemas.microsoft.com/office/drawing/2014/main" id="{8E200485-5D81-BB4C-BDE7-E755A6846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097" y="2939620"/>
                <a:ext cx="679450" cy="30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/>
                  <a:t>M</a:t>
                </a:r>
              </a:p>
            </p:txBody>
          </p:sp>
          <p:sp>
            <p:nvSpPr>
              <p:cNvPr id="275" name="Line 162">
                <a:extLst>
                  <a:ext uri="{FF2B5EF4-FFF2-40B4-BE49-F238E27FC236}">
                    <a16:creationId xmlns:a16="http://schemas.microsoft.com/office/drawing/2014/main" id="{C08EB2C4-DC6E-6042-99BD-40EB8F0D8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713" y="2952663"/>
                <a:ext cx="0" cy="257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63">
                <a:extLst>
                  <a:ext uri="{FF2B5EF4-FFF2-40B4-BE49-F238E27FC236}">
                    <a16:creationId xmlns:a16="http://schemas.microsoft.com/office/drawing/2014/main" id="{24F0BBF3-F8D1-E246-BB4A-B25299827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463" y="2962188"/>
                <a:ext cx="0" cy="2444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64">
                <a:extLst>
                  <a:ext uri="{FF2B5EF4-FFF2-40B4-BE49-F238E27FC236}">
                    <a16:creationId xmlns:a16="http://schemas.microsoft.com/office/drawing/2014/main" id="{B5C1405F-5AD3-DA44-BBF2-4A3234A90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263" y="2957426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Text Box 7">
                <a:extLst>
                  <a:ext uri="{FF2B5EF4-FFF2-40B4-BE49-F238E27FC236}">
                    <a16:creationId xmlns:a16="http://schemas.microsoft.com/office/drawing/2014/main" id="{48350ADF-98FC-9E40-9820-2414B7A1C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88" y="2903451"/>
                <a:ext cx="806204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050" dirty="0">
                    <a:solidFill>
                      <a:srgbClr val="CC0000"/>
                    </a:solidFill>
                  </a:rPr>
                  <a:t>frame1</a:t>
                </a:r>
              </a:p>
            </p:txBody>
          </p:sp>
          <p:sp>
            <p:nvSpPr>
              <p:cNvPr id="279" name="Rectangle 160">
                <a:extLst>
                  <a:ext uri="{FF2B5EF4-FFF2-40B4-BE49-F238E27FC236}">
                    <a16:creationId xmlns:a16="http://schemas.microsoft.com/office/drawing/2014/main" id="{1511EBBF-DF4F-AF43-B894-753391EB1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933" y="292979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rgbClr val="C00000"/>
                    </a:solidFill>
                  </a:rPr>
                  <a:t>T</a:t>
                </a:r>
                <a:r>
                  <a:rPr lang="en-US" altLang="en-US" sz="1350" baseline="-25000" dirty="0">
                    <a:solidFill>
                      <a:srgbClr val="C00000"/>
                    </a:solidFill>
                  </a:rPr>
                  <a:t>l</a:t>
                </a:r>
              </a:p>
            </p:txBody>
          </p:sp>
          <p:sp>
            <p:nvSpPr>
              <p:cNvPr id="280" name="Line 164">
                <a:extLst>
                  <a:ext uri="{FF2B5EF4-FFF2-40B4-BE49-F238E27FC236}">
                    <a16:creationId xmlns:a16="http://schemas.microsoft.com/office/drawing/2014/main" id="{9CA93E97-8DFE-F443-AB94-E160DBBC3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441" y="2961545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C8F11-5012-9A48-B28C-B4F492734A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21862" y="2908781"/>
            <a:ext cx="7774" cy="17239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7E204E-BD59-374C-91A7-679CB9DC5EA0}"/>
              </a:ext>
            </a:extLst>
          </p:cNvPr>
          <p:cNvGrpSpPr/>
          <p:nvPr/>
        </p:nvGrpSpPr>
        <p:grpSpPr>
          <a:xfrm>
            <a:off x="6076934" y="3476500"/>
            <a:ext cx="296119" cy="369332"/>
            <a:chOff x="4652050" y="5227787"/>
            <a:chExt cx="394825" cy="492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9D8DE0-2791-EF45-AE50-0FBC300CC2CA}"/>
                </a:ext>
              </a:extLst>
            </p:cNvPr>
            <p:cNvSpPr txBox="1"/>
            <p:nvPr/>
          </p:nvSpPr>
          <p:spPr>
            <a:xfrm>
              <a:off x="4652050" y="5227787"/>
              <a:ext cx="3948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E13488-364B-7D43-8B3C-2D43818FF6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65237" y="5333481"/>
              <a:ext cx="169334" cy="23706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37E35E59-2B3C-134B-AF56-09A05F47EC15}"/>
              </a:ext>
            </a:extLst>
          </p:cNvPr>
          <p:cNvSpPr txBox="1"/>
          <p:nvPr/>
        </p:nvSpPr>
        <p:spPr>
          <a:xfrm>
            <a:off x="1284575" y="2760923"/>
            <a:ext cx="2177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H</a:t>
            </a:r>
            <a:r>
              <a:rPr lang="en-US" sz="1050" baseline="-25000" dirty="0" err="1"/>
              <a:t>x</a:t>
            </a:r>
            <a:r>
              <a:rPr lang="en-US" sz="1050" dirty="0"/>
              <a:t>: header</a:t>
            </a:r>
          </a:p>
          <a:p>
            <a:r>
              <a:rPr lang="en-US" sz="1050" dirty="0"/>
              <a:t>T</a:t>
            </a:r>
            <a:r>
              <a:rPr lang="en-US" sz="1050" baseline="-25000" dirty="0"/>
              <a:t>x</a:t>
            </a:r>
            <a:r>
              <a:rPr lang="en-US" sz="1050" dirty="0"/>
              <a:t>: trailer</a:t>
            </a:r>
          </a:p>
          <a:p>
            <a:r>
              <a:rPr lang="en-US" sz="1050" dirty="0"/>
              <a:t>M: message</a:t>
            </a:r>
          </a:p>
          <a:p>
            <a:r>
              <a:rPr lang="en-US" sz="750" dirty="0"/>
              <a:t>X</a:t>
            </a:r>
            <a:r>
              <a:rPr lang="en-US" sz="1050" dirty="0"/>
              <a:t>: t - transport, n - network, l - link</a:t>
            </a:r>
          </a:p>
        </p:txBody>
      </p:sp>
      <p:grpSp>
        <p:nvGrpSpPr>
          <p:cNvPr id="131074" name="Group 347">
            <a:extLst>
              <a:ext uri="{FF2B5EF4-FFF2-40B4-BE49-F238E27FC236}">
                <a16:creationId xmlns:a16="http://schemas.microsoft.com/office/drawing/2014/main" id="{2A89B4F1-5930-2C4C-9EC4-5084033DCEE4}"/>
              </a:ext>
            </a:extLst>
          </p:cNvPr>
          <p:cNvGrpSpPr>
            <a:grpSpLocks/>
          </p:cNvGrpSpPr>
          <p:nvPr/>
        </p:nvGrpSpPr>
        <p:grpSpPr bwMode="auto">
          <a:xfrm>
            <a:off x="6921268" y="3605248"/>
            <a:ext cx="738188" cy="450056"/>
            <a:chOff x="1871277" y="1576300"/>
            <a:chExt cx="1128371" cy="437861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331D338-FC28-674B-8A4F-31903E9DA3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1EBB4CA-C6D2-AB4C-B64D-8F5C94D12ADC}"/>
                </a:ext>
              </a:extLst>
            </p:cNvPr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D250148-40B4-CB4A-B71A-CAC4792F12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646CF35-FB36-984B-9ABD-9BD1AD6DDCE1}"/>
                </a:ext>
              </a:extLst>
            </p:cNvPr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7C42479-0EC5-284C-9B6C-51501D16D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228B487-39EB-1749-A64D-289454AF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A78DE4D-7F00-3847-A641-5CF77D55C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E991816-DB73-A94F-8A9A-071273CC5475}"/>
                </a:ext>
              </a:extLst>
            </p:cNvPr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8E32830-A012-7A49-B99B-1053E8B9E6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89EE98-D885-914F-B4A9-5865D7F8A14F}"/>
              </a:ext>
            </a:extLst>
          </p:cNvPr>
          <p:cNvGrpSpPr/>
          <p:nvPr/>
        </p:nvGrpSpPr>
        <p:grpSpPr>
          <a:xfrm>
            <a:off x="7516381" y="2541558"/>
            <a:ext cx="433629" cy="1999489"/>
            <a:chOff x="8497841" y="2245742"/>
            <a:chExt cx="578172" cy="26659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0F6DFC-B9BB-8543-8A82-6DB31F170632}"/>
                </a:ext>
              </a:extLst>
            </p:cNvPr>
            <p:cNvGrpSpPr/>
            <p:nvPr/>
          </p:nvGrpSpPr>
          <p:grpSpPr>
            <a:xfrm>
              <a:off x="8497841" y="2245742"/>
              <a:ext cx="470008" cy="2665985"/>
              <a:chOff x="8497841" y="2245742"/>
              <a:chExt cx="470008" cy="2665985"/>
            </a:xfrm>
          </p:grpSpPr>
          <p:sp>
            <p:nvSpPr>
              <p:cNvPr id="24" name="Bent-Up Arrow 23">
                <a:extLst>
                  <a:ext uri="{FF2B5EF4-FFF2-40B4-BE49-F238E27FC236}">
                    <a16:creationId xmlns:a16="http://schemas.microsoft.com/office/drawing/2014/main" id="{370E86C0-400C-8346-A0AD-E89D2F8BA08C}"/>
                  </a:ext>
                </a:extLst>
              </p:cNvPr>
              <p:cNvSpPr/>
              <p:nvPr/>
            </p:nvSpPr>
            <p:spPr bwMode="auto">
              <a:xfrm rot="16200000">
                <a:off x="7595371" y="3359010"/>
                <a:ext cx="2485746" cy="259210"/>
              </a:xfrm>
              <a:prstGeom prst="bentUpArrow">
                <a:avLst>
                  <a:gd name="adj1" fmla="val 25000"/>
                  <a:gd name="adj2" fmla="val 33204"/>
                  <a:gd name="adj3" fmla="val 45121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" name="Bent-Up Arrow 29">
                <a:extLst>
                  <a:ext uri="{FF2B5EF4-FFF2-40B4-BE49-F238E27FC236}">
                    <a16:creationId xmlns:a16="http://schemas.microsoft.com/office/drawing/2014/main" id="{D1D13B34-F2A4-CE41-87F1-534365A8DBF5}"/>
                  </a:ext>
                </a:extLst>
              </p:cNvPr>
              <p:cNvSpPr/>
              <p:nvPr/>
            </p:nvSpPr>
            <p:spPr bwMode="auto">
              <a:xfrm rot="5400000" flipV="1">
                <a:off x="8511861" y="4461259"/>
                <a:ext cx="436448" cy="464487"/>
              </a:xfrm>
              <a:prstGeom prst="bentUpArrow">
                <a:avLst>
                  <a:gd name="adj1" fmla="val 11222"/>
                  <a:gd name="adj2" fmla="val 18427"/>
                  <a:gd name="adj3" fmla="val 25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BF93FB-213E-9C42-A8C6-9B460B033E39}"/>
                </a:ext>
              </a:extLst>
            </p:cNvPr>
            <p:cNvSpPr txBox="1"/>
            <p:nvPr/>
          </p:nvSpPr>
          <p:spPr>
            <a:xfrm>
              <a:off x="8730085" y="3227005"/>
              <a:ext cx="3459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=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D333CE8-D8AB-864F-B8AD-6EF210630694}"/>
              </a:ext>
            </a:extLst>
          </p:cNvPr>
          <p:cNvGrpSpPr/>
          <p:nvPr/>
        </p:nvGrpSpPr>
        <p:grpSpPr>
          <a:xfrm>
            <a:off x="1321996" y="2201905"/>
            <a:ext cx="1650995" cy="282592"/>
            <a:chOff x="409470" y="2925676"/>
            <a:chExt cx="2201326" cy="376789"/>
          </a:xfrm>
        </p:grpSpPr>
        <p:sp>
          <p:nvSpPr>
            <p:cNvPr id="213" name="Rectangle 157">
              <a:extLst>
                <a:ext uri="{FF2B5EF4-FFF2-40B4-BE49-F238E27FC236}">
                  <a16:creationId xmlns:a16="http://schemas.microsoft.com/office/drawing/2014/main" id="{F1605EFC-4AB2-394C-9920-9E50BFC3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76" y="2940306"/>
              <a:ext cx="1512500" cy="2848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214" name="Rectangle 158">
              <a:extLst>
                <a:ext uri="{FF2B5EF4-FFF2-40B4-BE49-F238E27FC236}">
                  <a16:creationId xmlns:a16="http://schemas.microsoft.com/office/drawing/2014/main" id="{60E1EDF8-3358-D745-81BE-983B25BA0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863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/>
                <a:t>H</a:t>
              </a:r>
              <a:r>
                <a:rPr lang="en-US" altLang="en-US" sz="1350" baseline="-25000"/>
                <a:t>t</a:t>
              </a:r>
            </a:p>
          </p:txBody>
        </p:sp>
        <p:sp>
          <p:nvSpPr>
            <p:cNvPr id="215" name="Rectangle 159">
              <a:extLst>
                <a:ext uri="{FF2B5EF4-FFF2-40B4-BE49-F238E27FC236}">
                  <a16:creationId xmlns:a16="http://schemas.microsoft.com/office/drawing/2014/main" id="{B85BD810-1CD3-4749-A213-41590C8A5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589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 err="1"/>
                <a:t>H</a:t>
              </a:r>
              <a:r>
                <a:rPr lang="en-US" altLang="en-US" sz="1350" baseline="-25000" dirty="0" err="1"/>
                <a:t>n</a:t>
              </a:r>
              <a:endParaRPr lang="en-US" altLang="en-US" sz="1350" baseline="-25000" dirty="0"/>
            </a:p>
          </p:txBody>
        </p:sp>
        <p:sp>
          <p:nvSpPr>
            <p:cNvPr id="216" name="Rectangle 160">
              <a:extLst>
                <a:ext uri="{FF2B5EF4-FFF2-40B4-BE49-F238E27FC236}">
                  <a16:creationId xmlns:a16="http://schemas.microsoft.com/office/drawing/2014/main" id="{51FB5EE3-7722-8D4B-8D12-ABB1DDC37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138" y="2925676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rgbClr val="C00000"/>
                  </a:solidFill>
                </a:rPr>
                <a:t>H</a:t>
              </a:r>
              <a:r>
                <a:rPr lang="en-US" altLang="en-US" sz="1350" baseline="-25000" dirty="0">
                  <a:solidFill>
                    <a:srgbClr val="C00000"/>
                  </a:solidFill>
                </a:rPr>
                <a:t>l</a:t>
              </a:r>
            </a:p>
          </p:txBody>
        </p:sp>
        <p:sp>
          <p:nvSpPr>
            <p:cNvPr id="217" name="Rectangle 161">
              <a:extLst>
                <a:ext uri="{FF2B5EF4-FFF2-40B4-BE49-F238E27FC236}">
                  <a16:creationId xmlns:a16="http://schemas.microsoft.com/office/drawing/2014/main" id="{392F0AB7-BDEA-7549-9E42-33B2FDA0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097" y="2939620"/>
              <a:ext cx="679450" cy="30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/>
                <a:t>M</a:t>
              </a:r>
            </a:p>
          </p:txBody>
        </p:sp>
        <p:sp>
          <p:nvSpPr>
            <p:cNvPr id="218" name="Line 162">
              <a:extLst>
                <a:ext uri="{FF2B5EF4-FFF2-40B4-BE49-F238E27FC236}">
                  <a16:creationId xmlns:a16="http://schemas.microsoft.com/office/drawing/2014/main" id="{778F35A5-351A-FD46-8A3A-D58A0CA86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6713" y="2952663"/>
              <a:ext cx="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163">
              <a:extLst>
                <a:ext uri="{FF2B5EF4-FFF2-40B4-BE49-F238E27FC236}">
                  <a16:creationId xmlns:a16="http://schemas.microsoft.com/office/drawing/2014/main" id="{2744DD2F-8C4B-DB43-8D51-8A3C472D5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463" y="2962188"/>
              <a:ext cx="0" cy="244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164">
              <a:extLst>
                <a:ext uri="{FF2B5EF4-FFF2-40B4-BE49-F238E27FC236}">
                  <a16:creationId xmlns:a16="http://schemas.microsoft.com/office/drawing/2014/main" id="{D964E949-BCF8-4045-8EDE-A6AE9F786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7263" y="2957426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Text Box 7">
              <a:extLst>
                <a:ext uri="{FF2B5EF4-FFF2-40B4-BE49-F238E27FC236}">
                  <a16:creationId xmlns:a16="http://schemas.microsoft.com/office/drawing/2014/main" id="{D932207E-4FBE-1D46-BDE7-3BDD4A2BD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70" y="2963911"/>
              <a:ext cx="8062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50" dirty="0">
                  <a:solidFill>
                    <a:srgbClr val="CC0000"/>
                  </a:solidFill>
                </a:rPr>
                <a:t>frame1</a:t>
              </a:r>
            </a:p>
          </p:txBody>
        </p:sp>
        <p:sp>
          <p:nvSpPr>
            <p:cNvPr id="222" name="Rectangle 160">
              <a:extLst>
                <a:ext uri="{FF2B5EF4-FFF2-40B4-BE49-F238E27FC236}">
                  <a16:creationId xmlns:a16="http://schemas.microsoft.com/office/drawing/2014/main" id="{68FD7FE5-6979-1A4F-9356-B1D2202A4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933" y="2929795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rgbClr val="C00000"/>
                  </a:solidFill>
                </a:rPr>
                <a:t>T</a:t>
              </a:r>
              <a:r>
                <a:rPr lang="en-US" altLang="en-US" sz="1350" baseline="-25000" dirty="0">
                  <a:solidFill>
                    <a:srgbClr val="C00000"/>
                  </a:solidFill>
                </a:rPr>
                <a:t>l</a:t>
              </a:r>
            </a:p>
          </p:txBody>
        </p:sp>
        <p:sp>
          <p:nvSpPr>
            <p:cNvPr id="232" name="Line 164">
              <a:extLst>
                <a:ext uri="{FF2B5EF4-FFF2-40B4-BE49-F238E27FC236}">
                  <a16:creationId xmlns:a16="http://schemas.microsoft.com/office/drawing/2014/main" id="{3726B134-6824-684A-A326-9AC573040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4696" y="2962188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0" name="Picture 99" descr="underline_base">
            <a:extLst>
              <a:ext uri="{FF2B5EF4-FFF2-40B4-BE49-F238E27FC236}">
                <a16:creationId xmlns:a16="http://schemas.microsoft.com/office/drawing/2014/main" id="{D6C6C74A-5C56-9240-961B-B1A068E04F4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9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F884BAFF-82F9-EF4E-92E3-C5F97A4632F0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98</a:t>
            </a:fld>
            <a:endParaRPr lang="en-US" altLang="en-US" sz="120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9172" y="984872"/>
            <a:ext cx="8675688" cy="1957111"/>
          </a:xfrm>
        </p:spPr>
        <p:txBody>
          <a:bodyPr/>
          <a:lstStyle/>
          <a:p>
            <a:pPr marL="111125" indent="-111125">
              <a:buFont typeface="Wingdings" charset="2"/>
              <a:buNone/>
            </a:pPr>
            <a:r>
              <a:rPr lang="en-US" altLang="en-US" dirty="0"/>
              <a:t>walkthrough: </a:t>
            </a:r>
            <a:r>
              <a:rPr lang="en-US" altLang="en-US" dirty="0">
                <a:solidFill>
                  <a:srgbClr val="CC0000"/>
                </a:solidFill>
              </a:rPr>
              <a:t>send datagram from A to B via R</a:t>
            </a:r>
          </a:p>
          <a:p>
            <a:pPr marL="396875" lvl="1" indent="-163513"/>
            <a:r>
              <a:rPr lang="en-US" altLang="en-US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focus on addressing </a:t>
            </a:r>
            <a:r>
              <a:rPr lang="en-US" altLang="en-US" sz="2000" dirty="0"/>
              <a:t>– at IP (datagram) and MAC layer (frame)</a:t>
            </a:r>
          </a:p>
          <a:p>
            <a:pPr marL="396875" lvl="1" indent="-163513"/>
            <a:r>
              <a:rPr lang="en-US" altLang="en-US" sz="2000" dirty="0"/>
              <a:t> assume A knows B</a:t>
            </a:r>
            <a:r>
              <a:rPr lang="ja-JP" altLang="en-US" sz="2000"/>
              <a:t>’</a:t>
            </a:r>
            <a:r>
              <a:rPr lang="en-US" altLang="ja-JP" sz="2000" dirty="0"/>
              <a:t>s IP address</a:t>
            </a:r>
          </a:p>
          <a:p>
            <a:pPr marL="396875" lvl="1" indent="-163513"/>
            <a:r>
              <a:rPr lang="en-US" altLang="en-US" sz="2000" dirty="0"/>
              <a:t> assume A knows IP address of first hop router, R (routing table)</a:t>
            </a:r>
          </a:p>
          <a:p>
            <a:pPr marL="396875" lvl="1" indent="-163513"/>
            <a:r>
              <a:rPr lang="en-US" altLang="en-US" sz="2000" dirty="0"/>
              <a:t> assume A knows R</a:t>
            </a:r>
            <a:r>
              <a:rPr lang="ja-JP" altLang="en-US" sz="2000"/>
              <a:t>’</a:t>
            </a:r>
            <a:r>
              <a:rPr lang="en-US" altLang="ja-JP" sz="2000" dirty="0"/>
              <a:t>s MAC address (ARP)</a:t>
            </a:r>
            <a:endParaRPr lang="en-US" altLang="en-US" sz="2000" dirty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LAN</a:t>
            </a:r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39941" name="Group 99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4000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000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00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39942" name="Group 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3999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3999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9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710660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39944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1A-23-F9-CD-06-9B</a:t>
              </a:r>
            </a:p>
          </p:txBody>
        </p:sp>
        <p:sp>
          <p:nvSpPr>
            <p:cNvPr id="39945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222.222.222.220</a:t>
              </a:r>
            </a:p>
          </p:txBody>
        </p:sp>
        <p:grpSp>
          <p:nvGrpSpPr>
            <p:cNvPr id="39946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39994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111.111.111.110</a:t>
                </a:r>
              </a:p>
            </p:txBody>
          </p:sp>
          <p:sp>
            <p:nvSpPr>
              <p:cNvPr id="39995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E6-E9-00-17-BB-4B</a:t>
                </a:r>
              </a:p>
            </p:txBody>
          </p:sp>
        </p:grpSp>
        <p:sp>
          <p:nvSpPr>
            <p:cNvPr id="39947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CC-49-DE-D0-AB-7D</a:t>
              </a:r>
            </a:p>
          </p:txBody>
        </p:sp>
        <p:sp>
          <p:nvSpPr>
            <p:cNvPr id="39948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111.111.111.112</a:t>
              </a:r>
            </a:p>
          </p:txBody>
        </p:sp>
        <p:sp>
          <p:nvSpPr>
            <p:cNvPr id="39949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111.111.111.111</a:t>
              </a:r>
            </a:p>
          </p:txBody>
        </p:sp>
        <p:sp>
          <p:nvSpPr>
            <p:cNvPr id="39950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74-29-9C-E8-FF-55</a:t>
              </a:r>
            </a:p>
          </p:txBody>
        </p:sp>
        <p:sp>
          <p:nvSpPr>
            <p:cNvPr id="39951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2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3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4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5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6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7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8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39960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9961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39992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222.222.222.222</a:t>
                </a:r>
              </a:p>
            </p:txBody>
          </p:sp>
          <p:sp>
            <p:nvSpPr>
              <p:cNvPr id="39993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49-BD-D2-C7-56-2A</a:t>
                </a:r>
              </a:p>
            </p:txBody>
          </p:sp>
        </p:grpSp>
        <p:sp>
          <p:nvSpPr>
            <p:cNvPr id="39962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63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64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222.222.222.221</a:t>
              </a:r>
            </a:p>
          </p:txBody>
        </p:sp>
        <p:sp>
          <p:nvSpPr>
            <p:cNvPr id="39965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88-B2-2F-54-1A-0F</a:t>
              </a:r>
            </a:p>
          </p:txBody>
        </p:sp>
        <p:sp>
          <p:nvSpPr>
            <p:cNvPr id="39966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67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68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39970" name="Group 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39988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39990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91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39971" name="Group 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39978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3998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3998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3998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grpSp>
              <p:nvGrpSpPr>
                <p:cNvPr id="39983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986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987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984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39972" name="Group 9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39974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39975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76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9" name="Picture 99" descr="underline_base">
            <a:extLst>
              <a:ext uri="{FF2B5EF4-FFF2-40B4-BE49-F238E27FC236}">
                <a16:creationId xmlns:a16="http://schemas.microsoft.com/office/drawing/2014/main" id="{BDC43A12-413B-A745-9BFE-FE912022AC0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555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9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42021" name="Group 95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4208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208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8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2022" name="Group 96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207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207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7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2024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1A-23-F9-CD-06-9B</a:t>
              </a:r>
            </a:p>
          </p:txBody>
        </p:sp>
        <p:sp>
          <p:nvSpPr>
            <p:cNvPr id="42025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222.222.222.220</a:t>
              </a:r>
            </a:p>
          </p:txBody>
        </p:sp>
        <p:grpSp>
          <p:nvGrpSpPr>
            <p:cNvPr id="42026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2074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111.111.111.110</a:t>
                </a:r>
              </a:p>
            </p:txBody>
          </p:sp>
          <p:sp>
            <p:nvSpPr>
              <p:cNvPr id="42075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E6-E9-00-17-BB-4B</a:t>
                </a:r>
              </a:p>
            </p:txBody>
          </p:sp>
        </p:grpSp>
        <p:sp>
          <p:nvSpPr>
            <p:cNvPr id="42027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CC-49-DE-D0-AB-7D</a:t>
              </a:r>
            </a:p>
          </p:txBody>
        </p:sp>
        <p:sp>
          <p:nvSpPr>
            <p:cNvPr id="42028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111.111.111.112</a:t>
              </a:r>
            </a:p>
          </p:txBody>
        </p:sp>
        <p:sp>
          <p:nvSpPr>
            <p:cNvPr id="42029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111.111.111.111</a:t>
              </a:r>
            </a:p>
          </p:txBody>
        </p:sp>
        <p:sp>
          <p:nvSpPr>
            <p:cNvPr id="42030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74-29-9C-E8-FF-55</a:t>
              </a:r>
            </a:p>
          </p:txBody>
        </p:sp>
        <p:sp>
          <p:nvSpPr>
            <p:cNvPr id="42031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2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3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4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5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6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7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38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2040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2041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2072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222.222.222.222</a:t>
                </a:r>
              </a:p>
            </p:txBody>
          </p:sp>
          <p:sp>
            <p:nvSpPr>
              <p:cNvPr id="42073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/>
                  <a:t>49-BD-D2-C7-56-2A</a:t>
                </a:r>
              </a:p>
            </p:txBody>
          </p:sp>
        </p:grpSp>
        <p:sp>
          <p:nvSpPr>
            <p:cNvPr id="42042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43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44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222.222.222.221</a:t>
              </a:r>
            </a:p>
          </p:txBody>
        </p:sp>
        <p:sp>
          <p:nvSpPr>
            <p:cNvPr id="42045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88-B2-2F-54-1A-0F</a:t>
              </a:r>
            </a:p>
          </p:txBody>
        </p:sp>
        <p:sp>
          <p:nvSpPr>
            <p:cNvPr id="42046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47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48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42050" name="Group 12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42068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42070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71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2051" name="Group 125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2058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4206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206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sp>
              <p:nvSpPr>
                <p:cNvPr id="4206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>
                    <a:latin typeface="Times New Roman" charset="0"/>
                  </a:endParaRPr>
                </a:p>
              </p:txBody>
            </p:sp>
            <p:grpSp>
              <p:nvGrpSpPr>
                <p:cNvPr id="42063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066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67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64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65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42052" name="Group 126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itchFamily="66" charset="0"/>
                  <a:ea typeface="+mn-ea"/>
                </a:endParaRPr>
              </a:p>
            </p:txBody>
          </p:sp>
          <p:grpSp>
            <p:nvGrpSpPr>
              <p:cNvPr id="42054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42055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56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3459 w 356"/>
                    <a:gd name="T3" fmla="*/ 887 h 368"/>
                    <a:gd name="T4" fmla="*/ 15967 w 356"/>
                    <a:gd name="T5" fmla="*/ 18491 h 368"/>
                    <a:gd name="T6" fmla="*/ 3519 w 356"/>
                    <a:gd name="T7" fmla="*/ 2312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198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81975" y="6486525"/>
            <a:ext cx="6762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5-</a:t>
            </a:r>
            <a:fld id="{D7CDA704-A686-5846-8DDD-2B3B08056A77}" type="slidenum">
              <a:rPr lang="en-US" altLang="en-US" sz="1200"/>
              <a:pPr algn="ctr">
                <a:spcBef>
                  <a:spcPct val="0"/>
                </a:spcBef>
                <a:buFontTx/>
                <a:buNone/>
              </a:pPr>
              <a:t>99</a:t>
            </a:fld>
            <a:endParaRPr lang="en-US" altLang="en-US" sz="1200"/>
          </a:p>
        </p:txBody>
      </p:sp>
      <p:sp>
        <p:nvSpPr>
          <p:cNvPr id="712857" name="AutoShape 153"/>
          <p:cNvSpPr>
            <a:spLocks noChangeArrowheads="1"/>
          </p:cNvSpPr>
          <p:nvPr/>
        </p:nvSpPr>
        <p:spPr bwMode="auto"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Addressing: routing to another LAN</a:t>
            </a:r>
          </a:p>
        </p:txBody>
      </p:sp>
      <p:grpSp>
        <p:nvGrpSpPr>
          <p:cNvPr id="712834" name="Group 130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42014" name="Freeform 65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15" name="Rectangle 67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" charset="0"/>
              </a:endParaRPr>
            </a:p>
          </p:txBody>
        </p:sp>
        <p:sp>
          <p:nvSpPr>
            <p:cNvPr id="42016" name="Text Box 68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60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IP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Eth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Phy</a:t>
              </a:r>
            </a:p>
          </p:txBody>
        </p:sp>
        <p:sp>
          <p:nvSpPr>
            <p:cNvPr id="42017" name="Line 6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18" name="Line 7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19" name="Line 7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20" name="Line 72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2855" name="Group 151"/>
          <p:cNvGrpSpPr>
            <a:grpSpLocks/>
          </p:cNvGrpSpPr>
          <p:nvPr/>
        </p:nvGrpSpPr>
        <p:grpSpPr bwMode="auto"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42009" name="Group 150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2011" name="Rectangle 123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2012" name="Line 124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3" name="Line 125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2010" name="Text Box 126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IP </a:t>
              </a:r>
              <a:r>
                <a:rPr lang="en-US" altLang="en-US" sz="1200" dirty="0" err="1"/>
                <a:t>src</a:t>
              </a:r>
              <a:r>
                <a:rPr lang="en-US" altLang="en-US" sz="1200" dirty="0"/>
                <a:t>: </a:t>
              </a:r>
              <a:r>
                <a:rPr lang="en-US" altLang="en-US" sz="1200" dirty="0">
                  <a:solidFill>
                    <a:srgbClr val="0070C0"/>
                  </a:solidFill>
                </a:rPr>
                <a:t>111.111.111.111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   IP </a:t>
              </a:r>
              <a:r>
                <a:rPr lang="en-US" altLang="en-US" sz="1200" dirty="0" err="1"/>
                <a:t>dest</a:t>
              </a:r>
              <a:r>
                <a:rPr lang="en-US" altLang="en-US" sz="1200" dirty="0"/>
                <a:t>: </a:t>
              </a:r>
              <a:r>
                <a:rPr lang="en-US" altLang="en-US" sz="1200" dirty="0">
                  <a:solidFill>
                    <a:srgbClr val="0070C0"/>
                  </a:solidFill>
                </a:rPr>
                <a:t>222.222.222.222</a:t>
              </a:r>
            </a:p>
          </p:txBody>
        </p:sp>
      </p:grpSp>
      <p:grpSp>
        <p:nvGrpSpPr>
          <p:cNvPr id="712845" name="Group 141"/>
          <p:cNvGrpSpPr>
            <a:grpSpLocks/>
          </p:cNvGrpSpPr>
          <p:nvPr/>
        </p:nvGrpSpPr>
        <p:grpSpPr bwMode="auto"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42007" name="Line 127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8" name="Line 128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2847" name="Rectangle 143"/>
          <p:cNvSpPr>
            <a:spLocks noChangeArrowheads="1"/>
          </p:cNvSpPr>
          <p:nvPr/>
        </p:nvSpPr>
        <p:spPr bwMode="auto">
          <a:xfrm>
            <a:off x="705886" y="1008063"/>
            <a:ext cx="7772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A creates IP datagram with IP source A, destination B </a:t>
            </a:r>
          </a:p>
        </p:txBody>
      </p:sp>
      <p:sp>
        <p:nvSpPr>
          <p:cNvPr id="712848" name="Rectangle 144"/>
          <p:cNvSpPr>
            <a:spLocks noChangeArrowheads="1"/>
          </p:cNvSpPr>
          <p:nvPr/>
        </p:nvSpPr>
        <p:spPr bwMode="auto">
          <a:xfrm>
            <a:off x="692634" y="1363801"/>
            <a:ext cx="77724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Char char="v"/>
            </a:pP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A creates link-layer frame with R's MAC address as </a:t>
            </a:r>
            <a:r>
              <a:rPr lang="en-US" altLang="en-US" sz="2000" dirty="0" err="1">
                <a:solidFill>
                  <a:srgbClr val="000000"/>
                </a:solidFill>
                <a:latin typeface="Gill Sans MT" charset="0"/>
              </a:rPr>
              <a:t>dest</a:t>
            </a:r>
            <a:r>
              <a:rPr lang="en-US" altLang="en-US" sz="2000" dirty="0">
                <a:solidFill>
                  <a:srgbClr val="000000"/>
                </a:solidFill>
                <a:latin typeface="Gill Sans MT" charset="0"/>
              </a:rPr>
              <a:t>, frame contains A-to-B IP datagram</a:t>
            </a:r>
            <a:endParaRPr lang="en-US" altLang="en-US" sz="2800" dirty="0">
              <a:solidFill>
                <a:srgbClr val="000000"/>
              </a:solidFill>
              <a:latin typeface="Gill Sans MT" charset="0"/>
            </a:endParaRPr>
          </a:p>
        </p:txBody>
      </p:sp>
      <p:grpSp>
        <p:nvGrpSpPr>
          <p:cNvPr id="712856" name="Group 152"/>
          <p:cNvGrpSpPr>
            <a:grpSpLocks/>
          </p:cNvGrpSpPr>
          <p:nvPr/>
        </p:nvGrpSpPr>
        <p:grpSpPr bwMode="auto">
          <a:xfrm>
            <a:off x="1477963" y="2244725"/>
            <a:ext cx="2417762" cy="1519238"/>
            <a:chOff x="931" y="1414"/>
            <a:chExt cx="1523" cy="957"/>
          </a:xfrm>
        </p:grpSpPr>
        <p:sp>
          <p:nvSpPr>
            <p:cNvPr id="41995" name="Text Box 135"/>
            <p:cNvSpPr txBox="1">
              <a:spLocks noChangeArrowheads="1"/>
            </p:cNvSpPr>
            <p:nvPr/>
          </p:nvSpPr>
          <p:spPr bwMode="auto">
            <a:xfrm>
              <a:off x="931" y="1414"/>
              <a:ext cx="15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MAC </a:t>
              </a:r>
              <a:r>
                <a:rPr lang="en-US" altLang="en-US" sz="1200" dirty="0" err="1"/>
                <a:t>src</a:t>
              </a:r>
              <a:r>
                <a:rPr lang="en-US" altLang="en-US" sz="1200" dirty="0"/>
                <a:t>: </a:t>
              </a:r>
              <a:r>
                <a:rPr lang="en-US" altLang="en-US" sz="1200" dirty="0">
                  <a:solidFill>
                    <a:srgbClr val="FF0000"/>
                  </a:solidFill>
                </a:rPr>
                <a:t>74-29-9C-E8-FF-55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   MAC </a:t>
              </a:r>
              <a:r>
                <a:rPr lang="en-US" altLang="en-US" sz="1200" dirty="0" err="1"/>
                <a:t>dest</a:t>
              </a:r>
              <a:r>
                <a:rPr lang="en-US" altLang="en-US" sz="1200" dirty="0"/>
                <a:t>: </a:t>
              </a:r>
              <a:r>
                <a:rPr lang="en-US" altLang="en-US" sz="1200" dirty="0">
                  <a:solidFill>
                    <a:srgbClr val="FF0000"/>
                  </a:solidFill>
                </a:rPr>
                <a:t>E6-E9-00-17-BB-4B</a:t>
              </a:r>
            </a:p>
          </p:txBody>
        </p:sp>
        <p:grpSp>
          <p:nvGrpSpPr>
            <p:cNvPr id="41996" name="Group 14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2001" name="Rectangle 138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2002" name="Rectangle 13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42003" name="Line 13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04" name="Line 13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05" name="Line 139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06" name="Line 140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1997" name="Line 146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998" name="Line 147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999" name="Line 148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0" name="Line 149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66200E93-0E59-2847-8B13-C0757259F6B7}"/>
              </a:ext>
            </a:extLst>
          </p:cNvPr>
          <p:cNvSpPr/>
          <p:nvPr/>
        </p:nvSpPr>
        <p:spPr bwMode="auto">
          <a:xfrm>
            <a:off x="3957639" y="2244725"/>
            <a:ext cx="195698" cy="441325"/>
          </a:xfrm>
          <a:prstGeom prst="rightBrac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EC78C7-0BBA-4E40-A95A-3EB89CA144B3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2469" y="2876550"/>
            <a:ext cx="593906" cy="1865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36BF2-3959-494E-BBE0-8F9C752DE369}"/>
              </a:ext>
            </a:extLst>
          </p:cNvPr>
          <p:cNvCxnSpPr/>
          <p:nvPr/>
        </p:nvCxnSpPr>
        <p:spPr bwMode="auto">
          <a:xfrm>
            <a:off x="730250" y="5202238"/>
            <a:ext cx="139260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CDD6B3-6DD6-8649-B8BD-F31E5D9405ED}"/>
              </a:ext>
            </a:extLst>
          </p:cNvPr>
          <p:cNvCxnSpPr/>
          <p:nvPr/>
        </p:nvCxnSpPr>
        <p:spPr bwMode="auto">
          <a:xfrm>
            <a:off x="3129756" y="6219019"/>
            <a:ext cx="1377950" cy="79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5" name="Picture 99" descr="underline_base">
            <a:extLst>
              <a:ext uri="{FF2B5EF4-FFF2-40B4-BE49-F238E27FC236}">
                <a16:creationId xmlns:a16="http://schemas.microsoft.com/office/drawing/2014/main" id="{2CEFB45F-8BEF-7644-8127-1B52E951A6F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844375"/>
            <a:ext cx="6710289" cy="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7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animBg="1"/>
      <p:bldP spid="712847" grpId="0"/>
      <p:bldP spid="712848" grpId="0"/>
      <p:bldP spid="2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39041</TotalTime>
  <Words>13826</Words>
  <Application>Microsoft Macintosh PowerPoint</Application>
  <PresentationFormat>On-screen Show (4:3)</PresentationFormat>
  <Paragraphs>2667</Paragraphs>
  <Slides>168</Slides>
  <Notes>64</Notes>
  <HiddenSlides>9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168</vt:i4>
      </vt:variant>
    </vt:vector>
  </HeadingPairs>
  <TitlesOfParts>
    <vt:vector size="185" baseType="lpstr">
      <vt:lpstr>Arial</vt:lpstr>
      <vt:lpstr>Calibri</vt:lpstr>
      <vt:lpstr>Comic Sans MS</vt:lpstr>
      <vt:lpstr>Consolas</vt:lpstr>
      <vt:lpstr>Courier</vt:lpstr>
      <vt:lpstr>Courier New</vt:lpstr>
      <vt:lpstr>Gill Sans MT</vt:lpstr>
      <vt:lpstr>Tahoma</vt:lpstr>
      <vt:lpstr>Times</vt:lpstr>
      <vt:lpstr>Times New Roman</vt:lpstr>
      <vt:lpstr>Trebuchet MS</vt:lpstr>
      <vt:lpstr>Wingdings</vt:lpstr>
      <vt:lpstr>Default Design</vt:lpstr>
      <vt:lpstr>2_Default Design</vt:lpstr>
      <vt:lpstr>Visio</vt:lpstr>
      <vt:lpstr>Picture</vt:lpstr>
      <vt:lpstr>VISIO</vt:lpstr>
      <vt:lpstr>PowerPoint Presentation</vt:lpstr>
      <vt:lpstr>PowerPoint Presentation</vt:lpstr>
      <vt:lpstr>Network layer</vt:lpstr>
      <vt:lpstr>Two key network-layer functions</vt:lpstr>
      <vt:lpstr>Network layer: data plane, control plane</vt:lpstr>
      <vt:lpstr>PowerPoint Presentation</vt:lpstr>
      <vt:lpstr>PowerPoint Presentation</vt:lpstr>
      <vt:lpstr>Router architecture overview</vt:lpstr>
      <vt:lpstr>Input port functions</vt:lpstr>
      <vt:lpstr>Input port queuing</vt:lpstr>
      <vt:lpstr>Output ports</vt:lpstr>
      <vt:lpstr>Output port queueing</vt:lpstr>
      <vt:lpstr>Scheduling mechanisms</vt:lpstr>
      <vt:lpstr>Scheduling policies: priority</vt:lpstr>
      <vt:lpstr>Scheduling policies: still more</vt:lpstr>
      <vt:lpstr>Scheduling policies: still more</vt:lpstr>
      <vt:lpstr>PowerPoint Presentation</vt:lpstr>
      <vt:lpstr>The IETF network layer</vt:lpstr>
      <vt:lpstr>IP: Waistband of the hourglass </vt:lpstr>
      <vt:lpstr> </vt:lpstr>
      <vt:lpstr>IP Service</vt:lpstr>
      <vt:lpstr>IP Functions</vt:lpstr>
      <vt:lpstr>PowerPoint Presentation</vt:lpstr>
      <vt:lpstr>IP datagram format</vt:lpstr>
      <vt:lpstr>Maximum Transmission Unit (MTU)</vt:lpstr>
      <vt:lpstr>Dilemma – Many Different Links</vt:lpstr>
      <vt:lpstr>PowerPoint Presentation</vt:lpstr>
      <vt:lpstr>IP fragmentation, reassembly</vt:lpstr>
      <vt:lpstr>Illustration of Fragmentation</vt:lpstr>
      <vt:lpstr>Where is fragmentation done?</vt:lpstr>
      <vt:lpstr>Fragmentation impact on IP header</vt:lpstr>
      <vt:lpstr>Header Manipulation</vt:lpstr>
      <vt:lpstr>Datagram to Fragments</vt:lpstr>
      <vt:lpstr>IP fragmentation – multiple segments </vt:lpstr>
      <vt:lpstr>Example of fragmentation</vt:lpstr>
      <vt:lpstr>PowerPoint Presentation</vt:lpstr>
      <vt:lpstr>What is an Internet address? </vt:lpstr>
      <vt:lpstr>Internet Addressing: Specifics</vt:lpstr>
      <vt:lpstr>Addresses and Interface Cards </vt:lpstr>
      <vt:lpstr>Network number and host number</vt:lpstr>
      <vt:lpstr>IP Dotted Decimal Notation</vt:lpstr>
      <vt:lpstr>Network prefixes and network masks</vt:lpstr>
      <vt:lpstr>Networks, Devices and IP Addresses</vt:lpstr>
      <vt:lpstr>How many distinct networks?</vt:lpstr>
      <vt:lpstr>Network addresses</vt:lpstr>
      <vt:lpstr>Addressing in a large organization</vt:lpstr>
      <vt:lpstr>Basic Idea of Subnetting</vt:lpstr>
      <vt:lpstr>Subnetting &amp; extended mask/prefix</vt:lpstr>
      <vt:lpstr>Subnets</vt:lpstr>
      <vt:lpstr>Advantages of Subnetting </vt:lpstr>
      <vt:lpstr>Examples of Prefix Addressing</vt:lpstr>
      <vt:lpstr>An example of subnetting</vt:lpstr>
      <vt:lpstr>An example of subnetting</vt:lpstr>
      <vt:lpstr>Another example</vt:lpstr>
      <vt:lpstr>Another example</vt:lpstr>
      <vt:lpstr>Network without subnets</vt:lpstr>
      <vt:lpstr>Same network with subnets</vt:lpstr>
      <vt:lpstr>Same network with more subnetmasks</vt:lpstr>
      <vt:lpstr>Final subnetting example</vt:lpstr>
      <vt:lpstr>Subnetting example with different subnet sizes</vt:lpstr>
      <vt:lpstr>Example of a subnetting plan</vt:lpstr>
      <vt:lpstr>Hierarchical addressing: route aggregation</vt:lpstr>
      <vt:lpstr>CIDR - Classless InterDomain Routing</vt:lpstr>
      <vt:lpstr>IP addressing and CIDR</vt:lpstr>
      <vt:lpstr>CIDR Example</vt:lpstr>
      <vt:lpstr>CIDR:  prefix value vs. host space</vt:lpstr>
      <vt:lpstr>CIDR and Address assignments</vt:lpstr>
      <vt:lpstr>Example CIDR Address Assignment</vt:lpstr>
      <vt:lpstr>PowerPoint Presentation</vt:lpstr>
      <vt:lpstr>IP address: how to get one?</vt:lpstr>
      <vt:lpstr>PowerPoint Presentation</vt:lpstr>
      <vt:lpstr>IP Forwarding</vt:lpstr>
      <vt:lpstr>Hop-by-Hop Delivery of a datagram</vt:lpstr>
      <vt:lpstr>Under the Hood</vt:lpstr>
      <vt:lpstr>Destination Based Forwarding</vt:lpstr>
      <vt:lpstr>Tenets of end-to-end delivery of datagrams</vt:lpstr>
      <vt:lpstr>Processing of an IP datagram in IP</vt:lpstr>
      <vt:lpstr>PowerPoint Presentation</vt:lpstr>
      <vt:lpstr>Processing of IP datagram at a router</vt:lpstr>
      <vt:lpstr>Forwarding tables</vt:lpstr>
      <vt:lpstr>Example of Next Hops</vt:lpstr>
      <vt:lpstr>Types of forwarding table entries</vt:lpstr>
      <vt:lpstr>Forwarding table lookup</vt:lpstr>
      <vt:lpstr>Typical Forwarding Table at:</vt:lpstr>
      <vt:lpstr>How Does a Router use the Forwarding table?</vt:lpstr>
      <vt:lpstr>Example to illustrate Forwarding Function</vt:lpstr>
      <vt:lpstr>Using Prefixes to Find a Match</vt:lpstr>
      <vt:lpstr>Prefix Matching Process</vt:lpstr>
      <vt:lpstr>Prefix Matching Process</vt:lpstr>
      <vt:lpstr>Longest Prefix Match</vt:lpstr>
      <vt:lpstr>Forwarding to an interface</vt:lpstr>
      <vt:lpstr>Forwarding to a Router as next hop</vt:lpstr>
      <vt:lpstr>Constructing a Network Topology from a Host’s Forwarding Table</vt:lpstr>
      <vt:lpstr>GNS3 Example</vt:lpstr>
      <vt:lpstr>Forwarding Table and Routing Cache</vt:lpstr>
      <vt:lpstr>Forwarding Table &amp; Cache on R1</vt:lpstr>
      <vt:lpstr>Encapsulation, Headers &amp; Addresses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Local/Adjacent and Remote devices</vt:lpstr>
      <vt:lpstr>Remote devices</vt:lpstr>
      <vt:lpstr>What happens when a host has a larger view of network? </vt:lpstr>
      <vt:lpstr>Proxy ARP </vt:lpstr>
      <vt:lpstr>Example: Host to PC2</vt:lpstr>
      <vt:lpstr>PowerPoint Presentation</vt:lpstr>
      <vt:lpstr>Summary: Proxy Arp</vt:lpstr>
      <vt:lpstr>PowerPoint Presentation</vt:lpstr>
      <vt:lpstr>IPv6 - Takeaways</vt:lpstr>
      <vt:lpstr>Service of IPv6</vt:lpstr>
      <vt:lpstr>IPv6 packet header</vt:lpstr>
      <vt:lpstr>Extension Headers</vt:lpstr>
      <vt:lpstr>IPv6 header format</vt:lpstr>
      <vt:lpstr>IPv6 header format</vt:lpstr>
      <vt:lpstr>IPv6 header format</vt:lpstr>
      <vt:lpstr>IPv6 header format</vt:lpstr>
      <vt:lpstr>IPv6 header format</vt:lpstr>
      <vt:lpstr>Fragmentation in IPv6</vt:lpstr>
      <vt:lpstr>Configuring Hosts and Router with IPV6</vt:lpstr>
      <vt:lpstr>Self Configuration of Host Link-Local</vt:lpstr>
      <vt:lpstr>Neighbor Solicitation for Verification sent by Host</vt:lpstr>
      <vt:lpstr>Ping from PC1 to PC2</vt:lpstr>
      <vt:lpstr>Ping from PC1 to PC2</vt:lpstr>
      <vt:lpstr>Configuration of router -  address verification, Router Adv. Self configuration of local host with unicast address</vt:lpstr>
      <vt:lpstr> “a second view”</vt:lpstr>
      <vt:lpstr>Router Advertisement – Announces Net Prefix</vt:lpstr>
      <vt:lpstr>Host IPv6 Self Configuration – Link-Local and global unicast</vt:lpstr>
      <vt:lpstr>PowerPoint Presentation</vt:lpstr>
      <vt:lpstr>Host Routing Table with Routing Info from Router</vt:lpstr>
      <vt:lpstr>Router Routing Table</vt:lpstr>
      <vt:lpstr>Ping PC1 to PC2 via Router</vt:lpstr>
      <vt:lpstr>Traceroute output PC2 – PC1 via R1 and R2</vt:lpstr>
      <vt:lpstr>PowerPoint Presentation</vt:lpstr>
      <vt:lpstr>ICMP: internet control message protocol</vt:lpstr>
      <vt:lpstr>Overview</vt:lpstr>
      <vt:lpstr>Overview</vt:lpstr>
      <vt:lpstr>Overview</vt:lpstr>
      <vt:lpstr>ICMP/ICMPv6  message format</vt:lpstr>
      <vt:lpstr>ICMP Query message</vt:lpstr>
      <vt:lpstr>Example:  Echo Request and Reply</vt:lpstr>
      <vt:lpstr>Format of ICMP Echo Request/Reply</vt:lpstr>
      <vt:lpstr>ICMP Error message</vt:lpstr>
      <vt:lpstr>Example: ICMP Network Unreachable</vt:lpstr>
      <vt:lpstr>Format of ICMP error message</vt:lpstr>
      <vt:lpstr>ICMP for IPv4</vt:lpstr>
      <vt:lpstr>Example of ICMP Queries</vt:lpstr>
      <vt:lpstr>Ping Application and ICMP</vt:lpstr>
      <vt:lpstr>ICMP Router Solicitation ICMP Router Advertisement</vt:lpstr>
      <vt:lpstr>Common  ICMP Error messages</vt:lpstr>
      <vt:lpstr>ICMP Error Message: Destination Unreachable</vt:lpstr>
      <vt:lpstr>Example: ICMP Port Unreachable</vt:lpstr>
      <vt:lpstr>Traceroute and ICMP</vt:lpstr>
      <vt:lpstr>Example of Traceroute output</vt:lpstr>
      <vt:lpstr>Parameters for Traceroute</vt:lpstr>
      <vt:lpstr>Routing Error: table manipulations with ICMP</vt:lpstr>
      <vt:lpstr>ICMPv6</vt:lpstr>
      <vt:lpstr>ICMPv6</vt:lpstr>
      <vt:lpstr>ICMPv6</vt:lpstr>
      <vt:lpstr>Path MTU Discovery</vt:lpstr>
      <vt:lpstr>Stateless Autoconfiguration</vt:lpstr>
      <vt:lpstr>ICMP Router Solicitation/Advertisement</vt:lpstr>
      <vt:lpstr>PowerPoint Presentation</vt:lpstr>
      <vt:lpstr>Router Advertisement – Announces Net Prefix</vt:lpstr>
      <vt:lpstr>Stateless Autoconfiguration</vt:lpstr>
      <vt:lpstr>Stateless Address Autoconfiguration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Magda ElZarki</cp:lastModifiedBy>
  <cp:revision>672</cp:revision>
  <dcterms:created xsi:type="dcterms:W3CDTF">1999-10-08T19:08:27Z</dcterms:created>
  <dcterms:modified xsi:type="dcterms:W3CDTF">2021-02-04T01:05:23Z</dcterms:modified>
</cp:coreProperties>
</file>